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5"/>
  </p:notesMasterIdLst>
  <p:sldIdLst>
    <p:sldId id="256" r:id="rId2"/>
    <p:sldId id="258" r:id="rId3"/>
    <p:sldId id="371" r:id="rId4"/>
    <p:sldId id="372" r:id="rId5"/>
    <p:sldId id="290" r:id="rId6"/>
    <p:sldId id="293" r:id="rId7"/>
    <p:sldId id="289" r:id="rId8"/>
    <p:sldId id="292" r:id="rId9"/>
    <p:sldId id="294" r:id="rId10"/>
    <p:sldId id="296" r:id="rId11"/>
    <p:sldId id="300" r:id="rId12"/>
    <p:sldId id="291" r:id="rId13"/>
    <p:sldId id="334" r:id="rId14"/>
    <p:sldId id="306" r:id="rId15"/>
    <p:sldId id="335" r:id="rId16"/>
    <p:sldId id="329" r:id="rId17"/>
    <p:sldId id="336" r:id="rId18"/>
    <p:sldId id="338" r:id="rId19"/>
    <p:sldId id="331" r:id="rId20"/>
    <p:sldId id="337" r:id="rId21"/>
    <p:sldId id="339" r:id="rId22"/>
    <p:sldId id="344" r:id="rId23"/>
    <p:sldId id="343" r:id="rId24"/>
    <p:sldId id="355" r:id="rId25"/>
    <p:sldId id="348" r:id="rId26"/>
    <p:sldId id="349" r:id="rId27"/>
    <p:sldId id="350" r:id="rId28"/>
    <p:sldId id="351" r:id="rId29"/>
    <p:sldId id="352" r:id="rId30"/>
    <p:sldId id="353" r:id="rId31"/>
    <p:sldId id="354" r:id="rId32"/>
    <p:sldId id="297" r:id="rId33"/>
    <p:sldId id="319" r:id="rId34"/>
    <p:sldId id="321" r:id="rId35"/>
    <p:sldId id="322" r:id="rId36"/>
    <p:sldId id="318" r:id="rId37"/>
    <p:sldId id="365" r:id="rId38"/>
    <p:sldId id="295" r:id="rId39"/>
    <p:sldId id="367" r:id="rId40"/>
    <p:sldId id="366" r:id="rId41"/>
    <p:sldId id="326" r:id="rId42"/>
    <p:sldId id="309" r:id="rId43"/>
    <p:sldId id="328" r:id="rId44"/>
    <p:sldId id="330" r:id="rId45"/>
    <p:sldId id="310" r:id="rId46"/>
    <p:sldId id="314" r:id="rId47"/>
    <p:sldId id="315" r:id="rId48"/>
    <p:sldId id="325" r:id="rId49"/>
    <p:sldId id="369" r:id="rId50"/>
    <p:sldId id="316" r:id="rId51"/>
    <p:sldId id="305" r:id="rId52"/>
    <p:sldId id="307" r:id="rId53"/>
    <p:sldId id="313" r:id="rId54"/>
    <p:sldId id="362" r:id="rId55"/>
    <p:sldId id="361" r:id="rId56"/>
    <p:sldId id="363" r:id="rId57"/>
    <p:sldId id="368" r:id="rId58"/>
    <p:sldId id="370" r:id="rId59"/>
    <p:sldId id="301" r:id="rId60"/>
    <p:sldId id="312" r:id="rId61"/>
    <p:sldId id="303" r:id="rId62"/>
    <p:sldId id="381" r:id="rId63"/>
    <p:sldId id="323" r:id="rId64"/>
    <p:sldId id="281" r:id="rId65"/>
    <p:sldId id="375" r:id="rId66"/>
    <p:sldId id="299" r:id="rId67"/>
    <p:sldId id="324" r:id="rId68"/>
    <p:sldId id="332" r:id="rId69"/>
    <p:sldId id="333" r:id="rId70"/>
    <p:sldId id="327" r:id="rId71"/>
    <p:sldId id="317" r:id="rId72"/>
    <p:sldId id="304" r:id="rId73"/>
    <p:sldId id="308" r:id="rId74"/>
    <p:sldId id="302" r:id="rId75"/>
    <p:sldId id="376" r:id="rId76"/>
    <p:sldId id="377" r:id="rId77"/>
    <p:sldId id="378" r:id="rId78"/>
    <p:sldId id="356" r:id="rId79"/>
    <p:sldId id="359" r:id="rId80"/>
    <p:sldId id="379" r:id="rId81"/>
    <p:sldId id="380" r:id="rId82"/>
    <p:sldId id="360" r:id="rId83"/>
    <p:sldId id="28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2" autoAdjust="0"/>
    <p:restoredTop sz="94660"/>
  </p:normalViewPr>
  <p:slideViewPr>
    <p:cSldViewPr>
      <p:cViewPr varScale="1">
        <p:scale>
          <a:sx n="70" d="100"/>
          <a:sy n="70" d="100"/>
        </p:scale>
        <p:origin x="1008"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48320-CA12-4E77-928F-566F96D6F692}" type="datetimeFigureOut">
              <a:rPr lang="en-US" smtClean="0"/>
              <a:t>8/20/2017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2FBE4-C099-4D5E-9E66-2876310892C0}" type="slidenum">
              <a:rPr lang="en-US" smtClean="0"/>
              <a:t>‹#›</a:t>
            </a:fld>
            <a:endParaRPr lang="en-US"/>
          </a:p>
        </p:txBody>
      </p:sp>
    </p:spTree>
    <p:extLst>
      <p:ext uri="{BB962C8B-B14F-4D97-AF65-F5344CB8AC3E}">
        <p14:creationId xmlns:p14="http://schemas.microsoft.com/office/powerpoint/2010/main" val="142066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illinois.edu/"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029" name="Picture 5" descr="Illinois">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5867400"/>
            <a:ext cx="533400" cy="701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62400" y="5867400"/>
            <a:ext cx="47053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9700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124277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1264970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228600" y="6324600"/>
            <a:ext cx="2133600" cy="365125"/>
          </a:xfrm>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38200" y="28254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7" name="Title 6"/>
          <p:cNvSpPr>
            <a:spLocks noGrp="1"/>
          </p:cNvSpPr>
          <p:nvPr>
            <p:ph type="title"/>
          </p:nvPr>
        </p:nvSpPr>
        <p:spPr>
          <a:xfrm>
            <a:off x="609600" y="76200"/>
            <a:ext cx="8229600" cy="639763"/>
          </a:xfrm>
        </p:spPr>
        <p:txBody>
          <a:bodyPr/>
          <a:lstStyle>
            <a:lvl1pPr>
              <a:defRPr>
                <a:latin typeface="Garamond" pitchFamily="18" charset="0"/>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816600" y="593400"/>
            <a:ext cx="8251200" cy="457200"/>
          </a:xfrm>
        </p:spPr>
        <p:txBody>
          <a:bodyPr>
            <a:normAutofit/>
          </a:bodyPr>
          <a:lstStyle>
            <a:lvl1pPr>
              <a:buFontTx/>
              <a:buNone/>
              <a:defRPr sz="2400">
                <a:latin typeface="Garamond" pitchFamily="18" charset="0"/>
              </a:defRPr>
            </a:lvl1pPr>
          </a:lstStyle>
          <a:p>
            <a:pPr lvl="0"/>
            <a:r>
              <a:rPr lang="en-US" dirty="0" smtClean="0"/>
              <a:t>Click to edit Master text styles</a:t>
            </a:r>
          </a:p>
        </p:txBody>
      </p:sp>
      <p:sp>
        <p:nvSpPr>
          <p:cNvPr id="12" name="Text Placeholder 8"/>
          <p:cNvSpPr>
            <a:spLocks noGrp="1"/>
          </p:cNvSpPr>
          <p:nvPr>
            <p:ph type="body" sz="quarter" idx="16"/>
          </p:nvPr>
        </p:nvSpPr>
        <p:spPr>
          <a:xfrm>
            <a:off x="838200" y="14070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4" name="Text Placeholder 8"/>
          <p:cNvSpPr>
            <a:spLocks noGrp="1"/>
          </p:cNvSpPr>
          <p:nvPr>
            <p:ph type="body" sz="quarter" idx="17"/>
          </p:nvPr>
        </p:nvSpPr>
        <p:spPr>
          <a:xfrm>
            <a:off x="838200" y="21162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5" name="Text Placeholder 8"/>
          <p:cNvSpPr>
            <a:spLocks noGrp="1"/>
          </p:cNvSpPr>
          <p:nvPr>
            <p:ph type="body" sz="quarter" idx="18"/>
          </p:nvPr>
        </p:nvSpPr>
        <p:spPr>
          <a:xfrm>
            <a:off x="838200" y="34644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6" name="Text Placeholder 8"/>
          <p:cNvSpPr>
            <a:spLocks noGrp="1"/>
          </p:cNvSpPr>
          <p:nvPr>
            <p:ph type="body" sz="quarter" idx="19"/>
          </p:nvPr>
        </p:nvSpPr>
        <p:spPr>
          <a:xfrm>
            <a:off x="838200" y="41736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7" name="Text Placeholder 8"/>
          <p:cNvSpPr>
            <a:spLocks noGrp="1"/>
          </p:cNvSpPr>
          <p:nvPr>
            <p:ph type="body" sz="quarter" idx="20"/>
          </p:nvPr>
        </p:nvSpPr>
        <p:spPr>
          <a:xfrm>
            <a:off x="838200" y="4953000"/>
            <a:ext cx="66294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Tree>
    <p:extLst>
      <p:ext uri="{BB962C8B-B14F-4D97-AF65-F5344CB8AC3E}">
        <p14:creationId xmlns:p14="http://schemas.microsoft.com/office/powerpoint/2010/main" val="31384080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477000" y="6653837"/>
            <a:ext cx="2895600" cy="365125"/>
          </a:xfrm>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533400" y="1828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3048000" y="1828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533400" y="38862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3048000" y="38862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609600" y="762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26089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DF5CD-857F-4FE9-A9D6-FF9BC404B84A}" type="slidenum">
              <a:rPr lang="en-US" smtClean="0"/>
              <a:t>‹#›</a:t>
            </a:fld>
            <a:endParaRPr lang="en-US"/>
          </a:p>
        </p:txBody>
      </p:sp>
      <p:pic>
        <p:nvPicPr>
          <p:cNvPr id="7"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2400" y="5867400"/>
            <a:ext cx="47053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9840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42454390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863500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281899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213173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270833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61166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DF5CD-857F-4FE9-A9D6-FF9BC404B84A}" type="slidenum">
              <a:rPr lang="en-US" smtClean="0"/>
              <a:t>‹#›</a:t>
            </a:fld>
            <a:endParaRPr lang="en-US"/>
          </a:p>
        </p:txBody>
      </p:sp>
    </p:spTree>
    <p:extLst>
      <p:ext uri="{BB962C8B-B14F-4D97-AF65-F5344CB8AC3E}">
        <p14:creationId xmlns:p14="http://schemas.microsoft.com/office/powerpoint/2010/main" val="232335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2489">
              <a:srgbClr val="8AC4FD"/>
            </a:gs>
            <a:gs pos="0">
              <a:schemeClr val="accent6">
                <a:lumMod val="75000"/>
              </a:schemeClr>
            </a:gs>
            <a:gs pos="100000">
              <a:srgbClr val="85C2FF"/>
            </a:gs>
            <a:gs pos="70000">
              <a:srgbClr val="C4D6EB"/>
            </a:gs>
            <a:gs pos="100000">
              <a:srgbClr val="FFEBFA"/>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DF5CD-857F-4FE9-A9D6-FF9BC404B84A}" type="slidenum">
              <a:rPr lang="en-US" smtClean="0"/>
              <a:t>‹#›</a:t>
            </a:fld>
            <a:endParaRPr lang="en-US"/>
          </a:p>
        </p:txBody>
      </p:sp>
      <p:pic>
        <p:nvPicPr>
          <p:cNvPr id="7"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62400" y="5867400"/>
            <a:ext cx="470535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132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8"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eia.gov/todayinenergy/detail.php?id=5110" TargetMode="External"/><Relationship Id="rId2" Type="http://schemas.openxmlformats.org/officeDocument/2006/relationships/hyperlink" Target="http://www.nuscalepower.com/images/our_technology/nuscale-integration-with-renewables_icapp15.pdf" TargetMode="External"/><Relationship Id="rId1" Type="http://schemas.openxmlformats.org/officeDocument/2006/relationships/slideLayout" Target="../slideLayouts/slideLayout13.xml"/><Relationship Id="rId6" Type="http://schemas.openxmlformats.org/officeDocument/2006/relationships/hyperlink" Target="https://en.wikipedia.org/wiki/Electricity_sector_of_the_United_States#/media/File:Electricity_Generation_Sources_for_the_United_States.svg" TargetMode="External"/><Relationship Id="rId5" Type="http://schemas.openxmlformats.org/officeDocument/2006/relationships/hyperlink" Target="https://www.eia.gov/energyexplained/index.cfm?page=electricity_in_the_united_states#tab2" TargetMode="External"/><Relationship Id="rId4" Type="http://schemas.openxmlformats.org/officeDocument/2006/relationships/hyperlink" Target="https://www.eia.gov/tools/faqs/faq.php?id=427&amp;t=3"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2.wmf"/></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forbes.com/sites/uhenergy/"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429000"/>
            <a:ext cx="6400800" cy="2057400"/>
          </a:xfrm>
        </p:spPr>
        <p:txBody>
          <a:bodyPr>
            <a:normAutofit fontScale="32500" lnSpcReduction="20000"/>
          </a:bodyPr>
          <a:lstStyle/>
          <a:p>
            <a:r>
              <a:rPr lang="en-US" sz="5600" b="1" dirty="0" smtClean="0">
                <a:solidFill>
                  <a:schemeClr val="tx1"/>
                </a:solidFill>
                <a:latin typeface="Garamond" pitchFamily="18" charset="0"/>
              </a:rPr>
              <a:t> </a:t>
            </a:r>
            <a:r>
              <a:rPr lang="en-US" sz="4300" b="1" dirty="0" smtClean="0">
                <a:solidFill>
                  <a:schemeClr val="tx1"/>
                </a:solidFill>
                <a:latin typeface="Garamond" pitchFamily="18" charset="0"/>
              </a:rPr>
              <a:t>Jason Roemer and </a:t>
            </a:r>
            <a:r>
              <a:rPr lang="en-US" sz="4300" b="1" dirty="0" err="1">
                <a:solidFill>
                  <a:schemeClr val="tx1"/>
                </a:solidFill>
                <a:latin typeface="Garamond" pitchFamily="18" charset="0"/>
              </a:rPr>
              <a:t>Magdi</a:t>
            </a:r>
            <a:r>
              <a:rPr lang="en-US" sz="4300" b="1" dirty="0">
                <a:solidFill>
                  <a:schemeClr val="tx1"/>
                </a:solidFill>
                <a:latin typeface="Garamond" pitchFamily="18" charset="0"/>
              </a:rPr>
              <a:t> </a:t>
            </a:r>
            <a:r>
              <a:rPr lang="en-US" sz="4300" b="1" dirty="0" err="1" smtClean="0">
                <a:solidFill>
                  <a:schemeClr val="tx1"/>
                </a:solidFill>
                <a:latin typeface="Garamond" pitchFamily="18" charset="0"/>
              </a:rPr>
              <a:t>Ragheb</a:t>
            </a:r>
            <a:endParaRPr lang="en-US" sz="4300" b="1" dirty="0" smtClean="0">
              <a:solidFill>
                <a:schemeClr val="tx1"/>
              </a:solidFill>
              <a:latin typeface="Garamond" pitchFamily="18" charset="0"/>
            </a:endParaRPr>
          </a:p>
          <a:p>
            <a:endParaRPr lang="en-US" sz="4000" b="1" dirty="0">
              <a:solidFill>
                <a:schemeClr val="tx1"/>
              </a:solidFill>
              <a:latin typeface="Garamond" pitchFamily="18" charset="0"/>
            </a:endParaRPr>
          </a:p>
          <a:p>
            <a:r>
              <a:rPr lang="en-US" sz="4000" b="1" dirty="0" smtClean="0">
                <a:solidFill>
                  <a:schemeClr val="tx1"/>
                </a:solidFill>
                <a:latin typeface="Garamond" pitchFamily="18" charset="0"/>
              </a:rPr>
              <a:t>Department </a:t>
            </a:r>
            <a:r>
              <a:rPr lang="en-US" sz="4000" b="1" dirty="0">
                <a:solidFill>
                  <a:schemeClr val="tx1"/>
                </a:solidFill>
                <a:latin typeface="Garamond" pitchFamily="18" charset="0"/>
              </a:rPr>
              <a:t>of Nuclear, Plasma and Radiological Engineering</a:t>
            </a:r>
          </a:p>
          <a:p>
            <a:r>
              <a:rPr lang="en-US" sz="4000" b="1" dirty="0">
                <a:solidFill>
                  <a:schemeClr val="tx1"/>
                </a:solidFill>
                <a:latin typeface="Garamond" pitchFamily="18" charset="0"/>
              </a:rPr>
              <a:t>University of Illinois at Urbana-Champaign,</a:t>
            </a:r>
          </a:p>
          <a:p>
            <a:r>
              <a:rPr lang="en-US" sz="4000" b="1" dirty="0">
                <a:solidFill>
                  <a:schemeClr val="tx1"/>
                </a:solidFill>
                <a:latin typeface="Garamond" pitchFamily="18" charset="0"/>
              </a:rPr>
              <a:t>216 Talbot Laboratory, 104 South Wright Street,</a:t>
            </a:r>
          </a:p>
          <a:p>
            <a:r>
              <a:rPr lang="en-US" sz="4000" b="1" dirty="0">
                <a:solidFill>
                  <a:schemeClr val="tx1"/>
                </a:solidFill>
                <a:latin typeface="Garamond" pitchFamily="18" charset="0"/>
              </a:rPr>
              <a:t>Urbana, Illinois 61801, USA.</a:t>
            </a:r>
          </a:p>
          <a:p>
            <a:r>
              <a:rPr lang="en-US" sz="4000" b="1" dirty="0" smtClean="0">
                <a:solidFill>
                  <a:schemeClr val="tx1"/>
                </a:solidFill>
                <a:latin typeface="Garamond" pitchFamily="18" charset="0"/>
              </a:rPr>
              <a:t>jmroeme2@illinois.edu</a:t>
            </a:r>
          </a:p>
          <a:p>
            <a:r>
              <a:rPr lang="en-US" sz="4000" b="1" dirty="0" smtClean="0">
                <a:solidFill>
                  <a:schemeClr val="tx1"/>
                </a:solidFill>
                <a:latin typeface="Garamond" pitchFamily="18" charset="0"/>
              </a:rPr>
              <a:t>mragheb@illinois.edu</a:t>
            </a:r>
          </a:p>
          <a:p>
            <a:r>
              <a:rPr lang="en-US" sz="4000" b="1" dirty="0" smtClean="0">
                <a:solidFill>
                  <a:schemeClr val="tx1"/>
                </a:solidFill>
                <a:latin typeface="Garamond" pitchFamily="18" charset="0"/>
              </a:rPr>
              <a:t>http://www.mragheb.com</a:t>
            </a:r>
          </a:p>
          <a:p>
            <a:endParaRPr lang="en-US" sz="4000" b="1" dirty="0">
              <a:solidFill>
                <a:schemeClr val="tx1"/>
              </a:solidFill>
              <a:latin typeface="Garamond" pitchFamily="18" charset="0"/>
            </a:endParaRPr>
          </a:p>
          <a:p>
            <a:endParaRPr lang="en-US" dirty="0"/>
          </a:p>
        </p:txBody>
      </p:sp>
      <p:sp>
        <p:nvSpPr>
          <p:cNvPr id="4" name="Title 1"/>
          <p:cNvSpPr>
            <a:spLocks noGrp="1"/>
          </p:cNvSpPr>
          <p:nvPr>
            <p:ph type="ctrTitle" idx="4294967295"/>
          </p:nvPr>
        </p:nvSpPr>
        <p:spPr>
          <a:xfrm>
            <a:off x="762000" y="685800"/>
            <a:ext cx="7696200" cy="2743200"/>
          </a:xfrm>
        </p:spPr>
        <p:txBody>
          <a:bodyPr>
            <a:normAutofit/>
          </a:bodyPr>
          <a:lstStyle/>
          <a:p>
            <a:r>
              <a:rPr lang="en-US" sz="1600" b="1" dirty="0" smtClean="0">
                <a:latin typeface="Times New Roman" pitchFamily="18" charset="0"/>
                <a:cs typeface="Times New Roman" pitchFamily="18" charset="0"/>
              </a:rPr>
              <a:t>Invited paper, </a:t>
            </a:r>
            <a:r>
              <a:rPr lang="en-US" sz="1600" b="1" dirty="0">
                <a:latin typeface="Times New Roman" pitchFamily="18" charset="0"/>
                <a:cs typeface="Times New Roman" pitchFamily="18" charset="0"/>
              </a:rPr>
              <a:t>the </a:t>
            </a:r>
            <a:r>
              <a:rPr lang="en-US" sz="1600" b="1" dirty="0" smtClean="0">
                <a:latin typeface="Times New Roman" pitchFamily="18" charset="0"/>
                <a:cs typeface="Times New Roman" pitchFamily="18" charset="0"/>
              </a:rPr>
              <a:t>Thorium Energy Alliance 8</a:t>
            </a:r>
            <a:r>
              <a:rPr lang="en-US" sz="1600" b="1" baseline="30000" dirty="0" smtClean="0">
                <a:latin typeface="Times New Roman" pitchFamily="18" charset="0"/>
                <a:cs typeface="Times New Roman" pitchFamily="18" charset="0"/>
              </a:rPr>
              <a:t>th</a:t>
            </a:r>
            <a:r>
              <a:rPr lang="en-US" sz="1600" b="1" dirty="0" smtClean="0">
                <a:latin typeface="Times New Roman" pitchFamily="18" charset="0"/>
                <a:cs typeface="Times New Roman" pitchFamily="18" charset="0"/>
              </a:rPr>
              <a:t> Annual Future of Energy Conference,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Saint Louis Union Station Hotel, Saint-Louis, Missouri, August 21-22, 2017. </a:t>
            </a:r>
            <a:br>
              <a:rPr lang="en-US" sz="1600" b="1" dirty="0" smtClean="0">
                <a:latin typeface="Times New Roman" pitchFamily="18" charset="0"/>
                <a:cs typeface="Times New Roman" pitchFamily="18" charset="0"/>
              </a:rPr>
            </a:br>
            <a:r>
              <a:rPr lang="en-US" b="1" dirty="0">
                <a:latin typeface="Garamond" pitchFamily="18" charset="0"/>
              </a:rPr>
              <a:t/>
            </a:r>
            <a:br>
              <a:rPr lang="en-US" b="1" dirty="0">
                <a:latin typeface="Garamond" pitchFamily="18" charset="0"/>
              </a:rPr>
            </a:br>
            <a:r>
              <a:rPr lang="en-US" sz="3100" b="1" dirty="0" smtClean="0">
                <a:latin typeface="Garamond" pitchFamily="18" charset="0"/>
              </a:rPr>
              <a:t>RESTORING RELEVANCE TO NUCLEAR ENERGY, FUTURE INNOVATION STRATEGIES</a:t>
            </a:r>
            <a:endParaRPr lang="en-US" sz="3100" b="1" dirty="0">
              <a:latin typeface="Garamond" pitchFamily="18" charset="0"/>
            </a:endParaRPr>
          </a:p>
        </p:txBody>
      </p:sp>
    </p:spTree>
    <p:extLst>
      <p:ext uri="{BB962C8B-B14F-4D97-AF65-F5344CB8AC3E}">
        <p14:creationId xmlns:p14="http://schemas.microsoft.com/office/powerpoint/2010/main" val="293492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12192"/>
            <a:ext cx="8229600" cy="2743200"/>
          </a:xfrm>
        </p:spPr>
        <p:txBody>
          <a:bodyPr>
            <a:normAutofit fontScale="90000"/>
          </a:bodyPr>
          <a:lstStyle/>
          <a:p>
            <a:pPr marL="0" marR="0" algn="l">
              <a:lnSpc>
                <a:spcPct val="107000"/>
              </a:lnSpc>
              <a:spcBef>
                <a:spcPts val="0"/>
              </a:spcBef>
              <a:spcAft>
                <a:spcPts val="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
            </a:r>
            <a:br>
              <a:rPr lang="en-US" sz="1800" b="1" dirty="0">
                <a:latin typeface="Times New Roman" panose="02020603050405020304" pitchFamily="18" charset="0"/>
                <a:ea typeface="Calibri" panose="020F0502020204030204" pitchFamily="34" charset="0"/>
                <a:cs typeface="Times New Roman" panose="02020603050405020304" pitchFamily="18" charset="0"/>
              </a:rPr>
            </a:br>
            <a:r>
              <a:rPr lang="en-US" sz="1800" b="1" dirty="0">
                <a:latin typeface="Times New Roman" panose="02020603050405020304" pitchFamily="18" charset="0"/>
                <a:ea typeface="Calibri" panose="020F0502020204030204" pitchFamily="34" charset="0"/>
                <a:cs typeface="Times New Roman" panose="02020603050405020304" pitchFamily="18" charset="0"/>
              </a:rPr>
              <a:t>In December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2016, Westinghouse faced </a:t>
            </a:r>
            <a:r>
              <a:rPr lang="en-US" sz="1800" b="1" dirty="0">
                <a:latin typeface="Times New Roman" panose="02020603050405020304" pitchFamily="18" charset="0"/>
                <a:ea typeface="Calibri" panose="020F0502020204030204" pitchFamily="34" charset="0"/>
                <a:cs typeface="Times New Roman" panose="02020603050405020304" pitchFamily="18" charset="0"/>
              </a:rPr>
              <a:t>a heavy one-off loss linked to a deal done by Westinghouse, which had bought a nuclear construction and services business from Chicago Bridge &amp; Iron (CB&amp;I) in 2015. </a:t>
            </a:r>
            <a:br>
              <a:rPr lang="en-US" sz="1800" b="1" dirty="0">
                <a:latin typeface="Times New Roman" panose="02020603050405020304" pitchFamily="18" charset="0"/>
                <a:ea typeface="Calibri" panose="020F0502020204030204" pitchFamily="34" charset="0"/>
                <a:cs typeface="Times New Roman" panose="02020603050405020304" pitchFamily="18" charset="0"/>
              </a:rPr>
            </a:b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Thinking that it would speed up the construction process and remedy the cost-</a:t>
            </a:r>
            <a:r>
              <a:rPr lang="en-US" sz="1800" b="1" dirty="0" err="1" smtClean="0">
                <a:latin typeface="Times New Roman" panose="02020603050405020304" pitchFamily="18" charset="0"/>
                <a:ea typeface="Calibri" panose="020F0502020204030204" pitchFamily="34" charset="0"/>
                <a:cs typeface="Times New Roman" panose="02020603050405020304" pitchFamily="18" charset="0"/>
              </a:rPr>
              <a:t>overuns</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 Westinghouse discovered that the  </a:t>
            </a:r>
            <a:r>
              <a:rPr lang="en-US" sz="1800" b="1" dirty="0">
                <a:latin typeface="Times New Roman" panose="02020603050405020304" pitchFamily="18" charset="0"/>
                <a:ea typeface="Calibri" panose="020F0502020204030204" pitchFamily="34" charset="0"/>
                <a:cs typeface="Times New Roman" panose="02020603050405020304" pitchFamily="18" charset="0"/>
              </a:rPr>
              <a:t>assets that it took on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were </a:t>
            </a:r>
            <a:r>
              <a:rPr lang="en-US" sz="1800" b="1" dirty="0">
                <a:latin typeface="Times New Roman" panose="02020603050405020304" pitchFamily="18" charset="0"/>
                <a:ea typeface="Calibri" panose="020F0502020204030204" pitchFamily="34" charset="0"/>
                <a:cs typeface="Times New Roman" panose="02020603050405020304" pitchFamily="18" charset="0"/>
              </a:rPr>
              <a:t>worth less than initially thought, and there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was </a:t>
            </a:r>
            <a:r>
              <a:rPr lang="en-US" sz="1800" b="1" dirty="0">
                <a:latin typeface="Times New Roman" panose="02020603050405020304" pitchFamily="18" charset="0"/>
                <a:ea typeface="Calibri" panose="020F0502020204030204" pitchFamily="34" charset="0"/>
                <a:cs typeface="Times New Roman" panose="02020603050405020304" pitchFamily="18" charset="0"/>
              </a:rPr>
              <a:t>also a dispute about payments that are due.</a:t>
            </a:r>
            <a:br>
              <a:rPr lang="en-US" sz="1800" b="1" dirty="0">
                <a:latin typeface="Times New Roman" panose="02020603050405020304" pitchFamily="18" charset="0"/>
                <a:ea typeface="Calibri" panose="020F0502020204030204" pitchFamily="34" charset="0"/>
                <a:cs typeface="Times New Roman" panose="02020603050405020304" pitchFamily="18" charset="0"/>
              </a:rPr>
            </a:br>
            <a:r>
              <a:rPr lang="en-US" sz="1800" b="1" dirty="0">
                <a:latin typeface="Times New Roman" panose="02020603050405020304" pitchFamily="18" charset="0"/>
                <a:ea typeface="Calibri" panose="020F0502020204030204" pitchFamily="34" charset="0"/>
                <a:cs typeface="Times New Roman" panose="02020603050405020304" pitchFamily="18" charset="0"/>
              </a:rPr>
              <a:t>In February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2017, it </a:t>
            </a:r>
            <a:r>
              <a:rPr lang="en-US" sz="1800" b="1" dirty="0">
                <a:latin typeface="Times New Roman" panose="02020603050405020304" pitchFamily="18" charset="0"/>
                <a:ea typeface="Calibri" panose="020F0502020204030204" pitchFamily="34" charset="0"/>
                <a:cs typeface="Times New Roman" panose="02020603050405020304" pitchFamily="18" charset="0"/>
              </a:rPr>
              <a:t>emerged that the loss would be about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6.3bn.</a:t>
            </a:r>
            <a:r>
              <a:rPr lang="en-US" sz="1800" b="1" dirty="0">
                <a:latin typeface="Times New Roman" panose="02020603050405020304" pitchFamily="18" charset="0"/>
                <a:ea typeface="Calibri" panose="020F0502020204030204" pitchFamily="34" charset="0"/>
                <a:cs typeface="Times New Roman" panose="02020603050405020304" pitchFamily="18" charset="0"/>
              </a:rPr>
              <a:t/>
            </a:r>
            <a:br>
              <a:rPr lang="en-US" sz="1800" b="1" dirty="0">
                <a:latin typeface="Times New Roman" panose="02020603050405020304" pitchFamily="18" charset="0"/>
                <a:ea typeface="Calibri" panose="020F0502020204030204" pitchFamily="34" charset="0"/>
                <a:cs typeface="Times New Roman" panose="02020603050405020304" pitchFamily="18" charset="0"/>
              </a:rPr>
            </a:br>
            <a:r>
              <a:rPr lang="en-US" sz="1800" b="1" dirty="0">
                <a:latin typeface="Times New Roman" panose="02020603050405020304" pitchFamily="18" charset="0"/>
                <a:ea typeface="Calibri" panose="020F0502020204030204" pitchFamily="34" charset="0"/>
                <a:cs typeface="Times New Roman" panose="02020603050405020304" pitchFamily="18" charset="0"/>
              </a:rPr>
              <a:t>Toshiba's chairman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resigned. To </a:t>
            </a:r>
            <a:r>
              <a:rPr lang="en-US" sz="1800" b="1" dirty="0">
                <a:latin typeface="Times New Roman" panose="02020603050405020304" pitchFamily="18" charset="0"/>
                <a:ea typeface="Calibri" panose="020F0502020204030204" pitchFamily="34" charset="0"/>
                <a:cs typeface="Times New Roman" panose="02020603050405020304" pitchFamily="18" charset="0"/>
              </a:rPr>
              <a:t>plug the gap, Toshiba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sold </a:t>
            </a:r>
            <a:r>
              <a:rPr lang="en-US" sz="1800" b="1" dirty="0">
                <a:latin typeface="Times New Roman" panose="02020603050405020304" pitchFamily="18" charset="0"/>
                <a:ea typeface="Calibri" panose="020F0502020204030204" pitchFamily="34" charset="0"/>
                <a:cs typeface="Times New Roman" panose="02020603050405020304" pitchFamily="18" charset="0"/>
              </a:rPr>
              <a:t>a majority stake in its NAND flash-memory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business </a:t>
            </a:r>
            <a:r>
              <a:rPr lang="en-US" sz="1800" b="1" dirty="0">
                <a:latin typeface="Times New Roman" panose="02020603050405020304" pitchFamily="18" charset="0"/>
                <a:ea typeface="Calibri" panose="020F0502020204030204" pitchFamily="34" charset="0"/>
                <a:cs typeface="Times New Roman" panose="02020603050405020304" pitchFamily="18" charset="0"/>
              </a:rPr>
              <a:t>to get it through </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its </a:t>
            </a:r>
            <a:r>
              <a:rPr lang="en-US" sz="1800" b="1" dirty="0">
                <a:latin typeface="Times New Roman" panose="02020603050405020304" pitchFamily="18" charset="0"/>
                <a:ea typeface="Calibri" panose="020F0502020204030204" pitchFamily="34" charset="0"/>
                <a:cs typeface="Times New Roman" panose="02020603050405020304" pitchFamily="18" charset="0"/>
              </a:rPr>
              <a:t>financial turbulence</a:t>
            </a:r>
            <a:r>
              <a:rPr lang="en-US" sz="1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10</a:t>
            </a:fld>
            <a:endParaRPr lang="en-US"/>
          </a:p>
        </p:txBody>
      </p:sp>
      <p:sp>
        <p:nvSpPr>
          <p:cNvPr id="7" name="Rectangle 6"/>
          <p:cNvSpPr/>
          <p:nvPr/>
        </p:nvSpPr>
        <p:spPr>
          <a:xfrm>
            <a:off x="228600" y="5334000"/>
            <a:ext cx="8229600" cy="276999"/>
          </a:xfrm>
          <a:prstGeom prst="rect">
            <a:avLst/>
          </a:prstGeom>
        </p:spPr>
        <p:txBody>
          <a:bodyPr wrap="square">
            <a:spAutoFit/>
          </a:bodyPr>
          <a:lstStyle/>
          <a:p>
            <a:pPr algn="ctr"/>
            <a:r>
              <a:rPr lang="en-US" sz="1200" b="1" dirty="0" smtClean="0"/>
              <a:t>V. C. Summer 2 and 3 units under construction, South Carolina</a:t>
            </a:r>
            <a:endParaRPr lang="en-US" sz="1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784" y="2819400"/>
            <a:ext cx="3328416" cy="2496312"/>
          </a:xfrm>
          <a:prstGeom prst="rect">
            <a:avLst/>
          </a:prstGeom>
        </p:spPr>
      </p:pic>
    </p:spTree>
    <p:extLst>
      <p:ext uri="{BB962C8B-B14F-4D97-AF65-F5344CB8AC3E}">
        <p14:creationId xmlns:p14="http://schemas.microsoft.com/office/powerpoint/2010/main" val="1617821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763000" cy="2057400"/>
          </a:xfrm>
        </p:spPr>
        <p:txBody>
          <a:bodyPr>
            <a:noAutofit/>
          </a:bodyPr>
          <a:lstStyle/>
          <a:p>
            <a:pPr algn="l"/>
            <a:r>
              <a:rPr lang="en-US" sz="1800" b="1" dirty="0" smtClean="0">
                <a:latin typeface="Times New Roman" panose="02020603050405020304" pitchFamily="18" charset="0"/>
                <a:cs typeface="Times New Roman" panose="02020603050405020304" pitchFamily="18" charset="0"/>
              </a:rPr>
              <a:t>Dusk  of the Light Water Reactors LWRs Fleet Era</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
            </a:r>
            <a:br>
              <a:rPr lang="en-US" sz="1800" b="1" dirty="0" smtClean="0">
                <a:latin typeface="Times New Roman" panose="02020603050405020304" pitchFamily="18" charset="0"/>
                <a:cs typeface="Times New Roman" panose="02020603050405020304" pitchFamily="18" charset="0"/>
              </a:rPr>
            </a:br>
            <a:r>
              <a:rPr lang="en-US" sz="1400" b="1" dirty="0"/>
              <a:t>two-thirds of America's 99 reactors could shut down by 2030. </a:t>
            </a:r>
            <a:r>
              <a:rPr lang="en-US" sz="1400" b="1" dirty="0" smtClean="0"/>
              <a:t/>
            </a:r>
            <a:br>
              <a:rPr lang="en-US" sz="1400" b="1" dirty="0" smtClean="0"/>
            </a:br>
            <a:r>
              <a:rPr lang="en-US" sz="1400" b="1" dirty="0" smtClean="0"/>
              <a:t>Today </a:t>
            </a:r>
            <a:r>
              <a:rPr lang="en-US" sz="1400" b="1" dirty="0"/>
              <a:t>we are building four.</a:t>
            </a:r>
            <a:r>
              <a:rPr lang="en-US" sz="1400" b="1" dirty="0" smtClean="0">
                <a:latin typeface="Times New Roman" panose="02020603050405020304" pitchFamily="18" charset="0"/>
                <a:cs typeface="Times New Roman" panose="02020603050405020304" pitchFamily="18" charset="0"/>
              </a:rPr>
              <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First reactor  operated in 1957. Currently 99 reactors operate at 60 sites.</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30 reactors  have retired. Three Mile Island 2119? Palisades, Pilgrim, Oyster Creek  and Three Mile Island to retire a decade before expiration of License. Crystal River, Kewaunee, San </a:t>
            </a:r>
            <a:r>
              <a:rPr lang="en-US" sz="1400" b="1" dirty="0" err="1" smtClean="0">
                <a:latin typeface="Times New Roman" panose="02020603050405020304" pitchFamily="18" charset="0"/>
                <a:cs typeface="Times New Roman" panose="02020603050405020304" pitchFamily="18" charset="0"/>
              </a:rPr>
              <a:t>Onofre</a:t>
            </a:r>
            <a:r>
              <a:rPr lang="en-US" sz="1400" b="1" dirty="0" smtClean="0">
                <a:latin typeface="Times New Roman" panose="02020603050405020304" pitchFamily="18" charset="0"/>
                <a:cs typeface="Times New Roman" panose="02020603050405020304" pitchFamily="18" charset="0"/>
              </a:rPr>
              <a:t> 2013. Vermont Yankee, 2014. Fort Calhoun 2016.</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Indian Point and Diablo Canyon chose not to seek 20 years license renewal.</a:t>
            </a:r>
            <a:endParaRPr lang="en-US" sz="1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770485"/>
            <a:ext cx="5240311" cy="2715478"/>
          </a:xfrm>
        </p:spPr>
      </p:pic>
      <p:sp>
        <p:nvSpPr>
          <p:cNvPr id="4" name="Slide Number Placeholder 3"/>
          <p:cNvSpPr>
            <a:spLocks noGrp="1"/>
          </p:cNvSpPr>
          <p:nvPr>
            <p:ph type="sldNum" sz="quarter" idx="12"/>
          </p:nvPr>
        </p:nvSpPr>
        <p:spPr/>
        <p:txBody>
          <a:bodyPr/>
          <a:lstStyle/>
          <a:p>
            <a:fld id="{6C5DF5CD-857F-4FE9-A9D6-FF9BC404B84A}" type="slidenum">
              <a:rPr lang="en-US" smtClean="0"/>
              <a:t>11</a:t>
            </a:fld>
            <a:endParaRPr lang="en-US"/>
          </a:p>
        </p:txBody>
      </p:sp>
      <p:sp>
        <p:nvSpPr>
          <p:cNvPr id="6" name="Rectangle 5"/>
          <p:cNvSpPr/>
          <p:nvPr/>
        </p:nvSpPr>
        <p:spPr>
          <a:xfrm>
            <a:off x="304800" y="5562600"/>
            <a:ext cx="8915400" cy="461665"/>
          </a:xfrm>
          <a:prstGeom prst="rect">
            <a:avLst/>
          </a:prstGeom>
        </p:spPr>
        <p:txBody>
          <a:bodyPr wrap="square">
            <a:spAutoFit/>
          </a:bodyPr>
          <a:lstStyle/>
          <a:p>
            <a:r>
              <a:rPr lang="en-US" sz="1200" b="1" dirty="0"/>
              <a:t>Source: </a:t>
            </a:r>
            <a:r>
              <a:rPr lang="en-US" sz="1200" dirty="0"/>
              <a:t>U.S. Energy Information Administration, Nuclear power plant data, Nuclear Regulatory Commission, and IAEA Power Reactor Information System </a:t>
            </a:r>
          </a:p>
        </p:txBody>
      </p:sp>
    </p:spTree>
    <p:extLst>
      <p:ext uri="{BB962C8B-B14F-4D97-AF65-F5344CB8AC3E}">
        <p14:creationId xmlns:p14="http://schemas.microsoft.com/office/powerpoint/2010/main" val="3766159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0"/>
            <a:ext cx="8915400" cy="1981200"/>
          </a:xfrm>
        </p:spPr>
        <p:txBody>
          <a:bodyPr>
            <a:normAutofit fontScale="90000"/>
          </a:bodyPr>
          <a:lstStyle/>
          <a:p>
            <a:pPr algn="l"/>
            <a:r>
              <a:rPr lang="en-US" sz="1200" b="1" dirty="0">
                <a:latin typeface="Times New Roman" panose="02020603050405020304" pitchFamily="18" charset="0"/>
                <a:cs typeface="Times New Roman" panose="02020603050405020304" pitchFamily="18" charset="0"/>
              </a:rPr>
              <a:t>Negative prices generally </a:t>
            </a:r>
            <a:r>
              <a:rPr lang="en-US" sz="1200" b="1" dirty="0" smtClean="0">
                <a:latin typeface="Times New Roman" panose="02020603050405020304" pitchFamily="18" charset="0"/>
                <a:cs typeface="Times New Roman" panose="02020603050405020304" pitchFamily="18" charset="0"/>
              </a:rPr>
              <a:t>occur </a:t>
            </a:r>
            <a:r>
              <a:rPr lang="en-US" sz="1200" b="1" dirty="0">
                <a:latin typeface="Times New Roman" panose="02020603050405020304" pitchFamily="18" charset="0"/>
                <a:cs typeface="Times New Roman" panose="02020603050405020304" pitchFamily="18" charset="0"/>
              </a:rPr>
              <a:t>in markets with large amounts of nuclear, </a:t>
            </a:r>
            <a:r>
              <a:rPr lang="en-US" sz="1200" b="1" dirty="0" smtClean="0">
                <a:latin typeface="Times New Roman" panose="02020603050405020304" pitchFamily="18" charset="0"/>
                <a:cs typeface="Times New Roman" panose="02020603050405020304" pitchFamily="18" charset="0"/>
              </a:rPr>
              <a:t>thermal, hydro</a:t>
            </a:r>
            <a:r>
              <a:rPr lang="en-US" sz="1200" b="1" dirty="0">
                <a:latin typeface="Times New Roman" panose="02020603050405020304" pitchFamily="18" charset="0"/>
                <a:cs typeface="Times New Roman" panose="02020603050405020304" pitchFamily="18" charset="0"/>
              </a:rPr>
              <a:t>, and/or wind </a:t>
            </a:r>
            <a:r>
              <a:rPr lang="en-US" sz="1200" b="1" dirty="0" smtClean="0">
                <a:latin typeface="Times New Roman" panose="02020603050405020304" pitchFamily="18" charset="0"/>
                <a:cs typeface="Times New Roman" panose="02020603050405020304" pitchFamily="18" charset="0"/>
              </a:rPr>
              <a:t>generation for short periods of time due to technical </a:t>
            </a:r>
            <a:r>
              <a:rPr lang="en-US" sz="1200" b="1" dirty="0">
                <a:latin typeface="Times New Roman" panose="02020603050405020304" pitchFamily="18" charset="0"/>
                <a:cs typeface="Times New Roman" panose="02020603050405020304" pitchFamily="18" charset="0"/>
              </a:rPr>
              <a:t>and economic factors </a:t>
            </a:r>
            <a:r>
              <a:rPr lang="en-US" sz="1200" b="1" dirty="0" smtClean="0">
                <a:latin typeface="Times New Roman" panose="02020603050405020304" pitchFamily="18" charset="0"/>
                <a:cs typeface="Times New Roman" panose="02020603050405020304" pitchFamily="18" charset="0"/>
              </a:rPr>
              <a:t>that cause </a:t>
            </a:r>
            <a:r>
              <a:rPr lang="en-US" sz="1200" b="1" dirty="0">
                <a:latin typeface="Times New Roman" panose="02020603050405020304" pitchFamily="18" charset="0"/>
                <a:cs typeface="Times New Roman" panose="02020603050405020304" pitchFamily="18" charset="0"/>
              </a:rPr>
              <a:t>power plant operators to run generators even when power supply outstrips demand</a:t>
            </a:r>
            <a:r>
              <a:rPr lang="en-US" sz="1200" b="1" dirty="0" smtClean="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Negative prices usually result when generators with high shut-down or restart costs must compete with other generators to avoid operating below equipment minimum ratings or shutting down completely. </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For technical and cost recovery reasons, nuclear plant operators try to continuously operate at full </a:t>
            </a:r>
            <a:r>
              <a:rPr lang="en-US" sz="1200" b="1" dirty="0" smtClean="0">
                <a:latin typeface="Times New Roman" panose="02020603050405020304" pitchFamily="18" charset="0"/>
                <a:cs typeface="Times New Roman" panose="02020603050405020304" pitchFamily="18" charset="0"/>
              </a:rPr>
              <a:t>power base load.</a:t>
            </a: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H</a:t>
            </a:r>
            <a:r>
              <a:rPr lang="en-US" sz="1200" b="1" dirty="0" smtClean="0">
                <a:latin typeface="Times New Roman" panose="02020603050405020304" pitchFamily="18" charset="0"/>
                <a:cs typeface="Times New Roman" panose="02020603050405020304" pitchFamily="18" charset="0"/>
              </a:rPr>
              <a:t>ydroelectric </a:t>
            </a:r>
            <a:r>
              <a:rPr lang="en-US" sz="1200" b="1" dirty="0">
                <a:latin typeface="Times New Roman" panose="02020603050405020304" pitchFamily="18" charset="0"/>
                <a:cs typeface="Times New Roman" panose="02020603050405020304" pitchFamily="18" charset="0"/>
              </a:rPr>
              <a:t>units reflects </a:t>
            </a:r>
            <a:r>
              <a:rPr lang="en-US" sz="1200" b="1" dirty="0" smtClean="0">
                <a:latin typeface="Times New Roman" panose="02020603050405020304" pitchFamily="18" charset="0"/>
                <a:cs typeface="Times New Roman" panose="02020603050405020304" pitchFamily="18" charset="0"/>
              </a:rPr>
              <a:t>factors such as municipal and agricultural water needs and </a:t>
            </a:r>
            <a:r>
              <a:rPr lang="en-US" sz="1200" b="1" dirty="0">
                <a:latin typeface="Times New Roman" panose="02020603050405020304" pitchFamily="18" charset="0"/>
                <a:cs typeface="Times New Roman" panose="02020603050405020304" pitchFamily="18" charset="0"/>
              </a:rPr>
              <a:t>environmental regulations such as controlling water flow to maintain fish populations.</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Eligible renewable generators can take a 2.2 cents/kWh or $22/MWh </a:t>
            </a:r>
            <a:r>
              <a:rPr lang="en-US" sz="1200" b="1" dirty="0" smtClean="0">
                <a:latin typeface="Times New Roman" panose="02020603050405020304" pitchFamily="18" charset="0"/>
                <a:cs typeface="Times New Roman" panose="02020603050405020304" pitchFamily="18" charset="0"/>
              </a:rPr>
              <a:t>Production </a:t>
            </a:r>
            <a:r>
              <a:rPr lang="en-US" sz="1200" b="1" dirty="0">
                <a:latin typeface="Times New Roman" panose="02020603050405020304" pitchFamily="18" charset="0"/>
                <a:cs typeface="Times New Roman" panose="02020603050405020304" pitchFamily="18" charset="0"/>
              </a:rPr>
              <a:t>T</a:t>
            </a:r>
            <a:r>
              <a:rPr lang="en-US" sz="1200" b="1" dirty="0" smtClean="0">
                <a:latin typeface="Times New Roman" panose="02020603050405020304" pitchFamily="18" charset="0"/>
                <a:cs typeface="Times New Roman" panose="02020603050405020304" pitchFamily="18" charset="0"/>
              </a:rPr>
              <a:t>ax </a:t>
            </a:r>
            <a:r>
              <a:rPr lang="en-US" sz="1200" b="1" dirty="0">
                <a:latin typeface="Times New Roman" panose="02020603050405020304" pitchFamily="18" charset="0"/>
                <a:cs typeface="Times New Roman" panose="02020603050405020304" pitchFamily="18" charset="0"/>
              </a:rPr>
              <a:t>C</a:t>
            </a:r>
            <a:r>
              <a:rPr lang="en-US" sz="1200" b="1" dirty="0" smtClean="0">
                <a:latin typeface="Times New Roman" panose="02020603050405020304" pitchFamily="18" charset="0"/>
                <a:cs typeface="Times New Roman" panose="02020603050405020304" pitchFamily="18" charset="0"/>
              </a:rPr>
              <a:t>redit (PTC</a:t>
            </a:r>
            <a:r>
              <a:rPr lang="en-US" sz="1200" b="1" dirty="0">
                <a:latin typeface="Times New Roman" panose="02020603050405020304" pitchFamily="18" charset="0"/>
                <a:cs typeface="Times New Roman" panose="02020603050405020304" pitchFamily="18" charset="0"/>
              </a:rPr>
              <a:t>) on </a:t>
            </a:r>
            <a:r>
              <a:rPr lang="en-US" sz="1200" b="1" dirty="0" smtClean="0">
                <a:latin typeface="Times New Roman" panose="02020603050405020304" pitchFamily="18" charset="0"/>
                <a:cs typeface="Times New Roman" panose="02020603050405020304" pitchFamily="18" charset="0"/>
              </a:rPr>
              <a:t>the electricity sold. </a:t>
            </a:r>
            <a:r>
              <a:rPr lang="en-US" sz="1200" b="1" dirty="0">
                <a:latin typeface="Times New Roman" panose="02020603050405020304" pitchFamily="18" charset="0"/>
                <a:cs typeface="Times New Roman" panose="02020603050405020304" pitchFamily="18" charset="0"/>
              </a:rPr>
              <a:t>W</a:t>
            </a:r>
            <a:r>
              <a:rPr lang="en-US" sz="1200" b="1" dirty="0" smtClean="0">
                <a:latin typeface="Times New Roman" panose="02020603050405020304" pitchFamily="18" charset="0"/>
                <a:cs typeface="Times New Roman" panose="02020603050405020304" pitchFamily="18" charset="0"/>
              </a:rPr>
              <a:t>ind and solar operators , </a:t>
            </a:r>
            <a:r>
              <a:rPr lang="en-US" sz="1200" b="1" dirty="0">
                <a:latin typeface="Times New Roman" panose="02020603050405020304" pitchFamily="18" charset="0"/>
                <a:cs typeface="Times New Roman" panose="02020603050405020304" pitchFamily="18" charset="0"/>
              </a:rPr>
              <a:t>may be willing to sell their </a:t>
            </a:r>
            <a:r>
              <a:rPr lang="en-US" sz="1200" b="1" dirty="0" smtClean="0">
                <a:latin typeface="Times New Roman" panose="02020603050405020304" pitchFamily="18" charset="0"/>
                <a:cs typeface="Times New Roman" panose="02020603050405020304" pitchFamily="18" charset="0"/>
              </a:rPr>
              <a:t>electrical output </a:t>
            </a:r>
            <a:r>
              <a:rPr lang="en-US" sz="1200" b="1" dirty="0">
                <a:latin typeface="Times New Roman" panose="02020603050405020304" pitchFamily="18" charset="0"/>
                <a:cs typeface="Times New Roman" panose="02020603050405020304" pitchFamily="18" charset="0"/>
              </a:rPr>
              <a:t>at negative prices to continue producing </a:t>
            </a:r>
            <a:r>
              <a:rPr lang="en-US" sz="1200" b="1" dirty="0" smtClean="0">
                <a:latin typeface="Times New Roman" panose="02020603050405020304" pitchFamily="18" charset="0"/>
                <a:cs typeface="Times New Roman" panose="02020603050405020304" pitchFamily="18" charset="0"/>
              </a:rPr>
              <a:t>power and use the subsidy.</a:t>
            </a: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There are maintenance and fuel-cost penalties when operators shut down and start up large steam </a:t>
            </a:r>
            <a:r>
              <a:rPr lang="en-US" sz="1200" b="1" dirty="0" smtClean="0">
                <a:latin typeface="Times New Roman" panose="02020603050405020304" pitchFamily="18" charset="0"/>
                <a:cs typeface="Times New Roman" panose="02020603050405020304" pitchFamily="18" charset="0"/>
              </a:rPr>
              <a:t>turbines in thermal  fossil-fueled and </a:t>
            </a:r>
            <a:r>
              <a:rPr lang="en-US" sz="1200" b="1" dirty="0">
                <a:latin typeface="Times New Roman" panose="02020603050405020304" pitchFamily="18" charset="0"/>
                <a:cs typeface="Times New Roman" panose="02020603050405020304" pitchFamily="18" charset="0"/>
              </a:rPr>
              <a:t>n</a:t>
            </a:r>
            <a:r>
              <a:rPr lang="en-US" sz="1200" b="1" dirty="0" smtClean="0">
                <a:latin typeface="Times New Roman" panose="02020603050405020304" pitchFamily="18" charset="0"/>
                <a:cs typeface="Times New Roman" panose="02020603050405020304" pitchFamily="18" charset="0"/>
              </a:rPr>
              <a:t>uclear </a:t>
            </a:r>
            <a:r>
              <a:rPr lang="en-US" sz="1200" b="1" dirty="0">
                <a:latin typeface="Times New Roman" panose="02020603050405020304" pitchFamily="18" charset="0"/>
                <a:cs typeface="Times New Roman" panose="02020603050405020304" pitchFamily="18" charset="0"/>
              </a:rPr>
              <a:t>plants as demand varies over a day or a week. These costs may be avoided if the generator sells at a loss when demand is low</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1970"/>
            <a:ext cx="8382000" cy="3042230"/>
          </a:xfrm>
        </p:spPr>
      </p:pic>
      <p:sp>
        <p:nvSpPr>
          <p:cNvPr id="4" name="Slide Number Placeholder 3"/>
          <p:cNvSpPr>
            <a:spLocks noGrp="1"/>
          </p:cNvSpPr>
          <p:nvPr>
            <p:ph type="sldNum" sz="quarter" idx="12"/>
          </p:nvPr>
        </p:nvSpPr>
        <p:spPr/>
        <p:txBody>
          <a:bodyPr/>
          <a:lstStyle/>
          <a:p>
            <a:fld id="{6C5DF5CD-857F-4FE9-A9D6-FF9BC404B84A}" type="slidenum">
              <a:rPr lang="en-US" smtClean="0"/>
              <a:t>12</a:t>
            </a:fld>
            <a:endParaRPr lang="en-US"/>
          </a:p>
        </p:txBody>
      </p:sp>
      <p:sp>
        <p:nvSpPr>
          <p:cNvPr id="6" name="Rectangle 5"/>
          <p:cNvSpPr/>
          <p:nvPr/>
        </p:nvSpPr>
        <p:spPr>
          <a:xfrm>
            <a:off x="457200" y="3244850"/>
            <a:ext cx="8382000" cy="646331"/>
          </a:xfrm>
          <a:prstGeom prst="rect">
            <a:avLst/>
          </a:prstGeom>
        </p:spPr>
        <p:txBody>
          <a:bodyPr wrap="square">
            <a:spAutoFit/>
          </a:bodyPr>
          <a:lstStyle/>
          <a:p>
            <a:r>
              <a:rPr lang="en-US" sz="1200" b="1" dirty="0"/>
              <a:t>Source: </a:t>
            </a:r>
            <a:r>
              <a:rPr lang="en-US" sz="1200" dirty="0"/>
              <a:t>U.S. Energy Information Administration, based on InterContinental Exchange (ICE) prices as reported by </a:t>
            </a:r>
            <a:r>
              <a:rPr lang="en-US" sz="1200" dirty="0" err="1"/>
              <a:t>Ventyx</a:t>
            </a:r>
            <a:r>
              <a:rPr lang="en-US" sz="1200" dirty="0"/>
              <a:t>.</a:t>
            </a:r>
            <a:br>
              <a:rPr lang="en-US" sz="1200" dirty="0"/>
            </a:br>
            <a:r>
              <a:rPr lang="en-US" sz="1200" b="1" dirty="0"/>
              <a:t>Note: </a:t>
            </a:r>
            <a:r>
              <a:rPr lang="en-US" sz="1200" dirty="0"/>
              <a:t>Off-peak is 10 p.m. to 6 a.m. on Monday through Saturday and all hours on Sunday. Mid C is Mid-Columbia, COB is California-Oregon Border, and NOB is Nevada-Oregon Border. </a:t>
            </a:r>
          </a:p>
        </p:txBody>
      </p:sp>
    </p:spTree>
    <p:extLst>
      <p:ext uri="{BB962C8B-B14F-4D97-AF65-F5344CB8AC3E}">
        <p14:creationId xmlns:p14="http://schemas.microsoft.com/office/powerpoint/2010/main" val="9258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0" y="76200"/>
            <a:ext cx="8763000" cy="5562600"/>
          </a:xfrm>
        </p:spPr>
        <p:txBody>
          <a:bodyPr>
            <a:noAutofit/>
          </a:bodyPr>
          <a:lstStyle/>
          <a:p>
            <a:pPr algn="l"/>
            <a:r>
              <a:rPr lang="en-US" sz="1700" b="1" dirty="0" smtClean="0">
                <a:solidFill>
                  <a:schemeClr val="tx1"/>
                </a:solidFill>
                <a:latin typeface="Times New Roman" panose="02020603050405020304" pitchFamily="18" charset="0"/>
                <a:cs typeface="Times New Roman" panose="02020603050405020304" pitchFamily="18" charset="0"/>
              </a:rPr>
              <a:t>MARKET FAILURE</a:t>
            </a:r>
          </a:p>
          <a:p>
            <a:pPr algn="l"/>
            <a:endParaRPr lang="en-US" sz="1700" b="1" dirty="0">
              <a:solidFill>
                <a:schemeClr val="tx1"/>
              </a:solidFill>
              <a:latin typeface="Times New Roman" panose="02020603050405020304" pitchFamily="18" charset="0"/>
              <a:cs typeface="Times New Roman" panose="02020603050405020304" pitchFamily="18" charset="0"/>
            </a:endParaRPr>
          </a:p>
          <a:p>
            <a:pPr algn="l"/>
            <a:r>
              <a:rPr lang="en-US" sz="1700" b="1" dirty="0" smtClean="0">
                <a:solidFill>
                  <a:schemeClr val="tx1"/>
                </a:solidFill>
                <a:latin typeface="Times New Roman" panose="02020603050405020304" pitchFamily="18" charset="0"/>
                <a:cs typeface="Times New Roman" panose="02020603050405020304" pitchFamily="18" charset="0"/>
              </a:rPr>
              <a:t>	The </a:t>
            </a:r>
            <a:r>
              <a:rPr lang="en-US" sz="1700" b="1" dirty="0">
                <a:solidFill>
                  <a:schemeClr val="tx1"/>
                </a:solidFill>
                <a:latin typeface="Times New Roman" panose="02020603050405020304" pitchFamily="18" charset="0"/>
                <a:cs typeface="Times New Roman" panose="02020603050405020304" pitchFamily="18" charset="0"/>
              </a:rPr>
              <a:t>current situation for new nuclear build in the U.S. is </a:t>
            </a:r>
            <a:r>
              <a:rPr lang="en-US" sz="1700" b="1" dirty="0" smtClean="0">
                <a:solidFill>
                  <a:schemeClr val="tx1"/>
                </a:solidFill>
                <a:latin typeface="Times New Roman" panose="02020603050405020304" pitchFamily="18" charset="0"/>
                <a:cs typeface="Times New Roman" panose="02020603050405020304" pitchFamily="18" charset="0"/>
              </a:rPr>
              <a:t>bleak  This is  </a:t>
            </a:r>
            <a:r>
              <a:rPr lang="en-US" sz="1700" b="1" dirty="0">
                <a:solidFill>
                  <a:schemeClr val="tx1"/>
                </a:solidFill>
                <a:latin typeface="Times New Roman" panose="02020603050405020304" pitchFamily="18" charset="0"/>
                <a:cs typeface="Times New Roman" panose="02020603050405020304" pitchFamily="18" charset="0"/>
              </a:rPr>
              <a:t>reflected in the status of NRC </a:t>
            </a:r>
            <a:r>
              <a:rPr lang="en-US" sz="1700" b="1" dirty="0" smtClean="0">
                <a:solidFill>
                  <a:schemeClr val="tx1"/>
                </a:solidFill>
                <a:latin typeface="Times New Roman" panose="02020603050405020304" pitchFamily="18" charset="0"/>
                <a:cs typeface="Times New Roman" panose="02020603050405020304" pitchFamily="18" charset="0"/>
              </a:rPr>
              <a:t>Combined Operating  </a:t>
            </a:r>
            <a:r>
              <a:rPr lang="en-US" sz="1700" b="1" dirty="0">
                <a:solidFill>
                  <a:schemeClr val="tx1"/>
                </a:solidFill>
                <a:latin typeface="Times New Roman" panose="02020603050405020304" pitchFamily="18" charset="0"/>
                <a:cs typeface="Times New Roman" panose="02020603050405020304" pitchFamily="18" charset="0"/>
              </a:rPr>
              <a:t>License (COL) applications</a:t>
            </a:r>
            <a:r>
              <a:rPr lang="en-US" sz="1700" b="1" dirty="0" smtClean="0">
                <a:solidFill>
                  <a:schemeClr val="tx1"/>
                </a:solidFill>
                <a:latin typeface="Times New Roman" panose="02020603050405020304" pitchFamily="18" charset="0"/>
                <a:cs typeface="Times New Roman" panose="02020603050405020304" pitchFamily="18" charset="0"/>
              </a:rPr>
              <a:t>:</a:t>
            </a:r>
          </a:p>
          <a:p>
            <a:pPr algn="l"/>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2 </a:t>
            </a:r>
            <a:r>
              <a:rPr lang="en-US" sz="1700" b="1" dirty="0">
                <a:solidFill>
                  <a:schemeClr val="tx1"/>
                </a:solidFill>
                <a:latin typeface="Times New Roman" panose="02020603050405020304" pitchFamily="18" charset="0"/>
                <a:cs typeface="Times New Roman" panose="02020603050405020304" pitchFamily="18" charset="0"/>
              </a:rPr>
              <a:t>plants </a:t>
            </a:r>
            <a:r>
              <a:rPr lang="en-US" sz="1700" b="1" dirty="0" smtClean="0">
                <a:solidFill>
                  <a:schemeClr val="tx1"/>
                </a:solidFill>
                <a:latin typeface="Times New Roman" panose="02020603050405020304" pitchFamily="18" charset="0"/>
                <a:cs typeface="Times New Roman" panose="02020603050405020304" pitchFamily="18" charset="0"/>
              </a:rPr>
              <a:t>with </a:t>
            </a:r>
            <a:r>
              <a:rPr lang="en-US" sz="1700" b="1" dirty="0">
                <a:solidFill>
                  <a:schemeClr val="tx1"/>
                </a:solidFill>
                <a:latin typeface="Times New Roman" panose="02020603050405020304" pitchFamily="18" charset="0"/>
                <a:cs typeface="Times New Roman" panose="02020603050405020304" pitchFamily="18" charset="0"/>
              </a:rPr>
              <a:t>2</a:t>
            </a:r>
            <a:r>
              <a:rPr lang="en-US" sz="1700" b="1" dirty="0" smtClean="0">
                <a:solidFill>
                  <a:schemeClr val="tx1"/>
                </a:solidFill>
                <a:latin typeface="Times New Roman" panose="02020603050405020304" pitchFamily="18" charset="0"/>
                <a:cs typeface="Times New Roman" panose="02020603050405020304" pitchFamily="18" charset="0"/>
              </a:rPr>
              <a:t> Westinghouse AP1000 reactors each are under </a:t>
            </a:r>
            <a:r>
              <a:rPr lang="en-US" sz="1700" b="1" dirty="0">
                <a:solidFill>
                  <a:schemeClr val="tx1"/>
                </a:solidFill>
                <a:latin typeface="Times New Roman" panose="02020603050405020304" pitchFamily="18" charset="0"/>
                <a:cs typeface="Times New Roman" panose="02020603050405020304" pitchFamily="18" charset="0"/>
              </a:rPr>
              <a:t>construction – the </a:t>
            </a:r>
            <a:r>
              <a:rPr lang="en-US" sz="1700" b="1" dirty="0" err="1">
                <a:solidFill>
                  <a:schemeClr val="tx1"/>
                </a:solidFill>
                <a:latin typeface="Times New Roman" panose="02020603050405020304" pitchFamily="18" charset="0"/>
                <a:cs typeface="Times New Roman" panose="02020603050405020304" pitchFamily="18" charset="0"/>
              </a:rPr>
              <a:t>Vogtle</a:t>
            </a:r>
            <a:r>
              <a:rPr lang="en-US" sz="1700" b="1" dirty="0">
                <a:solidFill>
                  <a:schemeClr val="tx1"/>
                </a:solidFill>
                <a:latin typeface="Times New Roman" panose="02020603050405020304" pitchFamily="18" charset="0"/>
                <a:cs typeface="Times New Roman" panose="02020603050405020304" pitchFamily="18" charset="0"/>
              </a:rPr>
              <a:t> and Summer dual-reactor sites received approval of COL applications, were approved by state utility economic regulators in about 2007, and are now under </a:t>
            </a:r>
            <a:r>
              <a:rPr lang="en-US" sz="1700" b="1" dirty="0" smtClean="0">
                <a:solidFill>
                  <a:schemeClr val="tx1"/>
                </a:solidFill>
                <a:latin typeface="Times New Roman" panose="02020603050405020304" pitchFamily="18" charset="0"/>
                <a:cs typeface="Times New Roman" panose="02020603050405020304" pitchFamily="18" charset="0"/>
              </a:rPr>
              <a:t>construction</a:t>
            </a:r>
          </a:p>
          <a:p>
            <a:pPr algn="l"/>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4 </a:t>
            </a:r>
            <a:r>
              <a:rPr lang="en-US" sz="1700" b="1" dirty="0">
                <a:solidFill>
                  <a:schemeClr val="tx1"/>
                </a:solidFill>
                <a:latin typeface="Times New Roman" panose="02020603050405020304" pitchFamily="18" charset="0"/>
                <a:cs typeface="Times New Roman" panose="02020603050405020304" pitchFamily="18" charset="0"/>
              </a:rPr>
              <a:t>plants approved, but stalled – four new nuclear projects (Fermi 3, Levy County, South Texas Project, and W.S. Lee) have approved COL applications, but are on hold or </a:t>
            </a:r>
            <a:r>
              <a:rPr lang="en-US" sz="1700" b="1" dirty="0" smtClean="0">
                <a:solidFill>
                  <a:schemeClr val="tx1"/>
                </a:solidFill>
                <a:latin typeface="Times New Roman" panose="02020603050405020304" pitchFamily="18" charset="0"/>
                <a:cs typeface="Times New Roman" panose="02020603050405020304" pitchFamily="18" charset="0"/>
              </a:rPr>
              <a:t>cancelled</a:t>
            </a:r>
          </a:p>
          <a:p>
            <a:pPr algn="l"/>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2 </a:t>
            </a:r>
            <a:r>
              <a:rPr lang="en-US" sz="1700" b="1" dirty="0">
                <a:solidFill>
                  <a:schemeClr val="tx1"/>
                </a:solidFill>
                <a:latin typeface="Times New Roman" panose="02020603050405020304" pitchFamily="18" charset="0"/>
                <a:cs typeface="Times New Roman" panose="02020603050405020304" pitchFamily="18" charset="0"/>
              </a:rPr>
              <a:t>plants under review, but stalled – two projects (North Anna 3 and Turkey Point) have COL applications under review, but the sponsoring utilities have not committed to </a:t>
            </a:r>
            <a:r>
              <a:rPr lang="en-US" sz="1700" b="1" dirty="0" smtClean="0">
                <a:solidFill>
                  <a:schemeClr val="tx1"/>
                </a:solidFill>
                <a:latin typeface="Times New Roman" panose="02020603050405020304" pitchFamily="18" charset="0"/>
                <a:cs typeface="Times New Roman" panose="02020603050405020304" pitchFamily="18" charset="0"/>
              </a:rPr>
              <a:t>build</a:t>
            </a:r>
          </a:p>
          <a:p>
            <a:pPr algn="l"/>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2 </a:t>
            </a:r>
            <a:r>
              <a:rPr lang="en-US" sz="1700" b="1" dirty="0">
                <a:solidFill>
                  <a:schemeClr val="tx1"/>
                </a:solidFill>
                <a:latin typeface="Times New Roman" panose="02020603050405020304" pitchFamily="18" charset="0"/>
                <a:cs typeface="Times New Roman" panose="02020603050405020304" pitchFamily="18" charset="0"/>
              </a:rPr>
              <a:t>plants suspended – two COL applications (Comanche Peak and Harris) were </a:t>
            </a:r>
            <a:r>
              <a:rPr lang="en-US" sz="1700" b="1" dirty="0" smtClean="0">
                <a:solidFill>
                  <a:schemeClr val="tx1"/>
                </a:solidFill>
                <a:latin typeface="Times New Roman" panose="02020603050405020304" pitchFamily="18" charset="0"/>
                <a:cs typeface="Times New Roman" panose="02020603050405020304" pitchFamily="18" charset="0"/>
              </a:rPr>
              <a:t>suspended</a:t>
            </a:r>
          </a:p>
          <a:p>
            <a:pPr algn="l"/>
            <a:r>
              <a:rPr lang="en-US" sz="1700" b="1" dirty="0" smtClean="0">
                <a:solidFill>
                  <a:schemeClr val="tx1"/>
                </a:solidFill>
                <a:latin typeface="Times New Roman" panose="02020603050405020304" pitchFamily="18" charset="0"/>
                <a:cs typeface="Times New Roman" panose="02020603050405020304" pitchFamily="18" charset="0"/>
              </a:rPr>
              <a:t>   </a:t>
            </a:r>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8 </a:t>
            </a:r>
            <a:r>
              <a:rPr lang="en-US" sz="1700" b="1" dirty="0">
                <a:solidFill>
                  <a:schemeClr val="tx1"/>
                </a:solidFill>
                <a:latin typeface="Times New Roman" panose="02020603050405020304" pitchFamily="18" charset="0"/>
                <a:cs typeface="Times New Roman" panose="02020603050405020304" pitchFamily="18" charset="0"/>
              </a:rPr>
              <a:t>plants withdrawn – eight COL applications (Bell Bend, Bellefonte, Callaway, Calvert Cliffs, Grand Gulf, Nine Mile Point, River Bend, and Victoria Country) were </a:t>
            </a:r>
            <a:r>
              <a:rPr lang="en-US" sz="1700" b="1" dirty="0" smtClean="0">
                <a:solidFill>
                  <a:schemeClr val="tx1"/>
                </a:solidFill>
                <a:latin typeface="Times New Roman" panose="02020603050405020304" pitchFamily="18" charset="0"/>
                <a:cs typeface="Times New Roman" panose="02020603050405020304" pitchFamily="18" charset="0"/>
              </a:rPr>
              <a:t>withdrawn</a:t>
            </a:r>
          </a:p>
          <a:p>
            <a:pPr algn="l"/>
            <a:r>
              <a:rPr lang="en-US" sz="1700" b="1" dirty="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Few </a:t>
            </a:r>
            <a:r>
              <a:rPr lang="en-US" sz="1700" b="1" dirty="0">
                <a:solidFill>
                  <a:schemeClr val="tx1"/>
                </a:solidFill>
                <a:latin typeface="Times New Roman" panose="02020603050405020304" pitchFamily="18" charset="0"/>
                <a:cs typeface="Times New Roman" panose="02020603050405020304" pitchFamily="18" charset="0"/>
              </a:rPr>
              <a:t>planned applications – the </a:t>
            </a:r>
            <a:r>
              <a:rPr lang="en-US" sz="1700" b="1" dirty="0" err="1">
                <a:solidFill>
                  <a:schemeClr val="tx1"/>
                </a:solidFill>
                <a:latin typeface="Times New Roman" panose="02020603050405020304" pitchFamily="18" charset="0"/>
                <a:cs typeface="Times New Roman" panose="02020603050405020304" pitchFamily="18" charset="0"/>
              </a:rPr>
              <a:t>NuScale</a:t>
            </a:r>
            <a:r>
              <a:rPr lang="en-US" sz="1700" b="1" dirty="0">
                <a:solidFill>
                  <a:schemeClr val="tx1"/>
                </a:solidFill>
                <a:latin typeface="Times New Roman" panose="02020603050405020304" pitchFamily="18" charset="0"/>
                <a:cs typeface="Times New Roman" panose="02020603050405020304" pitchFamily="18" charset="0"/>
              </a:rPr>
              <a:t> project in Idaho started the NRC Design Certification review process in early 2017, has plans to file a COL application in 2018.</a:t>
            </a:r>
          </a:p>
          <a:p>
            <a:pPr algn="l"/>
            <a:endParaRPr lang="en-US"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52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563562"/>
          </a:xfrm>
        </p:spPr>
        <p:txBody>
          <a:bodyPr>
            <a:normAutofit fontScale="90000"/>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14</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2354613893"/>
              </p:ext>
            </p:extLst>
          </p:nvPr>
        </p:nvGraphicFramePr>
        <p:xfrm>
          <a:off x="609600" y="152400"/>
          <a:ext cx="8229600" cy="5715000"/>
        </p:xfrm>
        <a:graphic>
          <a:graphicData uri="http://schemas.openxmlformats.org/presentationml/2006/ole">
            <mc:AlternateContent xmlns:mc="http://schemas.openxmlformats.org/markup-compatibility/2006">
              <mc:Choice xmlns:v="urn:schemas-microsoft-com:vml" Requires="v">
                <p:oleObj spid="_x0000_s1066" name="Document" r:id="rId3" imgW="6135878" imgH="6732999" progId="Word.Document.12">
                  <p:embed/>
                </p:oleObj>
              </mc:Choice>
              <mc:Fallback>
                <p:oleObj name="Document" r:id="rId3" imgW="6135878" imgH="6732999" progId="Word.Document.12">
                  <p:embed/>
                  <p:pic>
                    <p:nvPicPr>
                      <p:cNvPr id="0" name=""/>
                      <p:cNvPicPr/>
                      <p:nvPr/>
                    </p:nvPicPr>
                    <p:blipFill>
                      <a:blip r:embed="rId4"/>
                      <a:stretch>
                        <a:fillRect/>
                      </a:stretch>
                    </p:blipFill>
                    <p:spPr>
                      <a:xfrm>
                        <a:off x="609600" y="152400"/>
                        <a:ext cx="8229600" cy="5715000"/>
                      </a:xfrm>
                      <a:prstGeom prst="rect">
                        <a:avLst/>
                      </a:prstGeom>
                    </p:spPr>
                  </p:pic>
                </p:oleObj>
              </mc:Fallback>
            </mc:AlternateContent>
          </a:graphicData>
        </a:graphic>
      </p:graphicFrame>
    </p:spTree>
    <p:extLst>
      <p:ext uri="{BB962C8B-B14F-4D97-AF65-F5344CB8AC3E}">
        <p14:creationId xmlns:p14="http://schemas.microsoft.com/office/powerpoint/2010/main" val="2513654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15</a:t>
            </a:fld>
            <a:endParaRPr lang="en-US"/>
          </a:p>
        </p:txBody>
      </p:sp>
      <p:sp>
        <p:nvSpPr>
          <p:cNvPr id="3" name="Rectangle 2"/>
          <p:cNvSpPr/>
          <p:nvPr/>
        </p:nvSpPr>
        <p:spPr>
          <a:xfrm>
            <a:off x="228600" y="997565"/>
            <a:ext cx="8839200" cy="4739759"/>
          </a:xfrm>
          <a:prstGeom prst="rect">
            <a:avLst/>
          </a:prstGeom>
        </p:spPr>
        <p:txBody>
          <a:bodyPr wrap="square">
            <a:spAutoFit/>
          </a:bodyPr>
          <a:lstStyle/>
          <a:p>
            <a:pPr algn="just"/>
            <a:r>
              <a:rPr lang="en-US" sz="2000" b="1" dirty="0" smtClean="0">
                <a:latin typeface="Times New Roman" panose="02020603050405020304" pitchFamily="18" charset="0"/>
                <a:ea typeface="Times New Roman" panose="02020603050405020304" pitchFamily="18" charset="0"/>
              </a:rPr>
              <a:t>FAIL-SAFE </a:t>
            </a:r>
            <a:r>
              <a:rPr lang="en-US" sz="2000" b="1" dirty="0">
                <a:latin typeface="Times New Roman" panose="02020603050405020304" pitchFamily="18" charset="0"/>
                <a:ea typeface="Times New Roman" panose="02020603050405020304" pitchFamily="18" charset="0"/>
              </a:rPr>
              <a:t>REACTOR </a:t>
            </a:r>
            <a:r>
              <a:rPr lang="en-US" sz="2000" b="1" dirty="0" smtClean="0">
                <a:latin typeface="Times New Roman" panose="02020603050405020304" pitchFamily="18" charset="0"/>
                <a:ea typeface="Times New Roman" panose="02020603050405020304" pitchFamily="18" charset="0"/>
              </a:rPr>
              <a:t>CONCEPT</a:t>
            </a:r>
            <a:endParaRPr lang="en-US" dirty="0">
              <a:latin typeface="Times New Roman" panose="02020603050405020304" pitchFamily="18" charset="0"/>
              <a:ea typeface="Times New Roman" panose="02020603050405020304" pitchFamily="18" charset="0"/>
            </a:endParaRPr>
          </a:p>
          <a:p>
            <a:pPr algn="just"/>
            <a:r>
              <a:rPr lang="en-US" dirty="0">
                <a:latin typeface="Times New Roman" panose="02020603050405020304" pitchFamily="18" charset="0"/>
                <a:ea typeface="Times New Roman" panose="02020603050405020304" pitchFamily="18" charset="0"/>
              </a:rPr>
              <a:t> </a:t>
            </a:r>
          </a:p>
          <a:p>
            <a:pPr algn="just"/>
            <a:r>
              <a:rPr lang="en-US" sz="2400" b="1" dirty="0" smtClean="0">
                <a:latin typeface="Times New Roman" panose="02020603050405020304" pitchFamily="18" charset="0"/>
                <a:ea typeface="Times New Roman" panose="02020603050405020304" pitchFamily="18" charset="0"/>
              </a:rPr>
              <a:t>	Systems </a:t>
            </a:r>
            <a:r>
              <a:rPr lang="en-US" sz="2400" b="1" dirty="0">
                <a:latin typeface="Times New Roman" panose="02020603050405020304" pitchFamily="18" charset="0"/>
                <a:ea typeface="Times New Roman" panose="02020603050405020304" pitchFamily="18" charset="0"/>
              </a:rPr>
              <a:t>engineers have a maxim that: “If a system is not designed to be fail-safe, tested under all combinations of extreme conditions, and operated perfectly, it will fail.” </a:t>
            </a:r>
            <a:endParaRPr lang="en-US" sz="2400" b="1" dirty="0" smtClean="0">
              <a:latin typeface="Times New Roman" panose="02020603050405020304" pitchFamily="18" charset="0"/>
              <a:ea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Hence </a:t>
            </a:r>
            <a:r>
              <a:rPr lang="en-US" sz="2400" b="1" dirty="0">
                <a:latin typeface="Times New Roman" panose="02020603050405020304" pitchFamily="18" charset="0"/>
                <a:ea typeface="Times New Roman" panose="02020603050405020304" pitchFamily="18" charset="0"/>
              </a:rPr>
              <a:t>it is mandatory that nuclear reactors designs must follow this maxim both at the design and the operational stages.  </a:t>
            </a:r>
            <a:endParaRPr lang="en-US" sz="2400" b="1" dirty="0" smtClean="0">
              <a:latin typeface="Times New Roman" panose="02020603050405020304" pitchFamily="18" charset="0"/>
              <a:ea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Murphy’s </a:t>
            </a:r>
            <a:r>
              <a:rPr lang="en-US" sz="2400" b="1" dirty="0">
                <a:latin typeface="Times New Roman" panose="02020603050405020304" pitchFamily="18" charset="0"/>
                <a:ea typeface="Times New Roman" panose="02020603050405020304" pitchFamily="18" charset="0"/>
              </a:rPr>
              <a:t>Law: “If anything can go wrong, it will,” or: “Anything that can go wrong, will go wrong,” forces us to infer that our engineering systems will eventually fail if they were not developed so as to not fail in the first place. </a:t>
            </a:r>
            <a:endParaRPr lang="en-US" sz="2400" b="1" dirty="0" smtClean="0">
              <a:latin typeface="Times New Roman" panose="02020603050405020304" pitchFamily="18" charset="0"/>
              <a:ea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We </a:t>
            </a:r>
            <a:r>
              <a:rPr lang="en-US" sz="2400" b="1" dirty="0">
                <a:latin typeface="Times New Roman" panose="02020603050405020304" pitchFamily="18" charset="0"/>
                <a:ea typeface="Times New Roman" panose="02020603050405020304" pitchFamily="18" charset="0"/>
              </a:rPr>
              <a:t>thus attempt the consideration of a definitely fail-safe reactor design.</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7122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801563972"/>
              </p:ext>
            </p:extLst>
          </p:nvPr>
        </p:nvGraphicFramePr>
        <p:xfrm>
          <a:off x="228600" y="228600"/>
          <a:ext cx="8813800" cy="5616575"/>
        </p:xfrm>
        <a:graphic>
          <a:graphicData uri="http://schemas.openxmlformats.org/presentationml/2006/ole">
            <mc:AlternateContent xmlns:mc="http://schemas.openxmlformats.org/markup-compatibility/2006">
              <mc:Choice xmlns:v="urn:schemas-microsoft-com:vml" Requires="v">
                <p:oleObj spid="_x0000_s3108" name="Document" r:id="rId3" imgW="8813880" imgH="5227879" progId="Word.Document.12">
                  <p:embed/>
                </p:oleObj>
              </mc:Choice>
              <mc:Fallback>
                <p:oleObj name="Document" r:id="rId3" imgW="8813880" imgH="5227879" progId="Word.Document.12">
                  <p:embed/>
                  <p:pic>
                    <p:nvPicPr>
                      <p:cNvPr id="0" name=""/>
                      <p:cNvPicPr/>
                      <p:nvPr/>
                    </p:nvPicPr>
                    <p:blipFill>
                      <a:blip r:embed="rId4"/>
                      <a:stretch>
                        <a:fillRect/>
                      </a:stretch>
                    </p:blipFill>
                    <p:spPr>
                      <a:xfrm>
                        <a:off x="228600" y="228600"/>
                        <a:ext cx="8813800" cy="5616575"/>
                      </a:xfrm>
                      <a:prstGeom prst="rect">
                        <a:avLst/>
                      </a:prstGeom>
                    </p:spPr>
                  </p:pic>
                </p:oleObj>
              </mc:Fallback>
            </mc:AlternateContent>
          </a:graphicData>
        </a:graphic>
      </p:graphicFrame>
    </p:spTree>
    <p:extLst>
      <p:ext uri="{BB962C8B-B14F-4D97-AF65-F5344CB8AC3E}">
        <p14:creationId xmlns:p14="http://schemas.microsoft.com/office/powerpoint/2010/main" val="1433752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grpSp>
        <p:nvGrpSpPr>
          <p:cNvPr id="3" name="Canvas 2"/>
          <p:cNvGrpSpPr/>
          <p:nvPr/>
        </p:nvGrpSpPr>
        <p:grpSpPr>
          <a:xfrm>
            <a:off x="296091" y="4808"/>
            <a:ext cx="8839200" cy="5638800"/>
            <a:chOff x="0" y="0"/>
            <a:chExt cx="5486400" cy="4572000"/>
          </a:xfrm>
        </p:grpSpPr>
        <p:sp>
          <p:nvSpPr>
            <p:cNvPr id="4" name="Rectangle 3"/>
            <p:cNvSpPr/>
            <p:nvPr/>
          </p:nvSpPr>
          <p:spPr>
            <a:xfrm>
              <a:off x="0" y="0"/>
              <a:ext cx="5486400" cy="4572000"/>
            </a:xfrm>
            <a:prstGeom prst="rect">
              <a:avLst/>
            </a:prstGeom>
            <a:noFill/>
          </p:spPr>
        </p:sp>
        <p:sp>
          <p:nvSpPr>
            <p:cNvPr id="5" name="Oval 4"/>
            <p:cNvSpPr>
              <a:spLocks noChangeArrowheads="1"/>
            </p:cNvSpPr>
            <p:nvPr/>
          </p:nvSpPr>
          <p:spPr bwMode="auto">
            <a:xfrm>
              <a:off x="1143000" y="914104"/>
              <a:ext cx="3314700" cy="3315663"/>
            </a:xfrm>
            <a:prstGeom prst="ellipse">
              <a:avLst/>
            </a:prstGeom>
            <a:solidFill>
              <a:srgbClr val="FFFFFF"/>
            </a:solidFill>
            <a:ln w="9525">
              <a:solidFill>
                <a:srgbClr val="000000"/>
              </a:solidFill>
              <a:prstDash val="dash"/>
              <a:round/>
              <a:headEnd/>
              <a:tailEnd/>
            </a:ln>
          </p:spPr>
          <p:txBody>
            <a:bodyPr rot="0" vert="horz" wrap="square" lIns="91440" tIns="45720" rIns="91440" bIns="45720" anchor="t" anchorCtr="0" upright="1">
              <a:noAutofit/>
            </a:bodyPr>
            <a:lstStyle/>
            <a:p>
              <a:endParaRPr lang="en-US"/>
            </a:p>
          </p:txBody>
        </p:sp>
        <p:sp>
          <p:nvSpPr>
            <p:cNvPr id="6" name="Oval 5"/>
            <p:cNvSpPr>
              <a:spLocks noChangeArrowheads="1"/>
            </p:cNvSpPr>
            <p:nvPr/>
          </p:nvSpPr>
          <p:spPr bwMode="auto">
            <a:xfrm>
              <a:off x="1714500" y="1485974"/>
              <a:ext cx="2171700" cy="2171922"/>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7" name="Oval 6"/>
            <p:cNvSpPr>
              <a:spLocks noChangeArrowheads="1"/>
            </p:cNvSpPr>
            <p:nvPr/>
          </p:nvSpPr>
          <p:spPr bwMode="auto">
            <a:xfrm>
              <a:off x="1828800" y="1600052"/>
              <a:ext cx="1943100" cy="1943026"/>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cxnSp>
          <p:nvCxnSpPr>
            <p:cNvPr id="8" name="Line 7"/>
            <p:cNvCxnSpPr>
              <a:cxnSpLocks noChangeShapeType="1"/>
            </p:cNvCxnSpPr>
            <p:nvPr/>
          </p:nvCxnSpPr>
          <p:spPr bwMode="auto">
            <a:xfrm>
              <a:off x="2857500" y="2514896"/>
              <a:ext cx="24003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 name="Line 8"/>
            <p:cNvCxnSpPr>
              <a:cxnSpLocks noChangeShapeType="1"/>
            </p:cNvCxnSpPr>
            <p:nvPr/>
          </p:nvCxnSpPr>
          <p:spPr bwMode="auto">
            <a:xfrm flipV="1">
              <a:off x="2857500" y="342974"/>
              <a:ext cx="762" cy="217192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Line 9"/>
            <p:cNvCxnSpPr>
              <a:cxnSpLocks noChangeShapeType="1"/>
            </p:cNvCxnSpPr>
            <p:nvPr/>
          </p:nvCxnSpPr>
          <p:spPr bwMode="auto">
            <a:xfrm flipH="1">
              <a:off x="1943100" y="2514896"/>
              <a:ext cx="914400" cy="45705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 name="Line 10"/>
            <p:cNvCxnSpPr>
              <a:cxnSpLocks noChangeShapeType="1"/>
            </p:cNvCxnSpPr>
            <p:nvPr/>
          </p:nvCxnSpPr>
          <p:spPr bwMode="auto">
            <a:xfrm flipV="1">
              <a:off x="1485900" y="3086026"/>
              <a:ext cx="342900" cy="11407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Line 11"/>
            <p:cNvCxnSpPr>
              <a:cxnSpLocks noChangeShapeType="1"/>
            </p:cNvCxnSpPr>
            <p:nvPr/>
          </p:nvCxnSpPr>
          <p:spPr bwMode="auto">
            <a:xfrm>
              <a:off x="3771900" y="800026"/>
              <a:ext cx="762" cy="171487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3" name="Line 12"/>
            <p:cNvCxnSpPr>
              <a:cxnSpLocks noChangeShapeType="1"/>
            </p:cNvCxnSpPr>
            <p:nvPr/>
          </p:nvCxnSpPr>
          <p:spPr bwMode="auto">
            <a:xfrm>
              <a:off x="2857500" y="800026"/>
              <a:ext cx="914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14" name="Freeform 13"/>
            <p:cNvSpPr>
              <a:spLocks/>
            </p:cNvSpPr>
            <p:nvPr/>
          </p:nvSpPr>
          <p:spPr bwMode="auto">
            <a:xfrm>
              <a:off x="3771900" y="800026"/>
              <a:ext cx="1371600" cy="1600052"/>
            </a:xfrm>
            <a:custGeom>
              <a:avLst/>
              <a:gdLst>
                <a:gd name="T0" fmla="*/ 0 w 2160"/>
                <a:gd name="T1" fmla="*/ 0 h 2520"/>
                <a:gd name="T2" fmla="*/ 360 w 2160"/>
                <a:gd name="T3" fmla="*/ 720 h 2520"/>
                <a:gd name="T4" fmla="*/ 1440 w 2160"/>
                <a:gd name="T5" fmla="*/ 2160 h 2520"/>
                <a:gd name="T6" fmla="*/ 2160 w 2160"/>
                <a:gd name="T7" fmla="*/ 2520 h 2520"/>
              </a:gdLst>
              <a:ahLst/>
              <a:cxnLst>
                <a:cxn ang="0">
                  <a:pos x="T0" y="T1"/>
                </a:cxn>
                <a:cxn ang="0">
                  <a:pos x="T2" y="T3"/>
                </a:cxn>
                <a:cxn ang="0">
                  <a:pos x="T4" y="T5"/>
                </a:cxn>
                <a:cxn ang="0">
                  <a:pos x="T6" y="T7"/>
                </a:cxn>
              </a:cxnLst>
              <a:rect l="0" t="0" r="r" b="b"/>
              <a:pathLst>
                <a:path w="2160" h="2520">
                  <a:moveTo>
                    <a:pt x="0" y="0"/>
                  </a:moveTo>
                  <a:cubicBezTo>
                    <a:pt x="60" y="180"/>
                    <a:pt x="120" y="360"/>
                    <a:pt x="360" y="720"/>
                  </a:cubicBezTo>
                  <a:cubicBezTo>
                    <a:pt x="600" y="1080"/>
                    <a:pt x="1140" y="1860"/>
                    <a:pt x="1440" y="2160"/>
                  </a:cubicBezTo>
                  <a:cubicBezTo>
                    <a:pt x="1740" y="2460"/>
                    <a:pt x="2040" y="2460"/>
                    <a:pt x="2160" y="2520"/>
                  </a:cubicBez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5" name="Text Box 14"/>
            <p:cNvSpPr txBox="1">
              <a:spLocks noChangeArrowheads="1"/>
            </p:cNvSpPr>
            <p:nvPr/>
          </p:nvSpPr>
          <p:spPr bwMode="auto">
            <a:xfrm>
              <a:off x="5029200" y="2628974"/>
              <a:ext cx="342900" cy="3429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hangingPunct="1">
                <a:spcBef>
                  <a:spcPts val="0"/>
                </a:spcBef>
                <a:spcAft>
                  <a:spcPts val="0"/>
                </a:spcAft>
              </a:pPr>
              <a:r>
                <a:rPr lang="en-US" sz="1200" b="1">
                  <a:effectLst/>
                  <a:latin typeface="Times New Roman" panose="02020603050405020304" pitchFamily="18" charset="0"/>
                  <a:ea typeface="Times New Roman" panose="02020603050405020304" pitchFamily="18" charset="0"/>
                </a:rPr>
                <a:t>r</a:t>
              </a:r>
              <a:endParaRPr lang="en-US" sz="1200">
                <a:effectLst/>
                <a:latin typeface="Times New Roman" panose="02020603050405020304" pitchFamily="18" charset="0"/>
                <a:ea typeface="Times New Roman" panose="02020603050405020304" pitchFamily="18" charset="0"/>
              </a:endParaRPr>
            </a:p>
          </p:txBody>
        </p:sp>
        <p:sp>
          <p:nvSpPr>
            <p:cNvPr id="16" name="Text Box 15"/>
            <p:cNvSpPr txBox="1">
              <a:spLocks noChangeArrowheads="1"/>
            </p:cNvSpPr>
            <p:nvPr/>
          </p:nvSpPr>
          <p:spPr bwMode="auto">
            <a:xfrm>
              <a:off x="2286000" y="228896"/>
              <a:ext cx="457200" cy="3429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hangingPunct="1">
                <a:spcBef>
                  <a:spcPts val="0"/>
                </a:spcBef>
                <a:spcAft>
                  <a:spcPts val="0"/>
                </a:spcAft>
              </a:pPr>
              <a:r>
                <a:rPr lang="en-US" sz="1200" b="1">
                  <a:effectLst/>
                  <a:latin typeface="Times New Roman" panose="02020603050405020304" pitchFamily="18" charset="0"/>
                  <a:ea typeface="Times New Roman" panose="02020603050405020304" pitchFamily="18" charset="0"/>
                  <a:sym typeface="Symbol" panose="05050102010706020507" pitchFamily="18" charset="2"/>
                </a:rPr>
                <a:t></a:t>
              </a:r>
              <a:r>
                <a:rPr lang="en-US" sz="1200" b="1">
                  <a:effectLst/>
                  <a:latin typeface="Times New Roman" panose="02020603050405020304" pitchFamily="18" charset="0"/>
                  <a:ea typeface="Times New Roman" panose="02020603050405020304" pitchFamily="18" charset="0"/>
                </a:rPr>
                <a:t>(r)</a:t>
              </a:r>
              <a:endParaRPr lang="en-US" sz="1200">
                <a:effectLst/>
                <a:latin typeface="Times New Roman" panose="02020603050405020304" pitchFamily="18" charset="0"/>
                <a:ea typeface="Times New Roman" panose="02020603050405020304" pitchFamily="18" charset="0"/>
              </a:endParaRPr>
            </a:p>
          </p:txBody>
        </p:sp>
        <p:sp>
          <p:nvSpPr>
            <p:cNvPr id="17" name="Text Box 16"/>
            <p:cNvSpPr txBox="1">
              <a:spLocks noChangeArrowheads="1"/>
            </p:cNvSpPr>
            <p:nvPr/>
          </p:nvSpPr>
          <p:spPr bwMode="auto">
            <a:xfrm>
              <a:off x="2171700" y="2286000"/>
              <a:ext cx="342900" cy="3437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hangingPunct="1">
                <a:spcBef>
                  <a:spcPts val="0"/>
                </a:spcBef>
                <a:spcAft>
                  <a:spcPts val="0"/>
                </a:spcAft>
              </a:pPr>
              <a:r>
                <a:rPr lang="en-US" sz="1200" b="1">
                  <a:effectLst/>
                  <a:latin typeface="Times New Roman" panose="02020603050405020304" pitchFamily="18" charset="0"/>
                  <a:ea typeface="Times New Roman" panose="02020603050405020304" pitchFamily="18" charset="0"/>
                </a:rPr>
                <a:t>R</a:t>
              </a:r>
              <a:endParaRPr lang="en-US" sz="1200">
                <a:effectLst/>
                <a:latin typeface="Times New Roman" panose="02020603050405020304" pitchFamily="18" charset="0"/>
                <a:ea typeface="Times New Roman" panose="02020603050405020304" pitchFamily="18" charset="0"/>
              </a:endParaRPr>
            </a:p>
          </p:txBody>
        </p:sp>
        <p:sp>
          <p:nvSpPr>
            <p:cNvPr id="18" name="Text Box 17"/>
            <p:cNvSpPr txBox="1">
              <a:spLocks noChangeArrowheads="1"/>
            </p:cNvSpPr>
            <p:nvPr/>
          </p:nvSpPr>
          <p:spPr bwMode="auto">
            <a:xfrm>
              <a:off x="1485900" y="3200104"/>
              <a:ext cx="342900" cy="3437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hangingPunct="1">
                <a:spcBef>
                  <a:spcPts val="0"/>
                </a:spcBef>
                <a:spcAft>
                  <a:spcPts val="0"/>
                </a:spcAft>
              </a:pPr>
              <a:r>
                <a:rPr lang="en-US" sz="1200" b="1">
                  <a:effectLst/>
                  <a:latin typeface="Times New Roman" panose="02020603050405020304" pitchFamily="18"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25406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067800" cy="1371600"/>
          </a:xfrm>
          <a:prstGeom prst="rect">
            <a:avLst/>
          </a:prstGeom>
        </p:spPr>
      </p:pic>
      <p:pic>
        <p:nvPicPr>
          <p:cNvPr id="4" name="Picture 3"/>
          <p:cNvPicPr>
            <a:picLocks noChangeAspect="1"/>
          </p:cNvPicPr>
          <p:nvPr/>
        </p:nvPicPr>
        <p:blipFill>
          <a:blip r:embed="rId3"/>
          <a:stretch>
            <a:fillRect/>
          </a:stretch>
        </p:blipFill>
        <p:spPr>
          <a:xfrm>
            <a:off x="228600" y="1600200"/>
            <a:ext cx="8915400" cy="4191000"/>
          </a:xfrm>
          <a:prstGeom prst="rect">
            <a:avLst/>
          </a:prstGeom>
        </p:spPr>
      </p:pic>
    </p:spTree>
    <p:extLst>
      <p:ext uri="{BB962C8B-B14F-4D97-AF65-F5344CB8AC3E}">
        <p14:creationId xmlns:p14="http://schemas.microsoft.com/office/powerpoint/2010/main" val="1063221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1000" y="76200"/>
            <a:ext cx="8382000" cy="5638800"/>
          </a:xfrm>
          <a:prstGeom prst="rect">
            <a:avLst/>
          </a:prstGeom>
        </p:spPr>
      </p:pic>
      <p:sp>
        <p:nvSpPr>
          <p:cNvPr id="2" name="Subtitle 1"/>
          <p:cNvSpPr>
            <a:spLocks noGrp="1"/>
          </p:cNvSpPr>
          <p:nvPr>
            <p:ph type="subTitle" idx="1"/>
          </p:nvPr>
        </p:nvSpPr>
        <p:spPr>
          <a:xfrm>
            <a:off x="304800" y="76200"/>
            <a:ext cx="8458200" cy="5638800"/>
          </a:xfrm>
        </p:spPr>
        <p:txBody>
          <a:bodyPr/>
          <a:lstStyle/>
          <a:p>
            <a:endParaRPr lang="en-US" dirty="0"/>
          </a:p>
        </p:txBody>
      </p:sp>
    </p:spTree>
    <p:extLst>
      <p:ext uri="{BB962C8B-B14F-4D97-AF65-F5344CB8AC3E}">
        <p14:creationId xmlns:p14="http://schemas.microsoft.com/office/powerpoint/2010/main" val="2600535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buNone/>
            </a:pPr>
            <a:r>
              <a:rPr lang="en-US" sz="3200" b="1" dirty="0" smtClean="0"/>
              <a:t>ABSTRACT</a:t>
            </a:r>
            <a:endParaRPr lang="en-US" sz="3200" b="1" dirty="0"/>
          </a:p>
        </p:txBody>
      </p:sp>
      <p:sp>
        <p:nvSpPr>
          <p:cNvPr id="20" name="Forme 2"/>
          <p:cNvSpPr txBox="1">
            <a:spLocks/>
          </p:cNvSpPr>
          <p:nvPr/>
        </p:nvSpPr>
        <p:spPr>
          <a:xfrm>
            <a:off x="76200" y="609600"/>
            <a:ext cx="8839200" cy="5257800"/>
          </a:xfrm>
          <a:prstGeom prst="rect">
            <a:avLst/>
          </a:prstGeom>
        </p:spPr>
        <p:txBody>
          <a:bodyPr/>
          <a:lstStyle>
            <a:lvl1pPr marL="173038" indent="-17303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800" kern="1200">
                <a:solidFill>
                  <a:schemeClr val="tx1">
                    <a:lumMod val="95000"/>
                    <a:lumOff val="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
                <a:schemeClr val="accent6">
                  <a:lumMod val="75000"/>
                </a:schemeClr>
              </a:buClr>
              <a:buNone/>
            </a:pPr>
            <a:r>
              <a:rPr lang="fr-FR" sz="24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Whereas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thriving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globally</a:t>
            </a:r>
            <a:r>
              <a:rPr lang="fr-FR" sz="1700" dirty="0" smtClean="0">
                <a:latin typeface="Times New Roman" panose="02020603050405020304" pitchFamily="18" charset="0"/>
                <a:cs typeface="Times New Roman" panose="02020603050405020304" pitchFamily="18" charset="0"/>
              </a:rPr>
              <a:t>, </a:t>
            </a:r>
            <a:r>
              <a:rPr lang="fr-FR" sz="1700" dirty="0" err="1">
                <a:latin typeface="Times New Roman" panose="02020603050405020304" pitchFamily="18" charset="0"/>
                <a:cs typeface="Times New Roman" panose="02020603050405020304" pitchFamily="18" charset="0"/>
              </a:rPr>
              <a:t>n</a:t>
            </a:r>
            <a:r>
              <a:rPr lang="fr-FR" sz="1700" dirty="0" err="1" smtClean="0">
                <a:latin typeface="Times New Roman" panose="02020603050405020304" pitchFamily="18" charset="0"/>
                <a:cs typeface="Times New Roman" panose="02020603050405020304" pitchFamily="18" charset="0"/>
              </a:rPr>
              <a:t>uclear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electric</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generation</a:t>
            </a:r>
            <a:r>
              <a:rPr lang="fr-FR" sz="1700" dirty="0" smtClean="0">
                <a:latin typeface="Times New Roman" panose="02020603050405020304" pitchFamily="18" charset="0"/>
                <a:cs typeface="Times New Roman" panose="02020603050405020304" pitchFamily="18" charset="0"/>
              </a:rPr>
              <a:t> faces </a:t>
            </a:r>
            <a:r>
              <a:rPr lang="fr-FR" sz="1700" dirty="0" err="1" smtClean="0">
                <a:latin typeface="Times New Roman" panose="02020603050405020304" pitchFamily="18" charset="0"/>
                <a:cs typeface="Times New Roman" panose="02020603050405020304" pitchFamily="18" charset="0"/>
              </a:rPr>
              <a:t>hurdles</a:t>
            </a:r>
            <a:r>
              <a:rPr lang="fr-FR" sz="1700" dirty="0" smtClean="0">
                <a:latin typeface="Times New Roman" panose="02020603050405020304" pitchFamily="18" charset="0"/>
                <a:cs typeface="Times New Roman" panose="02020603050405020304" pitchFamily="18" charset="0"/>
              </a:rPr>
              <a:t>  in the USA. In addition to the </a:t>
            </a:r>
            <a:r>
              <a:rPr lang="fr-FR" sz="1700" dirty="0" err="1" smtClean="0">
                <a:latin typeface="Times New Roman" panose="02020603050405020304" pitchFamily="18" charset="0"/>
                <a:cs typeface="Times New Roman" panose="02020603050405020304" pitchFamily="18" charset="0"/>
              </a:rPr>
              <a:t>shadows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from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Three</a:t>
            </a:r>
            <a:r>
              <a:rPr lang="fr-FR" sz="1700" dirty="0" smtClean="0">
                <a:latin typeface="Times New Roman" panose="02020603050405020304" pitchFamily="18" charset="0"/>
                <a:cs typeface="Times New Roman" panose="02020603050405020304" pitchFamily="18" charset="0"/>
              </a:rPr>
              <a:t> Miles Island, </a:t>
            </a:r>
            <a:r>
              <a:rPr lang="fr-FR" sz="1700" dirty="0" err="1" smtClean="0">
                <a:latin typeface="Times New Roman" panose="02020603050405020304" pitchFamily="18" charset="0"/>
                <a:cs typeface="Times New Roman" panose="02020603050405020304" pitchFamily="18" charset="0"/>
              </a:rPr>
              <a:t>Chernobyl</a:t>
            </a:r>
            <a:r>
              <a:rPr lang="fr-FR" sz="1700" dirty="0" smtClean="0">
                <a:latin typeface="Times New Roman" panose="02020603050405020304" pitchFamily="18" charset="0"/>
                <a:cs typeface="Times New Roman" panose="02020603050405020304" pitchFamily="18" charset="0"/>
              </a:rPr>
              <a:t> and Fukushima, </a:t>
            </a:r>
            <a:r>
              <a:rPr lang="fr-FR" sz="1700" dirty="0" err="1" smtClean="0">
                <a:latin typeface="Times New Roman" panose="02020603050405020304" pitchFamily="18" charset="0"/>
                <a:cs typeface="Times New Roman" panose="02020603050405020304" pitchFamily="18" charset="0"/>
              </a:rPr>
              <a:t>it</a:t>
            </a:r>
            <a:r>
              <a:rPr lang="fr-FR" sz="1700" dirty="0" smtClean="0">
                <a:latin typeface="Times New Roman" panose="02020603050405020304" pitchFamily="18" charset="0"/>
                <a:cs typeface="Times New Roman" panose="02020603050405020304" pitchFamily="18" charset="0"/>
              </a:rPr>
              <a:t> faces prospects of plants </a:t>
            </a:r>
            <a:r>
              <a:rPr lang="fr-FR" sz="1700" dirty="0" err="1" smtClean="0">
                <a:latin typeface="Times New Roman" panose="02020603050405020304" pitchFamily="18" charset="0"/>
                <a:cs typeface="Times New Roman" panose="02020603050405020304" pitchFamily="18" charset="0"/>
              </a:rPr>
              <a:t>closures</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project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cancellations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caused</a:t>
            </a:r>
            <a:r>
              <a:rPr lang="fr-FR" sz="1700" dirty="0" smtClean="0">
                <a:latin typeface="Times New Roman" panose="02020603050405020304" pitchFamily="18" charset="0"/>
                <a:cs typeface="Times New Roman" panose="02020603050405020304" pitchFamily="18" charset="0"/>
              </a:rPr>
              <a:t> by </a:t>
            </a:r>
            <a:r>
              <a:rPr lang="fr-FR" sz="1700" dirty="0" err="1" smtClean="0">
                <a:latin typeface="Times New Roman" panose="02020603050405020304" pitchFamily="18" charset="0"/>
                <a:cs typeface="Times New Roman" panose="02020603050405020304" pitchFamily="18" charset="0"/>
              </a:rPr>
              <a:t>cost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overruns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plant </a:t>
            </a:r>
            <a:r>
              <a:rPr lang="fr-FR" sz="1700" dirty="0" smtClean="0">
                <a:latin typeface="Times New Roman" panose="02020603050405020304" pitchFamily="18" charset="0"/>
                <a:cs typeface="Times New Roman" panose="02020603050405020304" pitchFamily="18" charset="0"/>
              </a:rPr>
              <a:t>retirements, and </a:t>
            </a:r>
            <a:r>
              <a:rPr lang="fr-FR" sz="1700" dirty="0" err="1" smtClean="0">
                <a:latin typeface="Times New Roman" panose="02020603050405020304" pitchFamily="18" charset="0"/>
                <a:cs typeface="Times New Roman" panose="02020603050405020304" pitchFamily="18" charset="0"/>
              </a:rPr>
              <a:t>economic</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competition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from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renewable</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natural-gas</a:t>
            </a:r>
            <a:r>
              <a:rPr lang="fr-FR" sz="1700" dirty="0" smtClean="0">
                <a:latin typeface="Times New Roman" panose="02020603050405020304" pitchFamily="18" charset="0"/>
                <a:cs typeface="Times New Roman" panose="02020603050405020304" pitchFamily="18" charset="0"/>
              </a:rPr>
              <a:t> sources. It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suggested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that</a:t>
            </a:r>
            <a:r>
              <a:rPr lang="fr-FR" sz="1700" dirty="0" smtClean="0">
                <a:latin typeface="Times New Roman" panose="02020603050405020304" pitchFamily="18" charset="0"/>
                <a:cs typeface="Times New Roman" panose="02020603050405020304" pitchFamily="18" charset="0"/>
              </a:rPr>
              <a:t> innovations are </a:t>
            </a:r>
            <a:r>
              <a:rPr lang="fr-FR" sz="1700" dirty="0" err="1" smtClean="0">
                <a:latin typeface="Times New Roman" panose="02020603050405020304" pitchFamily="18" charset="0"/>
                <a:cs typeface="Times New Roman" panose="02020603050405020304" pitchFamily="18" charset="0"/>
              </a:rPr>
              <a:t>displacing</a:t>
            </a:r>
            <a:r>
              <a:rPr lang="fr-FR" sz="1700" dirty="0" smtClean="0">
                <a:latin typeface="Times New Roman" panose="02020603050405020304" pitchFamily="18" charset="0"/>
                <a:cs typeface="Times New Roman" panose="02020603050405020304" pitchFamily="18" charset="0"/>
              </a:rPr>
              <a:t> the </a:t>
            </a:r>
            <a:r>
              <a:rPr lang="fr-FR" sz="1700" dirty="0" err="1" smtClean="0">
                <a:latin typeface="Times New Roman" panose="02020603050405020304" pitchFamily="18" charset="0"/>
                <a:cs typeface="Times New Roman" panose="02020603050405020304" pitchFamily="18" charset="0"/>
              </a:rPr>
              <a:t>current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technology</a:t>
            </a:r>
            <a:r>
              <a:rPr lang="fr-FR" sz="1700" dirty="0" smtClean="0">
                <a:latin typeface="Times New Roman" panose="02020603050405020304" pitchFamily="18" charset="0"/>
                <a:cs typeface="Times New Roman" panose="02020603050405020304" pitchFamily="18" charset="0"/>
              </a:rPr>
              <a:t>.,</a:t>
            </a:r>
            <a:endParaRPr lang="fr-FR" sz="1700" dirty="0" smtClean="0">
              <a:latin typeface="Times New Roman" panose="02020603050405020304" pitchFamily="18" charset="0"/>
              <a:cs typeface="Times New Roman" panose="02020603050405020304" pitchFamily="18" charset="0"/>
            </a:endParaRPr>
          </a:p>
          <a:p>
            <a:pPr marL="0" indent="0" algn="just">
              <a:buClr>
                <a:schemeClr val="accent6">
                  <a:lumMod val="75000"/>
                </a:schemeClr>
              </a:buClr>
              <a:buNone/>
            </a:pPr>
            <a:r>
              <a:rPr lang="fr-FR" sz="1700" dirty="0" smtClean="0">
                <a:latin typeface="Times New Roman" panose="02020603050405020304" pitchFamily="18" charset="0"/>
                <a:cs typeface="Times New Roman" panose="02020603050405020304" pitchFamily="18" charset="0"/>
              </a:rPr>
              <a:t>	A revival of </a:t>
            </a:r>
            <a:r>
              <a:rPr lang="fr-FR" sz="1700" dirty="0" err="1" smtClean="0">
                <a:latin typeface="Times New Roman" panose="02020603050405020304" pitchFamily="18" charset="0"/>
                <a:cs typeface="Times New Roman" panose="02020603050405020304" pitchFamily="18" charset="0"/>
              </a:rPr>
              <a:t>nuclear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generation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be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envisioned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within</a:t>
            </a:r>
            <a:r>
              <a:rPr lang="fr-FR" sz="1700" dirty="0" smtClean="0">
                <a:latin typeface="Times New Roman" panose="02020603050405020304" pitchFamily="18" charset="0"/>
                <a:cs typeface="Times New Roman" panose="02020603050405020304" pitchFamily="18" charset="0"/>
              </a:rPr>
              <a:t> the Internet of </a:t>
            </a:r>
            <a:r>
              <a:rPr lang="fr-FR" sz="1700" dirty="0" err="1" smtClean="0">
                <a:latin typeface="Times New Roman" panose="02020603050405020304" pitchFamily="18" charset="0"/>
                <a:cs typeface="Times New Roman" panose="02020603050405020304" pitchFamily="18" charset="0"/>
              </a:rPr>
              <a:t>Things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IoT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paradigm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where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small</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capacity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units</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added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incrementally</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operated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in the </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load-following</a:t>
            </a:r>
            <a:r>
              <a:rPr lang="fr-FR" sz="1700" dirty="0" smtClean="0">
                <a:latin typeface="Times New Roman" panose="02020603050405020304" pitchFamily="18" charset="0"/>
                <a:cs typeface="Times New Roman" panose="02020603050405020304" pitchFamily="18" charset="0"/>
              </a:rPr>
              <a:t> as </a:t>
            </a:r>
            <a:r>
              <a:rPr lang="fr-FR" sz="1700" dirty="0" err="1" smtClean="0">
                <a:latin typeface="Times New Roman" panose="02020603050405020304" pitchFamily="18" charset="0"/>
                <a:cs typeface="Times New Roman" panose="02020603050405020304" pitchFamily="18" charset="0"/>
              </a:rPr>
              <a:t>well</a:t>
            </a:r>
            <a:r>
              <a:rPr lang="fr-FR" sz="1700" dirty="0" smtClean="0">
                <a:latin typeface="Times New Roman" panose="02020603050405020304" pitchFamily="18" charset="0"/>
                <a:cs typeface="Times New Roman" panose="02020603050405020304" pitchFamily="18" charset="0"/>
              </a:rPr>
              <a:t> as base-</a:t>
            </a:r>
            <a:r>
              <a:rPr lang="fr-FR" sz="1700" dirty="0" err="1" smtClean="0">
                <a:latin typeface="Times New Roman" panose="02020603050405020304" pitchFamily="18" charset="0"/>
                <a:cs typeface="Times New Roman" panose="02020603050405020304" pitchFamily="18" charset="0"/>
              </a:rPr>
              <a:t>load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complementing</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intermittent nature of the </a:t>
            </a:r>
            <a:r>
              <a:rPr lang="fr-FR" sz="1700" dirty="0" err="1" smtClean="0">
                <a:latin typeface="Times New Roman" panose="02020603050405020304" pitchFamily="18" charset="0"/>
                <a:cs typeface="Times New Roman" panose="02020603050405020304" pitchFamily="18" charset="0"/>
              </a:rPr>
              <a:t>renewable</a:t>
            </a:r>
            <a:r>
              <a:rPr lang="fr-FR" sz="1700" dirty="0" smtClean="0">
                <a:latin typeface="Times New Roman" panose="02020603050405020304" pitchFamily="18" charset="0"/>
                <a:cs typeface="Times New Roman" panose="02020603050405020304" pitchFamily="18" charset="0"/>
              </a:rPr>
              <a:t> sources. </a:t>
            </a:r>
            <a:endParaRPr lang="fr-FR" sz="1700" dirty="0" smtClean="0">
              <a:latin typeface="Times New Roman" panose="02020603050405020304" pitchFamily="18" charset="0"/>
              <a:cs typeface="Times New Roman" panose="02020603050405020304" pitchFamily="18" charset="0"/>
            </a:endParaRPr>
          </a:p>
          <a:p>
            <a:pPr marL="0" indent="0" algn="just">
              <a:buClr>
                <a:schemeClr val="accent6">
                  <a:lumMod val="75000"/>
                </a:schemeClr>
              </a:buClr>
              <a:buNone/>
            </a:pPr>
            <a:r>
              <a:rPr lang="fr-FR" sz="1700" dirty="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Proposed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the </a:t>
            </a:r>
            <a:r>
              <a:rPr lang="fr-FR" sz="1700" dirty="0" smtClean="0">
                <a:latin typeface="Times New Roman" panose="02020603050405020304" pitchFamily="18" charset="0"/>
                <a:cs typeface="Times New Roman" panose="02020603050405020304" pitchFamily="18" charset="0"/>
              </a:rPr>
              <a:t>possible </a:t>
            </a:r>
            <a:r>
              <a:rPr lang="fr-FR" sz="1700" dirty="0" smtClean="0">
                <a:latin typeface="Times New Roman" panose="02020603050405020304" pitchFamily="18" charset="0"/>
                <a:cs typeface="Times New Roman" panose="02020603050405020304" pitchFamily="18" charset="0"/>
              </a:rPr>
              <a:t>adoption</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of a </a:t>
            </a:r>
            <a:r>
              <a:rPr lang="fr-FR" sz="1700" dirty="0" err="1" smtClean="0">
                <a:latin typeface="Times New Roman" panose="02020603050405020304" pitchFamily="18" charset="0"/>
                <a:cs typeface="Times New Roman" panose="02020603050405020304" pitchFamily="18" charset="0"/>
              </a:rPr>
              <a:t>fail-safe</a:t>
            </a:r>
            <a:r>
              <a:rPr lang="fr-FR" sz="1700" dirty="0" smtClean="0">
                <a:latin typeface="Times New Roman" panose="02020603050405020304" pitchFamily="18" charset="0"/>
                <a:cs typeface="Times New Roman" panose="02020603050405020304" pitchFamily="18" charset="0"/>
              </a:rPr>
              <a:t> design </a:t>
            </a:r>
            <a:r>
              <a:rPr lang="fr-FR" sz="1700" dirty="0" err="1" smtClean="0">
                <a:latin typeface="Times New Roman" panose="02020603050405020304" pitchFamily="18" charset="0"/>
                <a:cs typeface="Times New Roman" panose="02020603050405020304" pitchFamily="18" charset="0"/>
              </a:rPr>
              <a:t>with</a:t>
            </a:r>
            <a:r>
              <a:rPr lang="fr-FR" sz="1700" dirty="0" smtClean="0">
                <a:latin typeface="Times New Roman" panose="02020603050405020304" pitchFamily="18" charset="0"/>
                <a:cs typeface="Times New Roman" panose="02020603050405020304" pitchFamily="18" charset="0"/>
              </a:rPr>
              <a:t> a </a:t>
            </a:r>
            <a:r>
              <a:rPr lang="fr-FR" sz="1700" dirty="0" err="1" smtClean="0">
                <a:latin typeface="Times New Roman" panose="02020603050405020304" pitchFamily="18" charset="0"/>
                <a:cs typeface="Times New Roman" panose="02020603050405020304" pitchFamily="18" charset="0"/>
              </a:rPr>
              <a:t>reactor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core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possessing</a:t>
            </a:r>
            <a:r>
              <a:rPr lang="fr-FR" sz="1700" dirty="0" smtClean="0">
                <a:latin typeface="Times New Roman" panose="02020603050405020304" pitchFamily="18" charset="0"/>
                <a:cs typeface="Times New Roman" panose="02020603050405020304" pitchFamily="18" charset="0"/>
              </a:rPr>
              <a:t> an </a:t>
            </a:r>
            <a:r>
              <a:rPr lang="fr-FR" sz="1700" dirty="0" err="1" smtClean="0">
                <a:latin typeface="Times New Roman" panose="02020603050405020304" pitchFamily="18" charset="0"/>
                <a:cs typeface="Times New Roman" panose="02020603050405020304" pitchFamily="18" charset="0"/>
              </a:rPr>
              <a:t>infinite</a:t>
            </a:r>
            <a:r>
              <a:rPr lang="fr-FR" sz="1700" dirty="0" smtClean="0">
                <a:latin typeface="Times New Roman" panose="02020603050405020304" pitchFamily="18" charset="0"/>
                <a:cs typeface="Times New Roman" panose="02020603050405020304" pitchFamily="18" charset="0"/>
              </a:rPr>
              <a:t> multiplication </a:t>
            </a:r>
            <a:r>
              <a:rPr lang="fr-FR" sz="1700" dirty="0" smtClean="0">
                <a:latin typeface="Times New Roman" panose="02020603050405020304" pitchFamily="18" charset="0"/>
                <a:cs typeface="Times New Roman" panose="02020603050405020304" pitchFamily="18" charset="0"/>
              </a:rPr>
              <a:t>factor</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of </a:t>
            </a:r>
            <a:r>
              <a:rPr lang="fr-FR" sz="1700" dirty="0" err="1" smtClean="0">
                <a:latin typeface="Times New Roman" panose="02020603050405020304" pitchFamily="18" charset="0"/>
                <a:cs typeface="Times New Roman" panose="02020603050405020304" pitchFamily="18" charset="0"/>
              </a:rPr>
              <a:t>unity</a:t>
            </a:r>
            <a:r>
              <a:rPr lang="fr-FR" sz="1700" dirty="0" smtClean="0">
                <a:latin typeface="Times New Roman" panose="02020603050405020304" pitchFamily="18" charset="0"/>
                <a:cs typeface="Times New Roman" panose="02020603050405020304" pitchFamily="18" charset="0"/>
              </a:rPr>
              <a:t>. </a:t>
            </a:r>
            <a:r>
              <a:rPr lang="fr-FR" sz="1700" dirty="0" err="1">
                <a:latin typeface="Times New Roman" panose="02020603050405020304" pitchFamily="18" charset="0"/>
                <a:cs typeface="Times New Roman" panose="02020603050405020304" pitchFamily="18" charset="0"/>
              </a:rPr>
              <a:t>I</a:t>
            </a:r>
            <a:r>
              <a:rPr lang="fr-FR" sz="1700" dirty="0" err="1" smtClean="0">
                <a:latin typeface="Times New Roman" panose="02020603050405020304" pitchFamily="18" charset="0"/>
                <a:cs typeface="Times New Roman" panose="02020603050405020304" pitchFamily="18" charset="0"/>
              </a:rPr>
              <a:t>ts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underlying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analytical</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numerical</a:t>
            </a:r>
            <a:r>
              <a:rPr lang="fr-FR" sz="1700" dirty="0" smtClean="0">
                <a:latin typeface="Times New Roman" panose="02020603050405020304" pitchFamily="18" charset="0"/>
                <a:cs typeface="Times New Roman" panose="02020603050405020304" pitchFamily="18" charset="0"/>
              </a:rPr>
              <a:t> solutions for a </a:t>
            </a:r>
            <a:r>
              <a:rPr lang="fr-FR" sz="1700" dirty="0" err="1" smtClean="0">
                <a:latin typeface="Times New Roman" panose="02020603050405020304" pitchFamily="18" charset="0"/>
                <a:cs typeface="Times New Roman" panose="02020603050405020304" pitchFamily="18" charset="0"/>
              </a:rPr>
              <a:t>liquid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molten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salt</a:t>
            </a:r>
            <a:r>
              <a:rPr lang="fr-FR" sz="1700" dirty="0" smtClean="0">
                <a:latin typeface="Times New Roman" panose="02020603050405020304" pitchFamily="18" charset="0"/>
                <a:cs typeface="Times New Roman" panose="02020603050405020304" pitchFamily="18" charset="0"/>
              </a:rPr>
              <a:t> fuel in </a:t>
            </a:r>
            <a:r>
              <a:rPr lang="fr-FR" sz="1700" dirty="0" err="1" smtClean="0">
                <a:latin typeface="Times New Roman" panose="02020603050405020304" pitchFamily="18" charset="0"/>
                <a:cs typeface="Times New Roman" panose="02020603050405020304" pitchFamily="18" charset="0"/>
              </a:rPr>
              <a:t>cylindrical</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and </a:t>
            </a:r>
            <a:r>
              <a:rPr lang="fr-FR" sz="1700" dirty="0" err="1" smtClean="0">
                <a:latin typeface="Times New Roman" panose="02020603050405020304" pitchFamily="18" charset="0"/>
                <a:cs typeface="Times New Roman" panose="02020603050405020304" pitchFamily="18" charset="0"/>
              </a:rPr>
              <a:t>spherical</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geometry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a:t>
            </a:r>
            <a:r>
              <a:rPr lang="fr-FR" sz="1700" dirty="0" smtClean="0">
                <a:latin typeface="Times New Roman" panose="02020603050405020304" pitchFamily="18" charset="0"/>
                <a:cs typeface="Times New Roman" panose="02020603050405020304" pitchFamily="18" charset="0"/>
              </a:rPr>
              <a:t>solutions </a:t>
            </a:r>
            <a:r>
              <a:rPr lang="fr-FR" sz="1700" dirty="0" err="1" smtClean="0">
                <a:latin typeface="Times New Roman" panose="02020603050405020304" pitchFamily="18" charset="0"/>
                <a:cs typeface="Times New Roman" panose="02020603050405020304" pitchFamily="18" charset="0"/>
              </a:rPr>
              <a:t>result</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in a favorable flat neutron flux and power distribution in the </a:t>
            </a:r>
            <a:r>
              <a:rPr lang="fr-FR" sz="1700" dirty="0" err="1" smtClean="0">
                <a:latin typeface="Times New Roman" panose="02020603050405020304" pitchFamily="18" charset="0"/>
                <a:cs typeface="Times New Roman" panose="02020603050405020304" pitchFamily="18" charset="0"/>
              </a:rPr>
              <a:t>core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region</a:t>
            </a:r>
            <a:r>
              <a:rPr lang="fr-FR" sz="1700" dirty="0" smtClean="0">
                <a:latin typeface="Times New Roman" panose="02020603050405020304" pitchFamily="18" charset="0"/>
                <a:cs typeface="Times New Roman" panose="02020603050405020304" pitchFamily="18" charset="0"/>
              </a:rPr>
              <a:t>. The introduction of </a:t>
            </a:r>
            <a:r>
              <a:rPr lang="fr-FR" sz="1700" dirty="0" err="1" smtClean="0">
                <a:latin typeface="Times New Roman" panose="02020603050405020304" pitchFamily="18" charset="0"/>
                <a:cs typeface="Times New Roman" panose="02020603050405020304" pitchFamily="18" charset="0"/>
              </a:rPr>
              <a:t>load-following</a:t>
            </a:r>
            <a:r>
              <a:rPr lang="fr-FR" sz="1700" dirty="0" smtClean="0">
                <a:latin typeface="Times New Roman" panose="02020603050405020304" pitchFamily="18" charset="0"/>
                <a:cs typeface="Times New Roman" panose="02020603050405020304" pitchFamily="18" charset="0"/>
              </a:rPr>
              <a:t> and the use of </a:t>
            </a:r>
            <a:r>
              <a:rPr lang="fr-FR" sz="1700" dirty="0" err="1" smtClean="0">
                <a:latin typeface="Times New Roman" panose="02020603050405020304" pitchFamily="18" charset="0"/>
                <a:cs typeface="Times New Roman" panose="02020603050405020304" pitchFamily="18" charset="0"/>
              </a:rPr>
              <a:t>dissociating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gases</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also</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discussed</a:t>
            </a:r>
            <a:r>
              <a:rPr lang="fr-FR" sz="1700" dirty="0" smtClean="0">
                <a:latin typeface="Times New Roman" panose="02020603050405020304" pitchFamily="18" charset="0"/>
                <a:cs typeface="Times New Roman" panose="02020603050405020304" pitchFamily="18" charset="0"/>
              </a:rPr>
              <a:t>. </a:t>
            </a:r>
          </a:p>
          <a:p>
            <a:pPr marL="0" indent="0" algn="just">
              <a:buClr>
                <a:schemeClr val="accent6">
                  <a:lumMod val="75000"/>
                </a:schemeClr>
              </a:buClr>
              <a:buNone/>
            </a:pPr>
            <a:r>
              <a:rPr lang="fr-FR" sz="1700" dirty="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a:t>
            </a:r>
            <a:r>
              <a:rPr lang="fr-FR" sz="1700" dirty="0" err="1" smtClean="0">
                <a:latin typeface="Times New Roman" panose="02020603050405020304" pitchFamily="18" charset="0"/>
                <a:cs typeface="Times New Roman" panose="02020603050405020304" pitchFamily="18" charset="0"/>
              </a:rPr>
              <a:t>eviewed</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other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introduced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innovations in </a:t>
            </a:r>
            <a:r>
              <a:rPr lang="fr-FR" sz="1700" dirty="0" err="1" smtClean="0">
                <a:latin typeface="Times New Roman" panose="02020603050405020304" pitchFamily="18" charset="0"/>
                <a:cs typeface="Times New Roman" panose="02020603050405020304" pitchFamily="18" charset="0"/>
              </a:rPr>
              <a:t>small</a:t>
            </a:r>
            <a:r>
              <a:rPr lang="fr-FR" sz="1700" dirty="0" smtClean="0">
                <a:latin typeface="Times New Roman" panose="02020603050405020304" pitchFamily="18" charset="0"/>
                <a:cs typeface="Times New Roman" panose="02020603050405020304" pitchFamily="18" charset="0"/>
              </a:rPr>
              <a:t> size </a:t>
            </a:r>
            <a:r>
              <a:rPr lang="fr-FR" sz="1700" dirty="0" err="1" smtClean="0">
                <a:latin typeface="Times New Roman" panose="02020603050405020304" pitchFamily="18" charset="0"/>
                <a:cs typeface="Times New Roman" panose="02020603050405020304" pitchFamily="18" charset="0"/>
              </a:rPr>
              <a:t>units</a:t>
            </a:r>
            <a:r>
              <a:rPr lang="fr-FR" sz="1700" dirty="0">
                <a:latin typeface="Times New Roman" panose="02020603050405020304" pitchFamily="18" charset="0"/>
                <a:cs typeface="Times New Roman" panose="02020603050405020304" pitchFamily="18" charset="0"/>
              </a:rPr>
              <a:t>,</a:t>
            </a:r>
            <a:r>
              <a:rPr lang="fr-FR" sz="1700" dirty="0" smtClean="0">
                <a:latin typeface="Times New Roman" panose="02020603050405020304" pitchFamily="18" charset="0"/>
                <a:cs typeface="Times New Roman" panose="02020603050405020304" pitchFamily="18" charset="0"/>
              </a:rPr>
              <a:t> the </a:t>
            </a:r>
            <a:r>
              <a:rPr lang="fr-FR" sz="1700" dirty="0" smtClean="0">
                <a:latin typeface="Times New Roman" panose="02020603050405020304" pitchFamily="18" charset="0"/>
                <a:cs typeface="Times New Roman" panose="02020603050405020304" pitchFamily="18" charset="0"/>
              </a:rPr>
              <a:t>use of </a:t>
            </a:r>
            <a:r>
              <a:rPr lang="fr-FR" sz="1700" dirty="0" err="1" smtClean="0">
                <a:latin typeface="Times New Roman" panose="02020603050405020304" pitchFamily="18" charset="0"/>
                <a:cs typeface="Times New Roman" panose="02020603050405020304" pitchFamily="18" charset="0"/>
              </a:rPr>
              <a:t>liquid</a:t>
            </a:r>
            <a:r>
              <a:rPr lang="fr-FR" sz="1700" dirty="0" smtClean="0">
                <a:latin typeface="Times New Roman" panose="02020603050405020304" pitchFamily="18" charset="0"/>
                <a:cs typeface="Times New Roman" panose="02020603050405020304" pitchFamily="18" charset="0"/>
              </a:rPr>
              <a:t> fuels as a replacement of  </a:t>
            </a:r>
            <a:r>
              <a:rPr lang="fr-FR" sz="1700" dirty="0" err="1" smtClean="0">
                <a:latin typeface="Times New Roman" panose="02020603050405020304" pitchFamily="18" charset="0"/>
                <a:cs typeface="Times New Roman" panose="02020603050405020304" pitchFamily="18" charset="0"/>
              </a:rPr>
              <a:t>solid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ones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and </a:t>
            </a:r>
            <a:r>
              <a:rPr lang="fr-FR" sz="1700" dirty="0" err="1" smtClean="0">
                <a:latin typeface="Times New Roman" panose="02020603050405020304" pitchFamily="18" charset="0"/>
                <a:cs typeface="Times New Roman" panose="02020603050405020304" pitchFamily="18" charset="0"/>
              </a:rPr>
              <a:t>operation</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at </a:t>
            </a:r>
            <a:r>
              <a:rPr lang="fr-FR" sz="1700" dirty="0" err="1" smtClean="0">
                <a:latin typeface="Times New Roman" panose="02020603050405020304" pitchFamily="18" charset="0"/>
                <a:cs typeface="Times New Roman" panose="02020603050405020304" pitchFamily="18" charset="0"/>
              </a:rPr>
              <a:t>low</a:t>
            </a:r>
            <a:r>
              <a:rPr lang="fr-FR" sz="1700" dirty="0" smtClean="0">
                <a:latin typeface="Times New Roman" panose="02020603050405020304" pitchFamily="18" charset="0"/>
                <a:cs typeface="Times New Roman" panose="02020603050405020304" pitchFamily="18" charset="0"/>
              </a:rPr>
              <a:t> pressure </a:t>
            </a:r>
            <a:r>
              <a:rPr lang="fr-FR" sz="1700" dirty="0" err="1" smtClean="0">
                <a:latin typeface="Times New Roman" panose="02020603050405020304" pitchFamily="18" charset="0"/>
                <a:cs typeface="Times New Roman" panose="02020603050405020304" pitchFamily="18" charset="0"/>
              </a:rPr>
              <a:t>using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molten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salts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 </a:t>
            </a:r>
            <a:r>
              <a:rPr lang="fr-FR" sz="1700" dirty="0">
                <a:latin typeface="Times New Roman" panose="02020603050405020304" pitchFamily="18" charset="0"/>
                <a:cs typeface="Times New Roman" panose="02020603050405020304" pitchFamily="18" charset="0"/>
              </a:rPr>
              <a:t>T</a:t>
            </a:r>
            <a:r>
              <a:rPr lang="fr-FR" sz="1700" dirty="0" smtClean="0">
                <a:latin typeface="Times New Roman" panose="02020603050405020304" pitchFamily="18" charset="0"/>
                <a:cs typeface="Times New Roman" panose="02020603050405020304" pitchFamily="18" charset="0"/>
              </a:rPr>
              <a:t>he </a:t>
            </a:r>
            <a:r>
              <a:rPr lang="fr-FR" sz="1700" dirty="0" err="1" smtClean="0">
                <a:latin typeface="Times New Roman" panose="02020603050405020304" pitchFamily="18" charset="0"/>
                <a:cs typeface="Times New Roman" panose="02020603050405020304" pitchFamily="18" charset="0"/>
              </a:rPr>
              <a:t>opportunity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they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a:t>
            </a:r>
            <a:r>
              <a:rPr lang="fr-FR" sz="1700" dirty="0" smtClean="0">
                <a:latin typeface="Times New Roman" panose="02020603050405020304" pitchFamily="18" charset="0"/>
                <a:cs typeface="Times New Roman" panose="02020603050405020304" pitchFamily="18" charset="0"/>
              </a:rPr>
              <a:t> to </a:t>
            </a:r>
            <a:r>
              <a:rPr lang="fr-FR" sz="1700" dirty="0" err="1" smtClean="0">
                <a:latin typeface="Times New Roman" panose="02020603050405020304" pitchFamily="18" charset="0"/>
                <a:cs typeface="Times New Roman" panose="02020603050405020304" pitchFamily="18" charset="0"/>
              </a:rPr>
              <a:t>isolate</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tackle</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a:t>
            </a:r>
            <a:r>
              <a:rPr lang="fr-FR" sz="1700" dirty="0" err="1" smtClean="0">
                <a:latin typeface="Times New Roman" panose="02020603050405020304" pitchFamily="18" charset="0"/>
                <a:cs typeface="Times New Roman" panose="02020603050405020304" pitchFamily="18" charset="0"/>
              </a:rPr>
              <a:t>decay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heat</a:t>
            </a:r>
            <a:r>
              <a:rPr lang="fr-FR" sz="1700" dirty="0" smtClean="0">
                <a:latin typeface="Times New Roman" panose="02020603050405020304" pitchFamily="18" charset="0"/>
                <a:cs typeface="Times New Roman" panose="02020603050405020304" pitchFamily="18" charset="0"/>
              </a:rPr>
              <a:t> issue of </a:t>
            </a:r>
            <a:r>
              <a:rPr lang="fr-FR" sz="1700" dirty="0" err="1" smtClean="0">
                <a:latin typeface="Times New Roman" panose="02020603050405020304" pitchFamily="18" charset="0"/>
                <a:cs typeface="Times New Roman" panose="02020603050405020304" pitchFamily="18" charset="0"/>
              </a:rPr>
              <a:t>solid</a:t>
            </a:r>
            <a:r>
              <a:rPr lang="fr-FR" sz="1700" dirty="0" smtClean="0">
                <a:latin typeface="Times New Roman" panose="02020603050405020304" pitchFamily="18" charset="0"/>
                <a:cs typeface="Times New Roman" panose="02020603050405020304" pitchFamily="18" charset="0"/>
              </a:rPr>
              <a:t> fuels, as </a:t>
            </a:r>
            <a:r>
              <a:rPr lang="fr-FR" sz="1700" dirty="0" err="1" smtClean="0">
                <a:latin typeface="Times New Roman" panose="02020603050405020304" pitchFamily="18" charset="0"/>
                <a:cs typeface="Times New Roman" panose="02020603050405020304" pitchFamily="18" charset="0"/>
              </a:rPr>
              <a:t>well</a:t>
            </a:r>
            <a:r>
              <a:rPr lang="fr-FR" sz="1700" dirty="0" smtClean="0">
                <a:latin typeface="Times New Roman" panose="02020603050405020304" pitchFamily="18" charset="0"/>
                <a:cs typeface="Times New Roman" panose="02020603050405020304" pitchFamily="18" charset="0"/>
              </a:rPr>
              <a:t> as the issue of tritium </a:t>
            </a:r>
            <a:r>
              <a:rPr lang="fr-FR" sz="1700" dirty="0" smtClean="0">
                <a:latin typeface="Times New Roman" panose="02020603050405020304" pitchFamily="18" charset="0"/>
                <a:cs typeface="Times New Roman" panose="02020603050405020304" pitchFamily="18" charset="0"/>
              </a:rPr>
              <a:t>production, are </a:t>
            </a:r>
            <a:r>
              <a:rPr lang="fr-FR" sz="1700" dirty="0" err="1" smtClean="0">
                <a:latin typeface="Times New Roman" panose="02020603050405020304" pitchFamily="18" charset="0"/>
                <a:cs typeface="Times New Roman" panose="02020603050405020304" pitchFamily="18" charset="0"/>
              </a:rPr>
              <a:t>pointed</a:t>
            </a:r>
            <a:r>
              <a:rPr lang="fr-FR" sz="1700" dirty="0" smtClean="0">
                <a:latin typeface="Times New Roman" panose="02020603050405020304" pitchFamily="18" charset="0"/>
                <a:cs typeface="Times New Roman" panose="02020603050405020304" pitchFamily="18" charset="0"/>
              </a:rPr>
              <a:t> out. </a:t>
            </a:r>
            <a:r>
              <a:rPr lang="fr-FR" sz="1700" dirty="0" smtClean="0">
                <a:latin typeface="Times New Roman" panose="02020603050405020304" pitchFamily="18" charset="0"/>
                <a:cs typeface="Times New Roman" panose="02020603050405020304" pitchFamily="18" charset="0"/>
              </a:rPr>
              <a:t>A </a:t>
            </a:r>
            <a:r>
              <a:rPr lang="fr-FR" sz="1700" dirty="0" smtClean="0">
                <a:latin typeface="Times New Roman" panose="02020603050405020304" pitchFamily="18" charset="0"/>
                <a:cs typeface="Times New Roman" panose="02020603050405020304" pitchFamily="18" charset="0"/>
              </a:rPr>
              <a:t>future vision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presented</a:t>
            </a:r>
            <a:r>
              <a:rPr lang="fr-FR" sz="1700" dirty="0" smtClean="0">
                <a:latin typeface="Times New Roman" panose="02020603050405020304" pitchFamily="18" charset="0"/>
                <a:cs typeface="Times New Roman" panose="02020603050405020304" pitchFamily="18" charset="0"/>
              </a:rPr>
              <a:t> for application </a:t>
            </a:r>
            <a:r>
              <a:rPr lang="fr-FR" sz="1700" dirty="0" smtClean="0">
                <a:latin typeface="Times New Roman" panose="02020603050405020304" pitchFamily="18" charset="0"/>
                <a:cs typeface="Times New Roman" panose="02020603050405020304" pitchFamily="18" charset="0"/>
              </a:rPr>
              <a:t>to</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water dissociation </a:t>
            </a:r>
            <a:r>
              <a:rPr lang="fr-FR" sz="1700" dirty="0" err="1" smtClean="0">
                <a:latin typeface="Times New Roman" panose="02020603050405020304" pitchFamily="18" charset="0"/>
                <a:cs typeface="Times New Roman" panose="02020603050405020304" pitchFamily="18" charset="0"/>
              </a:rPr>
              <a:t>into</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hydrogen</a:t>
            </a:r>
            <a:r>
              <a:rPr lang="fr-FR" sz="1700" dirty="0" smtClean="0">
                <a:latin typeface="Times New Roman" panose="02020603050405020304" pitchFamily="18" charset="0"/>
                <a:cs typeface="Times New Roman" panose="02020603050405020304" pitchFamily="18" charset="0"/>
              </a:rPr>
              <a:t> as a future transportation system </a:t>
            </a:r>
            <a:r>
              <a:rPr lang="fr-FR" sz="1700" dirty="0" err="1" smtClean="0">
                <a:latin typeface="Times New Roman" panose="02020603050405020304" pitchFamily="18" charset="0"/>
                <a:cs typeface="Times New Roman" panose="02020603050405020304" pitchFamily="18" charset="0"/>
              </a:rPr>
              <a:t>energy</a:t>
            </a:r>
            <a:r>
              <a:rPr lang="fr-FR" sz="1700" dirty="0" smtClean="0">
                <a:latin typeface="Times New Roman" panose="02020603050405020304" pitchFamily="18" charset="0"/>
                <a:cs typeface="Times New Roman" panose="02020603050405020304" pitchFamily="18" charset="0"/>
              </a:rPr>
              <a:t> carrier, and for </a:t>
            </a:r>
            <a:r>
              <a:rPr lang="fr-FR" sz="1700" dirty="0" err="1" smtClean="0">
                <a:latin typeface="Times New Roman" panose="02020603050405020304" pitchFamily="18" charset="0"/>
                <a:cs typeface="Times New Roman" panose="02020603050405020304" pitchFamily="18" charset="0"/>
              </a:rPr>
              <a:t>agro-industrial</a:t>
            </a:r>
            <a:r>
              <a:rPr lang="fr-FR" sz="1700" dirty="0" smtClean="0">
                <a:latin typeface="Times New Roman" panose="02020603050405020304" pitchFamily="18" charset="0"/>
                <a:cs typeface="Times New Roman" panose="02020603050405020304" pitchFamily="18" charset="0"/>
              </a:rPr>
              <a:t> complexes and </a:t>
            </a:r>
            <a:r>
              <a:rPr lang="fr-FR" sz="1700" dirty="0" err="1" smtClean="0">
                <a:latin typeface="Times New Roman" panose="02020603050405020304" pitchFamily="18" charset="0"/>
                <a:cs typeface="Times New Roman" panose="02020603050405020304" pitchFamily="18" charset="0"/>
              </a:rPr>
              <a:t>fresh</a:t>
            </a:r>
            <a:r>
              <a:rPr lang="fr-FR" sz="1700" dirty="0" smtClean="0">
                <a:latin typeface="Times New Roman" panose="02020603050405020304" pitchFamily="18" charset="0"/>
                <a:cs typeface="Times New Roman" panose="02020603050405020304" pitchFamily="18" charset="0"/>
              </a:rPr>
              <a:t> water </a:t>
            </a:r>
            <a:r>
              <a:rPr lang="fr-FR" sz="1700" dirty="0" smtClean="0">
                <a:latin typeface="Times New Roman" panose="02020603050405020304" pitchFamily="18" charset="0"/>
                <a:cs typeface="Times New Roman" panose="02020603050405020304" pitchFamily="18" charset="0"/>
              </a:rPr>
              <a:t>supplies for </a:t>
            </a:r>
            <a:r>
              <a:rPr lang="fr-FR" sz="1700" dirty="0" err="1" smtClean="0">
                <a:latin typeface="Times New Roman" panose="02020603050405020304" pitchFamily="18" charset="0"/>
                <a:cs typeface="Times New Roman" panose="02020603050405020304" pitchFamily="18" charset="0"/>
              </a:rPr>
              <a:t>arid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regions</a:t>
            </a:r>
            <a:r>
              <a:rPr lang="fr-FR" sz="1700" dirty="0" smtClean="0">
                <a:latin typeface="Times New Roman" panose="02020603050405020304" pitchFamily="18" charset="0"/>
                <a:cs typeface="Times New Roman" panose="02020603050405020304" pitchFamily="18" charset="0"/>
              </a:rPr>
              <a:t> of the globe.</a:t>
            </a:r>
          </a:p>
        </p:txBody>
      </p:sp>
      <p:sp>
        <p:nvSpPr>
          <p:cNvPr id="2" name="Slide Number Placeholder 1"/>
          <p:cNvSpPr>
            <a:spLocks noGrp="1"/>
          </p:cNvSpPr>
          <p:nvPr>
            <p:ph type="sldNum" sz="quarter" idx="11"/>
          </p:nvPr>
        </p:nvSpPr>
        <p:spPr>
          <a:xfrm>
            <a:off x="6477000" y="6172200"/>
            <a:ext cx="2133600" cy="365125"/>
          </a:xfrm>
        </p:spPr>
        <p:txBody>
          <a:bodyPr/>
          <a:lstStyle/>
          <a:p>
            <a:r>
              <a:rPr lang="en-US" sz="1800" b="1" dirty="0" smtClean="0">
                <a:solidFill>
                  <a:schemeClr val="tx1"/>
                </a:solidFill>
              </a:rPr>
              <a:t>2</a:t>
            </a:r>
            <a:endParaRPr lang="en-US" sz="1800" b="1" dirty="0">
              <a:solidFill>
                <a:schemeClr val="tx1"/>
              </a:solidFill>
            </a:endParaRPr>
          </a:p>
        </p:txBody>
      </p:sp>
    </p:spTree>
    <p:extLst>
      <p:ext uri="{BB962C8B-B14F-4D97-AF65-F5344CB8AC3E}">
        <p14:creationId xmlns:p14="http://schemas.microsoft.com/office/powerpoint/2010/main" val="2078624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457199" y="1066800"/>
            <a:ext cx="8382001" cy="4648200"/>
          </a:xfrm>
          <a:prstGeom prst="rect">
            <a:avLst/>
          </a:prstGeom>
        </p:spPr>
      </p:pic>
      <p:sp>
        <p:nvSpPr>
          <p:cNvPr id="2" name="Subtitle 1"/>
          <p:cNvSpPr>
            <a:spLocks noGrp="1"/>
          </p:cNvSpPr>
          <p:nvPr>
            <p:ph type="subTitle" idx="1"/>
          </p:nvPr>
        </p:nvSpPr>
        <p:spPr>
          <a:xfrm>
            <a:off x="304800" y="76200"/>
            <a:ext cx="8534400" cy="5562600"/>
          </a:xfrm>
        </p:spPr>
        <p:txBody>
          <a:bodyPr/>
          <a:lstStyle/>
          <a:p>
            <a:endParaRPr lang="en-US" dirty="0"/>
          </a:p>
        </p:txBody>
      </p:sp>
    </p:spTree>
    <p:extLst>
      <p:ext uri="{BB962C8B-B14F-4D97-AF65-F5344CB8AC3E}">
        <p14:creationId xmlns:p14="http://schemas.microsoft.com/office/powerpoint/2010/main" val="621472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21</a:t>
            </a:fld>
            <a:endParaRPr lang="en-US"/>
          </a:p>
        </p:txBody>
      </p:sp>
      <p:pic>
        <p:nvPicPr>
          <p:cNvPr id="3" name="Picture 2"/>
          <p:cNvPicPr>
            <a:picLocks noChangeAspect="1"/>
          </p:cNvPicPr>
          <p:nvPr/>
        </p:nvPicPr>
        <p:blipFill>
          <a:blip r:embed="rId2"/>
          <a:stretch>
            <a:fillRect/>
          </a:stretch>
        </p:blipFill>
        <p:spPr>
          <a:xfrm>
            <a:off x="-76200" y="-43119"/>
            <a:ext cx="9305700" cy="6951186"/>
          </a:xfrm>
          <a:prstGeom prst="rect">
            <a:avLst/>
          </a:prstGeom>
        </p:spPr>
      </p:pic>
    </p:spTree>
    <p:extLst>
      <p:ext uri="{BB962C8B-B14F-4D97-AF65-F5344CB8AC3E}">
        <p14:creationId xmlns:p14="http://schemas.microsoft.com/office/powerpoint/2010/main" val="2538540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457200"/>
            <a:ext cx="8340175" cy="5257800"/>
          </a:xfrm>
          <a:prstGeom prst="rect">
            <a:avLst/>
          </a:prstGeom>
        </p:spPr>
      </p:pic>
    </p:spTree>
    <p:extLst>
      <p:ext uri="{BB962C8B-B14F-4D97-AF65-F5344CB8AC3E}">
        <p14:creationId xmlns:p14="http://schemas.microsoft.com/office/powerpoint/2010/main" val="2864735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2"/>
          <a:stretch>
            <a:fillRect/>
          </a:stretch>
        </p:blipFill>
        <p:spPr>
          <a:xfrm>
            <a:off x="181467" y="228600"/>
            <a:ext cx="8733933" cy="5410200"/>
          </a:xfrm>
          <a:prstGeom prst="rect">
            <a:avLst/>
          </a:prstGeom>
        </p:spPr>
      </p:pic>
    </p:spTree>
    <p:extLst>
      <p:ext uri="{BB962C8B-B14F-4D97-AF65-F5344CB8AC3E}">
        <p14:creationId xmlns:p14="http://schemas.microsoft.com/office/powerpoint/2010/main" val="3672122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 Safe Design-Flux Flattening</a:t>
            </a:r>
            <a:endParaRPr lang="en-US" dirty="0"/>
          </a:p>
        </p:txBody>
      </p:sp>
      <p:sp>
        <p:nvSpPr>
          <p:cNvPr id="3" name="Content Placeholder 2"/>
          <p:cNvSpPr>
            <a:spLocks noGrp="1"/>
          </p:cNvSpPr>
          <p:nvPr>
            <p:ph idx="1"/>
          </p:nvPr>
        </p:nvSpPr>
        <p:spPr>
          <a:xfrm>
            <a:off x="457200" y="1428320"/>
            <a:ext cx="8229600" cy="4525963"/>
          </a:xfrm>
        </p:spPr>
        <p:txBody>
          <a:bodyPr>
            <a:normAutofit/>
          </a:bodyPr>
          <a:lstStyle/>
          <a:p>
            <a:r>
              <a:rPr lang="en-US" dirty="0" smtClean="0"/>
              <a:t>Uniform </a:t>
            </a:r>
            <a:r>
              <a:rPr lang="en-US" dirty="0"/>
              <a:t>steam quality</a:t>
            </a:r>
          </a:p>
          <a:p>
            <a:pPr lvl="1"/>
            <a:r>
              <a:rPr lang="en-US" dirty="0"/>
              <a:t>Consistent void fraction in BWR</a:t>
            </a:r>
          </a:p>
          <a:p>
            <a:pPr lvl="1"/>
            <a:r>
              <a:rPr lang="en-US" dirty="0"/>
              <a:t>Even fuel </a:t>
            </a:r>
            <a:r>
              <a:rPr lang="en-US" dirty="0" smtClean="0"/>
              <a:t>burnup</a:t>
            </a:r>
          </a:p>
          <a:p>
            <a:r>
              <a:rPr lang="en-US" dirty="0" smtClean="0"/>
              <a:t>Reduced Operations</a:t>
            </a:r>
          </a:p>
          <a:p>
            <a:pPr lvl="1"/>
            <a:r>
              <a:rPr lang="en-US" dirty="0" smtClean="0"/>
              <a:t>Eliminates need for core coolant nozzles in PWR</a:t>
            </a:r>
            <a:endParaRPr lang="en-US" dirty="0"/>
          </a:p>
          <a:p>
            <a:r>
              <a:rPr lang="en-US" dirty="0" smtClean="0"/>
              <a:t>Reduced fuel management</a:t>
            </a:r>
          </a:p>
          <a:p>
            <a:pPr lvl="1"/>
            <a:r>
              <a:rPr lang="en-US" dirty="0" smtClean="0"/>
              <a:t>No need for rearrangement to compensate for radial differences in flux</a:t>
            </a:r>
            <a:endParaRPr lang="en-US" dirty="0"/>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24</a:t>
            </a:fld>
            <a:endParaRPr lang="en-US"/>
          </a:p>
        </p:txBody>
      </p:sp>
    </p:spTree>
    <p:extLst>
      <p:ext uri="{BB962C8B-B14F-4D97-AF65-F5344CB8AC3E}">
        <p14:creationId xmlns:p14="http://schemas.microsoft.com/office/powerpoint/2010/main" val="194528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Load Following Vs. Baseload Generation</a:t>
            </a:r>
            <a:endParaRPr lang="en-US" dirty="0"/>
          </a:p>
        </p:txBody>
      </p:sp>
      <p:sp>
        <p:nvSpPr>
          <p:cNvPr id="3" name="Content Placeholder 2"/>
          <p:cNvSpPr>
            <a:spLocks noGrp="1"/>
          </p:cNvSpPr>
          <p:nvPr>
            <p:ph idx="1"/>
          </p:nvPr>
        </p:nvSpPr>
        <p:spPr>
          <a:xfrm>
            <a:off x="457200" y="1600201"/>
            <a:ext cx="8229600" cy="4038600"/>
          </a:xfrm>
        </p:spPr>
        <p:txBody>
          <a:bodyPr>
            <a:normAutofit fontScale="92500" lnSpcReduction="10000"/>
          </a:bodyPr>
          <a:lstStyle/>
          <a:p>
            <a:r>
              <a:rPr lang="en-US" sz="2800" dirty="0"/>
              <a:t>Baseload generation creates a consistent energy source while the plant is operating</a:t>
            </a:r>
          </a:p>
          <a:p>
            <a:pPr lvl="1"/>
            <a:r>
              <a:rPr lang="en-US" dirty="0"/>
              <a:t>Most “newer” nuclear plants are baseload</a:t>
            </a:r>
          </a:p>
          <a:p>
            <a:pPr lvl="2"/>
            <a:r>
              <a:rPr lang="en-US" sz="2800" dirty="0"/>
              <a:t>Create more electricity=more </a:t>
            </a:r>
            <a:r>
              <a:rPr lang="en-US" sz="2800" dirty="0" smtClean="0"/>
              <a:t>income</a:t>
            </a:r>
          </a:p>
          <a:p>
            <a:pPr lvl="2"/>
            <a:endParaRPr lang="en-US" sz="2800" dirty="0" smtClean="0"/>
          </a:p>
          <a:p>
            <a:r>
              <a:rPr lang="en-US" sz="2800" dirty="0" smtClean="0"/>
              <a:t>Load following generation creates a varying source of energy that matches energy demand</a:t>
            </a:r>
          </a:p>
          <a:p>
            <a:endParaRPr lang="en-US" sz="2800" dirty="0"/>
          </a:p>
          <a:p>
            <a:r>
              <a:rPr lang="en-US" sz="2800" dirty="0" smtClean="0"/>
              <a:t>Complements intermittent energy sources</a:t>
            </a:r>
          </a:p>
          <a:p>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25</a:t>
            </a:fld>
            <a:endParaRPr lang="en-US"/>
          </a:p>
        </p:txBody>
      </p:sp>
    </p:spTree>
    <p:extLst>
      <p:ext uri="{BB962C8B-B14F-4D97-AF65-F5344CB8AC3E}">
        <p14:creationId xmlns:p14="http://schemas.microsoft.com/office/powerpoint/2010/main" val="417739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Load Following?</a:t>
            </a:r>
            <a:endParaRPr lang="en-US" dirty="0"/>
          </a:p>
        </p:txBody>
      </p:sp>
      <p:sp>
        <p:nvSpPr>
          <p:cNvPr id="3" name="Content Placeholder 2"/>
          <p:cNvSpPr>
            <a:spLocks noGrp="1"/>
          </p:cNvSpPr>
          <p:nvPr>
            <p:ph idx="1"/>
          </p:nvPr>
        </p:nvSpPr>
        <p:spPr>
          <a:xfrm>
            <a:off x="457200" y="1600201"/>
            <a:ext cx="8229600" cy="3581400"/>
          </a:xfrm>
        </p:spPr>
        <p:txBody>
          <a:bodyPr>
            <a:normAutofit fontScale="92500" lnSpcReduction="10000"/>
          </a:bodyPr>
          <a:lstStyle/>
          <a:p>
            <a:r>
              <a:rPr lang="en-US" dirty="0" smtClean="0"/>
              <a:t>Energy usage throughout the day is not constant, it fluctuates</a:t>
            </a:r>
          </a:p>
          <a:p>
            <a:r>
              <a:rPr lang="en-US" dirty="0" smtClean="0"/>
              <a:t>New intermittent sources of generation cause instability the grid</a:t>
            </a:r>
          </a:p>
          <a:p>
            <a:r>
              <a:rPr lang="en-US" dirty="0" smtClean="0"/>
              <a:t>When demand is low, baseload utilities have to pay distributors to use their electricity without </a:t>
            </a:r>
            <a:r>
              <a:rPr lang="en-US" dirty="0" err="1" smtClean="0"/>
              <a:t>recoursing</a:t>
            </a:r>
            <a:r>
              <a:rPr lang="en-US" dirty="0" smtClean="0"/>
              <a:t> to shut down their thermal or nuclear plants</a:t>
            </a:r>
          </a:p>
        </p:txBody>
      </p:sp>
      <p:sp>
        <p:nvSpPr>
          <p:cNvPr id="4" name="Slide Number Placeholder 3"/>
          <p:cNvSpPr>
            <a:spLocks noGrp="1"/>
          </p:cNvSpPr>
          <p:nvPr>
            <p:ph type="sldNum" sz="quarter" idx="12"/>
          </p:nvPr>
        </p:nvSpPr>
        <p:spPr/>
        <p:txBody>
          <a:bodyPr/>
          <a:lstStyle/>
          <a:p>
            <a:fld id="{6C5DF5CD-857F-4FE9-A9D6-FF9BC404B84A}" type="slidenum">
              <a:rPr lang="en-US" smtClean="0"/>
              <a:t>26</a:t>
            </a:fld>
            <a:endParaRPr lang="en-US"/>
          </a:p>
        </p:txBody>
      </p:sp>
    </p:spTree>
    <p:extLst>
      <p:ext uri="{BB962C8B-B14F-4D97-AF65-F5344CB8AC3E}">
        <p14:creationId xmlns:p14="http://schemas.microsoft.com/office/powerpoint/2010/main" val="226554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of Load Following: Turbine-Bypass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27</a:t>
            </a:fld>
            <a:endParaRPr lang="en-US"/>
          </a:p>
        </p:txBody>
      </p:sp>
      <p:pic>
        <p:nvPicPr>
          <p:cNvPr id="5" name="Picture 4"/>
          <p:cNvPicPr>
            <a:picLocks noChangeAspect="1"/>
          </p:cNvPicPr>
          <p:nvPr/>
        </p:nvPicPr>
        <p:blipFill>
          <a:blip r:embed="rId2"/>
          <a:stretch>
            <a:fillRect/>
          </a:stretch>
        </p:blipFill>
        <p:spPr>
          <a:xfrm>
            <a:off x="4267200" y="2579687"/>
            <a:ext cx="4659300" cy="2566987"/>
          </a:xfrm>
          <a:prstGeom prst="rect">
            <a:avLst/>
          </a:prstGeom>
        </p:spPr>
      </p:pic>
      <p:sp>
        <p:nvSpPr>
          <p:cNvPr id="6" name="TextBox 5"/>
          <p:cNvSpPr txBox="1"/>
          <p:nvPr/>
        </p:nvSpPr>
        <p:spPr>
          <a:xfrm>
            <a:off x="381000" y="1600200"/>
            <a:ext cx="37338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Used in direct cycle</a:t>
            </a:r>
          </a:p>
          <a:p>
            <a:pPr marL="285750" indent="-285750">
              <a:buFont typeface="Arial" panose="020B0604020202020204" pitchFamily="34" charset="0"/>
              <a:buChar char="•"/>
            </a:pPr>
            <a:r>
              <a:rPr lang="en-US" sz="3200" dirty="0" smtClean="0"/>
              <a:t>Extracts steam leaving reactor, transfers it to condenser well</a:t>
            </a:r>
          </a:p>
          <a:p>
            <a:pPr marL="285750" indent="-285750">
              <a:buFont typeface="Arial" panose="020B0604020202020204" pitchFamily="34" charset="0"/>
              <a:buChar char="•"/>
            </a:pPr>
            <a:r>
              <a:rPr lang="en-US" sz="3200" dirty="0" smtClean="0"/>
              <a:t>Bypass valve opens to reduce load, closes to increase it</a:t>
            </a:r>
          </a:p>
        </p:txBody>
      </p:sp>
    </p:spTree>
    <p:extLst>
      <p:ext uri="{BB962C8B-B14F-4D97-AF65-F5344CB8AC3E}">
        <p14:creationId xmlns:p14="http://schemas.microsoft.com/office/powerpoint/2010/main" val="749596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of Load Following-</a:t>
            </a:r>
            <a:r>
              <a:rPr lang="en-US" dirty="0" err="1" smtClean="0"/>
              <a:t>Subcooling</a:t>
            </a:r>
            <a:endParaRPr lang="en-US" dirty="0"/>
          </a:p>
        </p:txBody>
      </p:sp>
      <p:sp>
        <p:nvSpPr>
          <p:cNvPr id="3" name="Content Placeholder 2"/>
          <p:cNvSpPr>
            <a:spLocks noGrp="1"/>
          </p:cNvSpPr>
          <p:nvPr>
            <p:ph idx="1"/>
          </p:nvPr>
        </p:nvSpPr>
        <p:spPr/>
        <p:txBody>
          <a:bodyPr/>
          <a:lstStyle/>
          <a:p>
            <a:r>
              <a:rPr lang="en-US" dirty="0" smtClean="0"/>
              <a:t>Used in Dual Cycle with heat exchanger</a:t>
            </a:r>
          </a:p>
          <a:p>
            <a:r>
              <a:rPr lang="en-US" dirty="0" smtClean="0"/>
              <a:t>Creates </a:t>
            </a:r>
            <a:r>
              <a:rPr lang="en-US" dirty="0"/>
              <a:t>an increase in </a:t>
            </a:r>
            <a:r>
              <a:rPr lang="en-US" dirty="0" smtClean="0"/>
              <a:t>power </a:t>
            </a:r>
            <a:r>
              <a:rPr lang="en-US" dirty="0"/>
              <a:t>by raising the amount of </a:t>
            </a:r>
            <a:r>
              <a:rPr lang="en-US" dirty="0" err="1"/>
              <a:t>subcooling</a:t>
            </a:r>
            <a:endParaRPr lang="en-US" dirty="0"/>
          </a:p>
          <a:p>
            <a:r>
              <a:rPr lang="en-US" dirty="0" smtClean="0"/>
              <a:t>More heat transfer between core and secondary system raises non-boiling height</a:t>
            </a:r>
          </a:p>
          <a:p>
            <a:r>
              <a:rPr lang="en-US" dirty="0" smtClean="0"/>
              <a:t>Higher non-boiling height leads to less voids and thus more heat generation</a:t>
            </a:r>
          </a:p>
        </p:txBody>
      </p:sp>
      <p:sp>
        <p:nvSpPr>
          <p:cNvPr id="4" name="Slide Number Placeholder 3"/>
          <p:cNvSpPr>
            <a:spLocks noGrp="1"/>
          </p:cNvSpPr>
          <p:nvPr>
            <p:ph type="sldNum" sz="quarter" idx="12"/>
          </p:nvPr>
        </p:nvSpPr>
        <p:spPr/>
        <p:txBody>
          <a:bodyPr/>
          <a:lstStyle/>
          <a:p>
            <a:fld id="{6C5DF5CD-857F-4FE9-A9D6-FF9BC404B84A}" type="slidenum">
              <a:rPr lang="en-US" smtClean="0"/>
              <a:t>28</a:t>
            </a:fld>
            <a:endParaRPr lang="en-US"/>
          </a:p>
        </p:txBody>
      </p:sp>
    </p:spTree>
    <p:extLst>
      <p:ext uri="{BB962C8B-B14F-4D97-AF65-F5344CB8AC3E}">
        <p14:creationId xmlns:p14="http://schemas.microsoft.com/office/powerpoint/2010/main" val="4255408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of Load Following-Recirculation</a:t>
            </a:r>
            <a:endParaRPr lang="en-US" dirty="0"/>
          </a:p>
        </p:txBody>
      </p:sp>
      <p:sp>
        <p:nvSpPr>
          <p:cNvPr id="3" name="Content Placeholder 2"/>
          <p:cNvSpPr>
            <a:spLocks noGrp="1"/>
          </p:cNvSpPr>
          <p:nvPr>
            <p:ph idx="1"/>
          </p:nvPr>
        </p:nvSpPr>
        <p:spPr/>
        <p:txBody>
          <a:bodyPr/>
          <a:lstStyle/>
          <a:p>
            <a:r>
              <a:rPr lang="en-US" dirty="0"/>
              <a:t>Used in direct cycle plant</a:t>
            </a:r>
          </a:p>
          <a:p>
            <a:pPr lvl="1"/>
            <a:r>
              <a:rPr lang="en-US" dirty="0"/>
              <a:t>Bypass valve has lower efficiency at lesser loads</a:t>
            </a:r>
          </a:p>
          <a:p>
            <a:r>
              <a:rPr lang="en-US" dirty="0" smtClean="0"/>
              <a:t>Increase </a:t>
            </a:r>
            <a:r>
              <a:rPr lang="en-US" dirty="0"/>
              <a:t>in mass flow rate at the inlet of core will increase the amount of heat generated</a:t>
            </a:r>
          </a:p>
          <a:p>
            <a:pPr lvl="1"/>
            <a:r>
              <a:rPr lang="en-US" dirty="0"/>
              <a:t>Rise in load</a:t>
            </a:r>
          </a:p>
          <a:p>
            <a:r>
              <a:rPr lang="en-US" dirty="0" smtClean="0"/>
              <a:t>Recirculation </a:t>
            </a:r>
            <a:r>
              <a:rPr lang="en-US" dirty="0"/>
              <a:t>controlled by pumps</a:t>
            </a:r>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29</a:t>
            </a:fld>
            <a:endParaRPr lang="en-US"/>
          </a:p>
        </p:txBody>
      </p:sp>
    </p:spTree>
    <p:extLst>
      <p:ext uri="{BB962C8B-B14F-4D97-AF65-F5344CB8AC3E}">
        <p14:creationId xmlns:p14="http://schemas.microsoft.com/office/powerpoint/2010/main" val="300349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3</a:t>
            </a:fld>
            <a:endParaRPr lang="en-US"/>
          </a:p>
        </p:txBody>
      </p:sp>
      <p:sp>
        <p:nvSpPr>
          <p:cNvPr id="3" name="Rectangle 2"/>
          <p:cNvSpPr/>
          <p:nvPr/>
        </p:nvSpPr>
        <p:spPr>
          <a:xfrm>
            <a:off x="228600" y="304800"/>
            <a:ext cx="8839200" cy="1384995"/>
          </a:xfrm>
          <a:prstGeom prst="rect">
            <a:avLst/>
          </a:prstGeom>
        </p:spPr>
        <p:txBody>
          <a:bodyPr wrap="square">
            <a:spAutoFit/>
          </a:bodyPr>
          <a:lstStyle/>
          <a:p>
            <a:pPr algn="ctr"/>
            <a:r>
              <a:rPr lang="en-US" sz="2800" b="1" dirty="0" smtClean="0"/>
              <a:t>IAEA International Atomic Energy Agency report</a:t>
            </a:r>
            <a:r>
              <a:rPr lang="en-US" sz="2800" b="1" dirty="0"/>
              <a:t>, </a:t>
            </a:r>
            <a:r>
              <a:rPr lang="en-US" sz="2800" b="1" dirty="0" smtClean="0"/>
              <a:t> “</a:t>
            </a:r>
            <a:r>
              <a:rPr lang="en-US" sz="2800" b="1" i="1" dirty="0" smtClean="0"/>
              <a:t>International </a:t>
            </a:r>
            <a:r>
              <a:rPr lang="en-US" sz="2800" b="1" i="1" dirty="0"/>
              <a:t>Status and Prospects for Nuclear Power </a:t>
            </a:r>
            <a:r>
              <a:rPr lang="en-US" sz="2800" b="1" i="1" dirty="0" smtClean="0"/>
              <a:t>2017”</a:t>
            </a:r>
            <a:endParaRPr lang="en-US" sz="2800" b="1" dirty="0"/>
          </a:p>
        </p:txBody>
      </p:sp>
      <p:sp>
        <p:nvSpPr>
          <p:cNvPr id="4" name="Rectangle 3"/>
          <p:cNvSpPr/>
          <p:nvPr/>
        </p:nvSpPr>
        <p:spPr>
          <a:xfrm>
            <a:off x="190500" y="1583709"/>
            <a:ext cx="8915400" cy="4154984"/>
          </a:xfrm>
          <a:prstGeom prst="rect">
            <a:avLst/>
          </a:prstGeom>
        </p:spPr>
        <p:txBody>
          <a:bodyPr wrap="square">
            <a:spAutoFit/>
          </a:bodyPr>
          <a:lstStyle/>
          <a:p>
            <a:r>
              <a:rPr lang="en-US" sz="2400" b="1" dirty="0" smtClean="0"/>
              <a:t>	</a:t>
            </a:r>
            <a:r>
              <a:rPr lang="en-US" sz="2000" b="1" dirty="0" smtClean="0"/>
              <a:t>Global nuclear generating capacity increasing 123% by 2050 compared with its current level.</a:t>
            </a:r>
          </a:p>
          <a:p>
            <a:r>
              <a:rPr lang="en-US" sz="2000" b="1" dirty="0" smtClean="0"/>
              <a:t>	Global nuclear generating capacity increases from 392 </a:t>
            </a:r>
            <a:r>
              <a:rPr lang="en-US" sz="2000" b="1" dirty="0" err="1" smtClean="0"/>
              <a:t>GWe</a:t>
            </a:r>
            <a:r>
              <a:rPr lang="en-US" sz="2000" b="1" dirty="0" smtClean="0"/>
              <a:t> at the end of 2016 to 554 </a:t>
            </a:r>
            <a:r>
              <a:rPr lang="en-US" sz="2000" b="1" dirty="0" err="1" smtClean="0"/>
              <a:t>GWe</a:t>
            </a:r>
            <a:r>
              <a:rPr lang="en-US" sz="2000" b="1" dirty="0" smtClean="0"/>
              <a:t> by 2030, 717 </a:t>
            </a:r>
            <a:r>
              <a:rPr lang="en-US" sz="2000" b="1" dirty="0" err="1" smtClean="0"/>
              <a:t>GWe</a:t>
            </a:r>
            <a:r>
              <a:rPr lang="en-US" sz="2000" b="1" dirty="0" smtClean="0"/>
              <a:t> by 2040 and 874 </a:t>
            </a:r>
            <a:r>
              <a:rPr lang="en-US" sz="2000" b="1" dirty="0" err="1" smtClean="0"/>
              <a:t>GWe</a:t>
            </a:r>
            <a:r>
              <a:rPr lang="en-US" sz="2000" b="1" dirty="0" smtClean="0"/>
              <a:t> by 2050.</a:t>
            </a:r>
          </a:p>
          <a:p>
            <a:r>
              <a:rPr lang="en-US" sz="2000" b="1" dirty="0" smtClean="0"/>
              <a:t> 	</a:t>
            </a:r>
            <a:r>
              <a:rPr lang="en-US" sz="2000" b="1" dirty="0" err="1" smtClean="0"/>
              <a:t>Nuclear's</a:t>
            </a:r>
            <a:r>
              <a:rPr lang="en-US" sz="2000" b="1" dirty="0" smtClean="0"/>
              <a:t> share of global electricity generation would increase from the current level of about 11% to 13.7% by 2050. </a:t>
            </a:r>
          </a:p>
          <a:p>
            <a:r>
              <a:rPr lang="en-US" sz="2000" b="1" dirty="0"/>
              <a:t>	</a:t>
            </a:r>
            <a:r>
              <a:rPr lang="en-US" sz="2000" b="1" dirty="0" smtClean="0"/>
              <a:t>30-35 new reactors are expected to be grid connected annually starting around 2025.</a:t>
            </a:r>
          </a:p>
          <a:p>
            <a:r>
              <a:rPr lang="en-US" sz="2000" b="1" dirty="0"/>
              <a:t>	</a:t>
            </a:r>
            <a:r>
              <a:rPr lang="en-US" sz="2000" b="1" dirty="0" smtClean="0"/>
              <a:t>Largest growth is expected in central and eastern Asia, where capacity increases about 3.5 times by 2050, compared with current levels.</a:t>
            </a:r>
          </a:p>
          <a:p>
            <a:r>
              <a:rPr lang="en-US" sz="2000" b="1" dirty="0" smtClean="0"/>
              <a:t> 	Capacity in North American is expected to decrease slightly by 2050.</a:t>
            </a:r>
          </a:p>
          <a:p>
            <a:r>
              <a:rPr lang="en-US" sz="2000" b="1" dirty="0"/>
              <a:t>	</a:t>
            </a:r>
            <a:r>
              <a:rPr lang="en-US" sz="2000" b="1" dirty="0" smtClean="0"/>
              <a:t>In Europe (excluding  capacity initially dips but recovers to reach 120 </a:t>
            </a:r>
            <a:r>
              <a:rPr lang="en-US" sz="2000" b="1" dirty="0" err="1" smtClean="0"/>
              <a:t>GWe</a:t>
            </a:r>
            <a:r>
              <a:rPr lang="en-US" sz="2000" b="1" dirty="0" smtClean="0"/>
              <a:t> by 2050.</a:t>
            </a:r>
          </a:p>
        </p:txBody>
      </p:sp>
    </p:spTree>
    <p:extLst>
      <p:ext uri="{BB962C8B-B14F-4D97-AF65-F5344CB8AC3E}">
        <p14:creationId xmlns:p14="http://schemas.microsoft.com/office/powerpoint/2010/main" val="3575291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7" y="456101"/>
            <a:ext cx="8229600" cy="1143000"/>
          </a:xfrm>
        </p:spPr>
        <p:txBody>
          <a:bodyPr>
            <a:normAutofit fontScale="90000"/>
          </a:bodyPr>
          <a:lstStyle/>
          <a:p>
            <a:r>
              <a:rPr lang="en-US" dirty="0" smtClean="0"/>
              <a:t>Methods of Load Following-Positive Void Coefficient with Moderator Height variation</a:t>
            </a:r>
            <a:endParaRPr lang="en-US" dirty="0"/>
          </a:p>
        </p:txBody>
      </p:sp>
      <p:sp>
        <p:nvSpPr>
          <p:cNvPr id="3" name="Content Placeholder 2"/>
          <p:cNvSpPr>
            <a:spLocks noGrp="1"/>
          </p:cNvSpPr>
          <p:nvPr>
            <p:ph idx="1"/>
          </p:nvPr>
        </p:nvSpPr>
        <p:spPr>
          <a:xfrm>
            <a:off x="304800" y="2133600"/>
            <a:ext cx="3733800" cy="4222750"/>
          </a:xfrm>
        </p:spPr>
        <p:txBody>
          <a:bodyPr>
            <a:normAutofit fontScale="92500" lnSpcReduction="20000"/>
          </a:bodyPr>
          <a:lstStyle/>
          <a:p>
            <a:r>
              <a:rPr lang="en-US" dirty="0"/>
              <a:t>Operating in positive slope region increases reactivity and load</a:t>
            </a:r>
          </a:p>
          <a:p>
            <a:pPr lvl="1"/>
            <a:r>
              <a:rPr lang="en-US" dirty="0"/>
              <a:t>Adjusts small loads</a:t>
            </a:r>
          </a:p>
          <a:p>
            <a:r>
              <a:rPr lang="en-US" dirty="0" smtClean="0"/>
              <a:t>Large load changes influenced by height of moderator (Variable Moderated Reactor VMR)</a:t>
            </a:r>
          </a:p>
        </p:txBody>
      </p:sp>
      <p:sp>
        <p:nvSpPr>
          <p:cNvPr id="4" name="Slide Number Placeholder 3"/>
          <p:cNvSpPr>
            <a:spLocks noGrp="1"/>
          </p:cNvSpPr>
          <p:nvPr>
            <p:ph type="sldNum" sz="quarter" idx="12"/>
          </p:nvPr>
        </p:nvSpPr>
        <p:spPr/>
        <p:txBody>
          <a:bodyPr/>
          <a:lstStyle/>
          <a:p>
            <a:fld id="{6C5DF5CD-857F-4FE9-A9D6-FF9BC404B84A}" type="slidenum">
              <a:rPr lang="en-US" smtClean="0"/>
              <a:t>30</a:t>
            </a:fld>
            <a:endParaRPr lang="en-US"/>
          </a:p>
        </p:txBody>
      </p:sp>
      <p:pic>
        <p:nvPicPr>
          <p:cNvPr id="5" name="Picture 4"/>
          <p:cNvPicPr>
            <a:picLocks noChangeAspect="1"/>
          </p:cNvPicPr>
          <p:nvPr/>
        </p:nvPicPr>
        <p:blipFill>
          <a:blip r:embed="rId2"/>
          <a:stretch>
            <a:fillRect/>
          </a:stretch>
        </p:blipFill>
        <p:spPr>
          <a:xfrm>
            <a:off x="4038600" y="2293749"/>
            <a:ext cx="4708897" cy="3367953"/>
          </a:xfrm>
          <a:prstGeom prst="rect">
            <a:avLst/>
          </a:prstGeom>
        </p:spPr>
      </p:pic>
    </p:spTree>
    <p:extLst>
      <p:ext uri="{BB962C8B-B14F-4D97-AF65-F5344CB8AC3E}">
        <p14:creationId xmlns:p14="http://schemas.microsoft.com/office/powerpoint/2010/main" val="3099006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Modular Reactors</a:t>
            </a:r>
            <a:endParaRPr lang="en-US" dirty="0"/>
          </a:p>
        </p:txBody>
      </p:sp>
      <p:sp>
        <p:nvSpPr>
          <p:cNvPr id="3" name="Content Placeholder 2"/>
          <p:cNvSpPr>
            <a:spLocks noGrp="1"/>
          </p:cNvSpPr>
          <p:nvPr>
            <p:ph idx="1"/>
          </p:nvPr>
        </p:nvSpPr>
        <p:spPr/>
        <p:txBody>
          <a:bodyPr/>
          <a:lstStyle/>
          <a:p>
            <a:r>
              <a:rPr lang="en-US" dirty="0" smtClean="0"/>
              <a:t>Can take module(s) offline</a:t>
            </a:r>
          </a:p>
          <a:p>
            <a:endParaRPr lang="en-US" dirty="0"/>
          </a:p>
          <a:p>
            <a:r>
              <a:rPr lang="en-US" dirty="0" smtClean="0"/>
              <a:t>Control Rod movement</a:t>
            </a:r>
          </a:p>
          <a:p>
            <a:endParaRPr lang="en-US" dirty="0"/>
          </a:p>
          <a:p>
            <a:r>
              <a:rPr lang="en-US" dirty="0" smtClean="0"/>
              <a:t>Adjustments to new cores with less burnup</a:t>
            </a:r>
          </a:p>
          <a:p>
            <a:endParaRPr lang="en-US" dirty="0"/>
          </a:p>
          <a:p>
            <a:r>
              <a:rPr lang="en-US" dirty="0" smtClean="0"/>
              <a:t>Control by bypass for quick reactions</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31</a:t>
            </a:fld>
            <a:endParaRPr lang="en-US"/>
          </a:p>
        </p:txBody>
      </p:sp>
    </p:spTree>
    <p:extLst>
      <p:ext uri="{BB962C8B-B14F-4D97-AF65-F5344CB8AC3E}">
        <p14:creationId xmlns:p14="http://schemas.microsoft.com/office/powerpoint/2010/main" val="1918039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en-US" sz="3200" b="1" dirty="0" smtClean="0"/>
              <a:t>LOAD </a:t>
            </a:r>
            <a:r>
              <a:rPr lang="en-US" altLang="en-US" sz="3200" b="1" dirty="0"/>
              <a:t>FOLLOWING </a:t>
            </a:r>
            <a:r>
              <a:rPr lang="en-US" altLang="en-US" sz="3200" b="1" dirty="0" smtClean="0"/>
              <a:t>S7G (SUBMARINE, SEVENTH GENERATION, GENERAL ELECTRIC) </a:t>
            </a:r>
            <a:r>
              <a:rPr lang="en-US" altLang="en-US" sz="3200" b="1" dirty="0"/>
              <a:t>DESIGN</a:t>
            </a:r>
          </a:p>
        </p:txBody>
      </p:sp>
      <p:sp>
        <p:nvSpPr>
          <p:cNvPr id="4" name="Slide Number Placeholder 3"/>
          <p:cNvSpPr>
            <a:spLocks noGrp="1"/>
          </p:cNvSpPr>
          <p:nvPr>
            <p:ph type="sldNum" sz="quarter" idx="12"/>
          </p:nvPr>
        </p:nvSpPr>
        <p:spPr/>
        <p:txBody>
          <a:bodyPr/>
          <a:lstStyle/>
          <a:p>
            <a:fld id="{6C5DF5CD-857F-4FE9-A9D6-FF9BC404B84A}" type="slidenum">
              <a:rPr lang="en-US" smtClean="0"/>
              <a:t>32</a:t>
            </a:fld>
            <a:endParaRPr lang="en-US"/>
          </a:p>
        </p:txBody>
      </p:sp>
      <p:sp>
        <p:nvSpPr>
          <p:cNvPr id="5" name="Rectangle 1"/>
          <p:cNvSpPr>
            <a:spLocks noGrp="1" noChangeArrowheads="1"/>
          </p:cNvSpPr>
          <p:nvPr>
            <p:ph idx="1"/>
          </p:nvPr>
        </p:nvSpPr>
        <p:spPr bwMode="auto">
          <a:xfrm>
            <a:off x="228600" y="1385501"/>
            <a:ext cx="8839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algn="just">
              <a:buNone/>
            </a:pPr>
            <a:r>
              <a:rPr lang="en-US" altLang="en-US" sz="1800" dirty="0" smtClean="0"/>
              <a:t>The </a:t>
            </a:r>
            <a:r>
              <a:rPr lang="en-US" altLang="en-US" sz="1800" dirty="0"/>
              <a:t>S7G core i</a:t>
            </a:r>
            <a:r>
              <a:rPr lang="en-US" altLang="en-US" sz="1800" dirty="0" smtClean="0"/>
              <a:t>s </a:t>
            </a:r>
            <a:r>
              <a:rPr lang="en-US" altLang="en-US" sz="1800" dirty="0"/>
              <a:t>controlled by stationary gadolinium clad tubes that were partially filled with water.  Water was pumped from the portion of the tube inside the core to a reservoir above the core, or allowed to flow back down into the tube.  A higher water level in the tube within the core slowed down the neutrons allowing them to be captured by the gadolinium tube cladding rather than the uranium fuel, leading to a lower power level.  </a:t>
            </a:r>
          </a:p>
          <a:p>
            <a:pPr marL="0" lvl="0" algn="just">
              <a:buNone/>
            </a:pPr>
            <a:r>
              <a:rPr lang="en-US" altLang="en-US" sz="1800" dirty="0" smtClean="0"/>
              <a:t>This </a:t>
            </a:r>
            <a:r>
              <a:rPr lang="en-US" altLang="en-US" sz="1800" dirty="0"/>
              <a:t>design also </a:t>
            </a:r>
            <a:r>
              <a:rPr lang="en-US" altLang="en-US" sz="1800" dirty="0" smtClean="0"/>
              <a:t>has </a:t>
            </a:r>
            <a:r>
              <a:rPr lang="en-US" altLang="en-US" sz="1800" dirty="0"/>
              <a:t>the advantage of a negative reactivity feedback and a load following mechanism.  An increase in reactor power </a:t>
            </a:r>
            <a:r>
              <a:rPr lang="en-US" altLang="en-US" sz="1800" dirty="0" smtClean="0"/>
              <a:t>causes </a:t>
            </a:r>
            <a:r>
              <a:rPr lang="en-US" altLang="en-US" sz="1800" dirty="0"/>
              <a:t>the water to expand to a lower density lowering the power.  The water level in the tubes controlled average coolant temperature, not reactor power.  An increase in steam demand resulting from opening the main engines throttle valves would automatically increase reactor power without action by the operator</a:t>
            </a:r>
            <a:r>
              <a:rPr lang="en-US" altLang="en-US" sz="1800" dirty="0" smtClean="0"/>
              <a:t>.</a:t>
            </a:r>
          </a:p>
          <a:p>
            <a:pPr marL="0" algn="just">
              <a:buNone/>
            </a:pPr>
            <a:r>
              <a:rPr lang="en-US" altLang="en-US" sz="1800" dirty="0"/>
              <a:t>The </a:t>
            </a:r>
            <a:r>
              <a:rPr lang="en-US" altLang="en-US" sz="1800" dirty="0" smtClean="0"/>
              <a:t>reactor </a:t>
            </a:r>
            <a:r>
              <a:rPr lang="en-US" altLang="en-US" sz="1800" dirty="0"/>
              <a:t>has a fail-safe control system.  The pump </a:t>
            </a:r>
            <a:r>
              <a:rPr lang="en-US" altLang="en-US" sz="1800" dirty="0" smtClean="0"/>
              <a:t>is needed </a:t>
            </a:r>
            <a:r>
              <a:rPr lang="en-US" altLang="en-US" sz="1800" dirty="0"/>
              <a:t>to run continually to keep the water level </a:t>
            </a:r>
            <a:r>
              <a:rPr lang="en-US" altLang="en-US" sz="1800" dirty="0" smtClean="0"/>
              <a:t>down</a:t>
            </a:r>
            <a:r>
              <a:rPr lang="en-US" altLang="en-US" sz="1800" dirty="0"/>
              <a:t>.  Upon an accidental loss of power, all the water would flow back into the tube, shutting down the reactor.  </a:t>
            </a:r>
          </a:p>
          <a:p>
            <a:pPr marL="0" lvl="0" algn="just">
              <a:buNone/>
            </a:pPr>
            <a:endParaRPr lang="en-US" altLang="en-US" sz="1800" dirty="0"/>
          </a:p>
        </p:txBody>
      </p:sp>
    </p:spTree>
    <p:extLst>
      <p:ext uri="{BB962C8B-B14F-4D97-AF65-F5344CB8AC3E}">
        <p14:creationId xmlns:p14="http://schemas.microsoft.com/office/powerpoint/2010/main" val="857075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33</a:t>
            </a:fld>
            <a:endParaRPr lang="en-US"/>
          </a:p>
        </p:txBody>
      </p:sp>
      <p:pic>
        <p:nvPicPr>
          <p:cNvPr id="5" name="Picture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8798996" cy="50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620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04800"/>
            <a:ext cx="7086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460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35</a:t>
            </a:fld>
            <a:endParaRPr lang="en-US"/>
          </a:p>
        </p:txBody>
      </p:sp>
      <p:pic>
        <p:nvPicPr>
          <p:cNvPr id="5" name="Picture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
            <a:ext cx="7239000" cy="54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534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LFTR 250 </a:t>
            </a:r>
            <a:r>
              <a:rPr lang="en-US" dirty="0" err="1" smtClean="0"/>
              <a:t>MWe</a:t>
            </a:r>
            <a:r>
              <a:rPr lang="en-US" dirty="0" smtClean="0"/>
              <a:t> with </a:t>
            </a:r>
            <a:r>
              <a:rPr lang="en-US" dirty="0" smtClean="0"/>
              <a:t>CO2 Brayton </a:t>
            </a:r>
            <a:r>
              <a:rPr lang="en-US" dirty="0" smtClean="0"/>
              <a:t>Cycle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600201"/>
            <a:ext cx="8839200" cy="4238760"/>
          </a:xfrm>
        </p:spPr>
      </p:pic>
      <p:sp>
        <p:nvSpPr>
          <p:cNvPr id="4" name="Slide Number Placeholder 3"/>
          <p:cNvSpPr>
            <a:spLocks noGrp="1"/>
          </p:cNvSpPr>
          <p:nvPr>
            <p:ph type="sldNum" sz="quarter" idx="12"/>
          </p:nvPr>
        </p:nvSpPr>
        <p:spPr/>
        <p:txBody>
          <a:bodyPr/>
          <a:lstStyle/>
          <a:p>
            <a:fld id="{6C5DF5CD-857F-4FE9-A9D6-FF9BC404B84A}" type="slidenum">
              <a:rPr lang="en-US" smtClean="0"/>
              <a:t>36</a:t>
            </a:fld>
            <a:endParaRPr lang="en-US"/>
          </a:p>
        </p:txBody>
      </p:sp>
    </p:spTree>
    <p:extLst>
      <p:ext uri="{BB962C8B-B14F-4D97-AF65-F5344CB8AC3E}">
        <p14:creationId xmlns:p14="http://schemas.microsoft.com/office/powerpoint/2010/main" val="2093185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37</a:t>
            </a:fld>
            <a:endParaRPr lang="en-US"/>
          </a:p>
        </p:txBody>
      </p:sp>
      <p:pic>
        <p:nvPicPr>
          <p:cNvPr id="3" name="Picture 2" descr="C:\Myfolder\Nuclear Power Engineering 2015\Illustrations\Pressurized Water Reactors\Iris  pwr design.jpg"/>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5638800" cy="4572000"/>
          </a:xfrm>
          <a:prstGeom prst="rect">
            <a:avLst/>
          </a:prstGeom>
          <a:noFill/>
          <a:ln>
            <a:noFill/>
          </a:ln>
        </p:spPr>
      </p:pic>
      <p:sp>
        <p:nvSpPr>
          <p:cNvPr id="4" name="TextBox 3"/>
          <p:cNvSpPr txBox="1"/>
          <p:nvPr/>
        </p:nvSpPr>
        <p:spPr>
          <a:xfrm>
            <a:off x="381000" y="457200"/>
            <a:ext cx="8229600" cy="646331"/>
          </a:xfrm>
          <a:prstGeom prst="rect">
            <a:avLst/>
          </a:prstGeom>
          <a:noFill/>
        </p:spPr>
        <p:txBody>
          <a:bodyPr wrap="square" rtlCol="0">
            <a:spAutoFit/>
          </a:bodyPr>
          <a:lstStyle/>
          <a:p>
            <a:pPr algn="ctr"/>
            <a:r>
              <a:rPr lang="en-US" b="1" dirty="0" smtClean="0"/>
              <a:t>IRIS International Reactor  Innovative and Secure Integral  type of design, Generation IV 335 </a:t>
            </a:r>
            <a:r>
              <a:rPr lang="en-US" b="1" dirty="0" err="1" smtClean="0"/>
              <a:t>MWe</a:t>
            </a:r>
            <a:endParaRPr lang="en-US" b="1" dirty="0"/>
          </a:p>
        </p:txBody>
      </p:sp>
    </p:spTree>
    <p:extLst>
      <p:ext uri="{BB962C8B-B14F-4D97-AF65-F5344CB8AC3E}">
        <p14:creationId xmlns:p14="http://schemas.microsoft.com/office/powerpoint/2010/main" val="1675095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200" b="1" dirty="0" smtClean="0"/>
              <a:t>WESTINGHOUSE SMALL INTEGRAL MODULAR REACTOR, SMR</a:t>
            </a:r>
            <a:endParaRPr lang="en-US" sz="32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524000"/>
            <a:ext cx="2669248" cy="5124958"/>
          </a:xfrm>
        </p:spPr>
      </p:pic>
      <p:sp>
        <p:nvSpPr>
          <p:cNvPr id="4" name="Slide Number Placeholder 3"/>
          <p:cNvSpPr>
            <a:spLocks noGrp="1"/>
          </p:cNvSpPr>
          <p:nvPr>
            <p:ph type="sldNum" sz="quarter" idx="12"/>
          </p:nvPr>
        </p:nvSpPr>
        <p:spPr/>
        <p:txBody>
          <a:bodyPr/>
          <a:lstStyle/>
          <a:p>
            <a:fld id="{6C5DF5CD-857F-4FE9-A9D6-FF9BC404B84A}" type="slidenum">
              <a:rPr lang="en-US" smtClean="0"/>
              <a:t>38</a:t>
            </a:fld>
            <a:endParaRPr lang="en-US"/>
          </a:p>
        </p:txBody>
      </p:sp>
      <p:sp>
        <p:nvSpPr>
          <p:cNvPr id="6" name="Rectangle 5"/>
          <p:cNvSpPr/>
          <p:nvPr/>
        </p:nvSpPr>
        <p:spPr>
          <a:xfrm>
            <a:off x="3581400" y="1524001"/>
            <a:ext cx="4953000" cy="3505199"/>
          </a:xfrm>
          <a:prstGeom prst="rect">
            <a:avLst/>
          </a:prstGeom>
        </p:spPr>
        <p:txBody>
          <a:bodyPr wrap="square">
            <a:spAutoFit/>
          </a:bodyPr>
          <a:lstStyle/>
          <a:p>
            <a:pPr>
              <a:buFont typeface="Arial" panose="020B0604020202020204" pitchFamily="34" charset="0"/>
              <a:buChar char="•"/>
            </a:pPr>
            <a:r>
              <a:rPr lang="en-US" i="1" dirty="0"/>
              <a:t>Electric Output: &gt;225+ </a:t>
            </a:r>
            <a:r>
              <a:rPr lang="en-US" i="1" dirty="0" err="1"/>
              <a:t>MWe</a:t>
            </a:r>
            <a:endParaRPr lang="en-US" dirty="0"/>
          </a:p>
          <a:p>
            <a:pPr>
              <a:buFont typeface="Arial" panose="020B0604020202020204" pitchFamily="34" charset="0"/>
              <a:buChar char="•"/>
            </a:pPr>
            <a:r>
              <a:rPr lang="en-US" i="1" dirty="0"/>
              <a:t>Reactor Power: 800 </a:t>
            </a:r>
            <a:r>
              <a:rPr lang="en-US" i="1" dirty="0" err="1"/>
              <a:t>MWt</a:t>
            </a:r>
            <a:endParaRPr lang="en-US" dirty="0"/>
          </a:p>
          <a:p>
            <a:pPr>
              <a:buFont typeface="Arial" panose="020B0604020202020204" pitchFamily="34" charset="0"/>
              <a:buChar char="•"/>
            </a:pPr>
            <a:r>
              <a:rPr lang="en-US" i="1" dirty="0"/>
              <a:t>Design Life: 60 years</a:t>
            </a:r>
            <a:endParaRPr lang="en-US" dirty="0"/>
          </a:p>
          <a:p>
            <a:pPr>
              <a:buFont typeface="Arial" panose="020B0604020202020204" pitchFamily="34" charset="0"/>
              <a:buChar char="•"/>
            </a:pPr>
            <a:r>
              <a:rPr lang="en-US" i="1" dirty="0"/>
              <a:t>Fuel Type: 17x17 RFA, &lt;5% enriched UO2</a:t>
            </a:r>
            <a:endParaRPr lang="en-US" dirty="0"/>
          </a:p>
          <a:p>
            <a:pPr>
              <a:buFont typeface="Arial" panose="020B0604020202020204" pitchFamily="34" charset="0"/>
              <a:buChar char="•"/>
            </a:pPr>
            <a:r>
              <a:rPr lang="en-US" i="1" dirty="0"/>
              <a:t>Total Site Area: ~15 acres</a:t>
            </a:r>
            <a:endParaRPr lang="en-US" dirty="0"/>
          </a:p>
          <a:p>
            <a:pPr>
              <a:buFont typeface="Arial" panose="020B0604020202020204" pitchFamily="34" charset="0"/>
              <a:buChar char="•"/>
            </a:pPr>
            <a:r>
              <a:rPr lang="en-US" i="1" dirty="0"/>
              <a:t>Passive Safety Systems</a:t>
            </a:r>
            <a:endParaRPr lang="en-US" dirty="0"/>
          </a:p>
          <a:p>
            <a:pPr>
              <a:buFont typeface="Arial" panose="020B0604020202020204" pitchFamily="34" charset="0"/>
              <a:buChar char="•"/>
            </a:pPr>
            <a:r>
              <a:rPr lang="en-US" i="1" dirty="0"/>
              <a:t>Rail, Truck or Barge Shippable</a:t>
            </a:r>
            <a:endParaRPr lang="en-US" dirty="0"/>
          </a:p>
          <a:p>
            <a:pPr>
              <a:buFont typeface="Arial" panose="020B0604020202020204" pitchFamily="34" charset="0"/>
              <a:buChar char="•"/>
            </a:pPr>
            <a:r>
              <a:rPr lang="en-US" i="1" dirty="0"/>
              <a:t>Compact Integral Design</a:t>
            </a:r>
            <a:endParaRPr lang="en-US" dirty="0"/>
          </a:p>
          <a:p>
            <a:pPr>
              <a:buFont typeface="Arial" panose="020B0604020202020204" pitchFamily="34" charset="0"/>
              <a:buChar char="•"/>
            </a:pPr>
            <a:r>
              <a:rPr lang="en-US" i="1" dirty="0"/>
              <a:t>Simplified System Configuration, Standardized, Fully Modular Approach</a:t>
            </a:r>
            <a:endParaRPr lang="en-US" dirty="0"/>
          </a:p>
          <a:p>
            <a:pPr>
              <a:buFont typeface="Arial" panose="020B0604020202020204" pitchFamily="34" charset="0"/>
              <a:buChar char="•"/>
            </a:pPr>
            <a:r>
              <a:rPr lang="en-US" i="1" dirty="0"/>
              <a:t>Minimized Footprint, Maximized Power Output</a:t>
            </a:r>
            <a:endParaRPr lang="en-US" dirty="0"/>
          </a:p>
          <a:p>
            <a:pPr>
              <a:buFont typeface="Arial" panose="020B0604020202020204" pitchFamily="34" charset="0"/>
              <a:buChar char="•"/>
            </a:pPr>
            <a:r>
              <a:rPr lang="en-US" i="1" dirty="0"/>
              <a:t>24 Months between Refueling</a:t>
            </a:r>
            <a:endParaRPr lang="en-US" dirty="0"/>
          </a:p>
        </p:txBody>
      </p:sp>
    </p:spTree>
    <p:extLst>
      <p:ext uri="{BB962C8B-B14F-4D97-AF65-F5344CB8AC3E}">
        <p14:creationId xmlns:p14="http://schemas.microsoft.com/office/powerpoint/2010/main" val="520248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39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3200"/>
            <a:ext cx="4751962" cy="22334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71600"/>
            <a:ext cx="3371813" cy="4324350"/>
          </a:xfrm>
          <a:prstGeom prst="rect">
            <a:avLst/>
          </a:prstGeom>
        </p:spPr>
      </p:pic>
      <p:sp>
        <p:nvSpPr>
          <p:cNvPr id="5" name="TextBox 4"/>
          <p:cNvSpPr txBox="1"/>
          <p:nvPr/>
        </p:nvSpPr>
        <p:spPr>
          <a:xfrm>
            <a:off x="609600" y="533400"/>
            <a:ext cx="8305800" cy="400110"/>
          </a:xfrm>
          <a:prstGeom prst="rect">
            <a:avLst/>
          </a:prstGeom>
          <a:noFill/>
        </p:spPr>
        <p:txBody>
          <a:bodyPr wrap="square" rtlCol="0">
            <a:spAutoFit/>
          </a:bodyPr>
          <a:lstStyle/>
          <a:p>
            <a:pPr algn="ctr"/>
            <a:r>
              <a:rPr lang="en-US" sz="2000" b="1" dirty="0" smtClean="0"/>
              <a:t>Babcock and Wilcox </a:t>
            </a:r>
            <a:r>
              <a:rPr lang="en-US" sz="2000" b="1" dirty="0" err="1" smtClean="0"/>
              <a:t>mpower</a:t>
            </a:r>
            <a:r>
              <a:rPr lang="en-US" sz="2000" b="1" dirty="0" smtClean="0"/>
              <a:t> 500 </a:t>
            </a:r>
            <a:r>
              <a:rPr lang="en-US" sz="2000" b="1" dirty="0" err="1" smtClean="0"/>
              <a:t>Mwe</a:t>
            </a:r>
            <a:r>
              <a:rPr lang="en-US" sz="2000" b="1" dirty="0" smtClean="0"/>
              <a:t> concept</a:t>
            </a:r>
            <a:endParaRPr lang="en-US" sz="2000" b="1" dirty="0"/>
          </a:p>
        </p:txBody>
      </p:sp>
    </p:spTree>
    <p:extLst>
      <p:ext uri="{BB962C8B-B14F-4D97-AF65-F5344CB8AC3E}">
        <p14:creationId xmlns:p14="http://schemas.microsoft.com/office/powerpoint/2010/main" val="4154485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4</a:t>
            </a:fld>
            <a:endParaRPr lang="en-US"/>
          </a:p>
        </p:txBody>
      </p:sp>
      <p:sp>
        <p:nvSpPr>
          <p:cNvPr id="4" name="Rectangle 3"/>
          <p:cNvSpPr/>
          <p:nvPr/>
        </p:nvSpPr>
        <p:spPr>
          <a:xfrm>
            <a:off x="685800" y="445530"/>
            <a:ext cx="8153400" cy="1200329"/>
          </a:xfrm>
          <a:prstGeom prst="rect">
            <a:avLst/>
          </a:prstGeom>
        </p:spPr>
        <p:txBody>
          <a:bodyPr wrap="square">
            <a:spAutoFit/>
          </a:bodyPr>
          <a:lstStyle/>
          <a:p>
            <a:r>
              <a:rPr lang="en-US" sz="2400" b="1" i="1" dirty="0"/>
              <a:t>"In some countries, concerns about climate change provide an incentive to support continued operation of nuclear power plants, or are part of the argument for a new build program."</a:t>
            </a:r>
          </a:p>
        </p:txBody>
      </p:sp>
      <p:sp>
        <p:nvSpPr>
          <p:cNvPr id="5" name="Rectangle 4"/>
          <p:cNvSpPr/>
          <p:nvPr/>
        </p:nvSpPr>
        <p:spPr>
          <a:xfrm>
            <a:off x="723900" y="1862515"/>
            <a:ext cx="8077200" cy="4524315"/>
          </a:xfrm>
          <a:prstGeom prst="rect">
            <a:avLst/>
          </a:prstGeom>
        </p:spPr>
        <p:txBody>
          <a:bodyPr wrap="square">
            <a:spAutoFit/>
          </a:bodyPr>
          <a:lstStyle/>
          <a:p>
            <a:r>
              <a:rPr lang="en-US" sz="2400" b="1" i="1" dirty="0" smtClean="0"/>
              <a:t>Target </a:t>
            </a:r>
            <a:r>
              <a:rPr lang="en-US" sz="2400" b="1" i="1" dirty="0"/>
              <a:t>for nuclear energy is to provide 25% of electricity in 2050, requiring roughly 1000 </a:t>
            </a:r>
            <a:r>
              <a:rPr lang="en-US" sz="2400" b="1" i="1" dirty="0" err="1"/>
              <a:t>GWe</a:t>
            </a:r>
            <a:r>
              <a:rPr lang="en-US" sz="2400" b="1" i="1" dirty="0"/>
              <a:t> of new nuclear capacity to be constructed</a:t>
            </a:r>
            <a:r>
              <a:rPr lang="en-US" sz="2400" b="1" i="1" dirty="0" smtClean="0"/>
              <a:t>.</a:t>
            </a:r>
          </a:p>
          <a:p>
            <a:endParaRPr lang="en-US" sz="2400" b="1" i="1" dirty="0" smtClean="0"/>
          </a:p>
          <a:p>
            <a:r>
              <a:rPr lang="en-US" sz="2400" b="1" i="1" dirty="0"/>
              <a:t>"The decline compared to previous projections is mainly on account of early retirement or lack of interest in extending [the] life of nuclear power plants in some countries, due to the reduced competitiveness of nuclear power in the short run and national nuclear policies in several countries following the accident at the Fukushima Daiichi nuclear power plant in 2011."</a:t>
            </a:r>
          </a:p>
          <a:p>
            <a:endParaRPr lang="en-US" sz="2400" b="1" i="1" dirty="0"/>
          </a:p>
        </p:txBody>
      </p:sp>
    </p:spTree>
    <p:extLst>
      <p:ext uri="{BB962C8B-B14F-4D97-AF65-F5344CB8AC3E}">
        <p14:creationId xmlns:p14="http://schemas.microsoft.com/office/powerpoint/2010/main" val="147951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457200"/>
            <a:ext cx="8421624" cy="5242722"/>
          </a:xfrm>
          <a:prstGeom prst="rect">
            <a:avLst/>
          </a:prstGeom>
        </p:spPr>
      </p:pic>
    </p:spTree>
    <p:extLst>
      <p:ext uri="{BB962C8B-B14F-4D97-AF65-F5344CB8AC3E}">
        <p14:creationId xmlns:p14="http://schemas.microsoft.com/office/powerpoint/2010/main" val="3590886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Advantages of Liquid Fueled Systems</a:t>
            </a:r>
            <a:endParaRPr lang="en-US" dirty="0"/>
          </a:p>
        </p:txBody>
      </p:sp>
      <p:sp>
        <p:nvSpPr>
          <p:cNvPr id="3" name="Content Placeholder 2"/>
          <p:cNvSpPr>
            <a:spLocks noGrp="1"/>
          </p:cNvSpPr>
          <p:nvPr>
            <p:ph idx="1"/>
          </p:nvPr>
        </p:nvSpPr>
        <p:spPr>
          <a:xfrm>
            <a:off x="578644" y="2057401"/>
            <a:ext cx="8108156" cy="3139678"/>
          </a:xfrm>
        </p:spPr>
        <p:txBody>
          <a:bodyPr>
            <a:normAutofit fontScale="92500" lnSpcReduction="10000"/>
          </a:bodyPr>
          <a:lstStyle/>
          <a:p>
            <a:r>
              <a:rPr lang="en-US" sz="1800" dirty="0"/>
              <a:t>Decay heat generation can be eliminated by continuous extraction of the fission products.</a:t>
            </a:r>
          </a:p>
          <a:p>
            <a:r>
              <a:rPr lang="en-US" sz="1800" dirty="0"/>
              <a:t>Need to store solid fuel elements in storage pools eliminated.</a:t>
            </a:r>
          </a:p>
          <a:p>
            <a:endParaRPr lang="en-US" sz="1800" dirty="0"/>
          </a:p>
          <a:p>
            <a:endParaRPr lang="en-US" sz="1800" dirty="0"/>
          </a:p>
          <a:p>
            <a:endParaRPr lang="en-US" sz="1800" dirty="0"/>
          </a:p>
          <a:p>
            <a:endParaRPr lang="en-US" sz="1800" dirty="0"/>
          </a:p>
          <a:p>
            <a:endParaRPr lang="en-US" sz="1800" dirty="0"/>
          </a:p>
          <a:p>
            <a:r>
              <a:rPr lang="en-US" sz="1800" dirty="0"/>
              <a:t>Core meltdown accidents are not applicable since fuel is in liquid form.</a:t>
            </a:r>
          </a:p>
          <a:p>
            <a:r>
              <a:rPr lang="en-US" sz="1800" dirty="0"/>
              <a:t>In the case of fuel spillage, secondary criticality is not a problem, since a thermal reactor requires a moderator for criticality. </a:t>
            </a:r>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41</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2878417"/>
            <a:ext cx="2532460" cy="1327659"/>
          </a:xfrm>
          <a:prstGeom prst="rect">
            <a:avLst/>
          </a:prstGeom>
        </p:spPr>
      </p:pic>
    </p:spTree>
    <p:extLst>
      <p:ext uri="{BB962C8B-B14F-4D97-AF65-F5344CB8AC3E}">
        <p14:creationId xmlns:p14="http://schemas.microsoft.com/office/powerpoint/2010/main" val="4230617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Thorium and Liquid Fuels Startups</a:t>
            </a:r>
            <a:endParaRPr lang="en-US" dirty="0"/>
          </a:p>
        </p:txBody>
      </p:sp>
      <p:sp>
        <p:nvSpPr>
          <p:cNvPr id="3" name="Content Placeholder 2"/>
          <p:cNvSpPr>
            <a:spLocks noGrp="1"/>
          </p:cNvSpPr>
          <p:nvPr>
            <p:ph idx="1"/>
          </p:nvPr>
        </p:nvSpPr>
        <p:spPr/>
        <p:txBody>
          <a:bodyPr>
            <a:normAutofit lnSpcReduction="10000"/>
          </a:bodyPr>
          <a:lstStyle/>
          <a:p>
            <a:r>
              <a:rPr lang="en-US" dirty="0" err="1" smtClean="0"/>
              <a:t>Flibe</a:t>
            </a:r>
            <a:r>
              <a:rPr lang="en-US" dirty="0" smtClean="0"/>
              <a:t> Energy</a:t>
            </a:r>
          </a:p>
          <a:p>
            <a:r>
              <a:rPr lang="en-US" dirty="0" err="1" smtClean="0"/>
              <a:t>Transatomic</a:t>
            </a:r>
            <a:r>
              <a:rPr lang="en-US" dirty="0" smtClean="0"/>
              <a:t> Power</a:t>
            </a:r>
          </a:p>
          <a:p>
            <a:r>
              <a:rPr lang="en-US" dirty="0" smtClean="0"/>
              <a:t>Terrestrial Energy INC., TEI</a:t>
            </a:r>
          </a:p>
          <a:p>
            <a:r>
              <a:rPr lang="en-US" dirty="0" err="1" smtClean="0"/>
              <a:t>Thorcon</a:t>
            </a:r>
            <a:endParaRPr lang="en-US" dirty="0" smtClean="0"/>
          </a:p>
          <a:p>
            <a:r>
              <a:rPr lang="en-US" dirty="0" err="1" smtClean="0"/>
              <a:t>Moltex</a:t>
            </a:r>
            <a:r>
              <a:rPr lang="en-US" dirty="0" smtClean="0"/>
              <a:t> Energy</a:t>
            </a:r>
          </a:p>
          <a:p>
            <a:r>
              <a:rPr lang="en-US" dirty="0" smtClean="0"/>
              <a:t>Seaborg Technology</a:t>
            </a:r>
          </a:p>
          <a:p>
            <a:r>
              <a:rPr lang="en-US" dirty="0" smtClean="0"/>
              <a:t>Copenhagen Atomics</a:t>
            </a:r>
          </a:p>
          <a:p>
            <a:r>
              <a:rPr lang="en-US" dirty="0" err="1" smtClean="0"/>
              <a:t>Terrapower</a:t>
            </a:r>
            <a:endParaRPr lang="en-US" dirty="0" smtClean="0"/>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42</a:t>
            </a:fld>
            <a:endParaRPr lang="en-US"/>
          </a:p>
        </p:txBody>
      </p:sp>
    </p:spTree>
    <p:extLst>
      <p:ext uri="{BB962C8B-B14F-4D97-AF65-F5344CB8AC3E}">
        <p14:creationId xmlns:p14="http://schemas.microsoft.com/office/powerpoint/2010/main" val="408079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5410200"/>
            <a:ext cx="8153400" cy="381000"/>
          </a:xfrm>
        </p:spPr>
        <p:txBody>
          <a:bodyPr>
            <a:noAutofit/>
          </a:bodyPr>
          <a:lstStyle/>
          <a:p>
            <a:r>
              <a:rPr lang="en-US" sz="1600" b="1" dirty="0" smtClean="0"/>
              <a:t>French Thorium Molten Salt Reactor TMSR core configuration </a:t>
            </a:r>
            <a:endParaRPr lang="en-US" sz="1600" b="1" dirty="0"/>
          </a:p>
        </p:txBody>
      </p:sp>
      <p:pic>
        <p:nvPicPr>
          <p:cNvPr id="3" name="Picture 2"/>
          <p:cNvPicPr>
            <a:picLocks noChangeAspect="1"/>
          </p:cNvPicPr>
          <p:nvPr/>
        </p:nvPicPr>
        <p:blipFill>
          <a:blip r:embed="rId2"/>
          <a:stretch>
            <a:fillRect/>
          </a:stretch>
        </p:blipFill>
        <p:spPr>
          <a:xfrm>
            <a:off x="2438400" y="304800"/>
            <a:ext cx="3809999" cy="4841432"/>
          </a:xfrm>
          <a:prstGeom prst="rect">
            <a:avLst/>
          </a:prstGeom>
        </p:spPr>
      </p:pic>
    </p:spTree>
    <p:extLst>
      <p:ext uri="{BB962C8B-B14F-4D97-AF65-F5344CB8AC3E}">
        <p14:creationId xmlns:p14="http://schemas.microsoft.com/office/powerpoint/2010/main" val="258203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Russian MSR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316" y="1349889"/>
            <a:ext cx="4047883" cy="4432360"/>
          </a:xfrm>
        </p:spPr>
      </p:pic>
      <p:sp>
        <p:nvSpPr>
          <p:cNvPr id="4" name="Slide Number Placeholder 3"/>
          <p:cNvSpPr>
            <a:spLocks noGrp="1"/>
          </p:cNvSpPr>
          <p:nvPr>
            <p:ph type="sldNum" sz="quarter" idx="12"/>
          </p:nvPr>
        </p:nvSpPr>
        <p:spPr/>
        <p:txBody>
          <a:bodyPr/>
          <a:lstStyle/>
          <a:p>
            <a:fld id="{6C5DF5CD-857F-4FE9-A9D6-FF9BC404B84A}" type="slidenum">
              <a:rPr lang="en-US" smtClean="0"/>
              <a:t>44</a:t>
            </a:fld>
            <a:endParaRPr lang="en-US"/>
          </a:p>
        </p:txBody>
      </p:sp>
    </p:spTree>
    <p:extLst>
      <p:ext uri="{BB962C8B-B14F-4D97-AF65-F5344CB8AC3E}">
        <p14:creationId xmlns:p14="http://schemas.microsoft.com/office/powerpoint/2010/main" val="1402635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Terrapower</a:t>
            </a:r>
            <a:r>
              <a:rPr lang="en-US" dirty="0" smtClean="0"/>
              <a:t> MSR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219200"/>
            <a:ext cx="5261631" cy="4525963"/>
          </a:xfrm>
        </p:spPr>
      </p:pic>
      <p:sp>
        <p:nvSpPr>
          <p:cNvPr id="4" name="Slide Number Placeholder 3"/>
          <p:cNvSpPr>
            <a:spLocks noGrp="1"/>
          </p:cNvSpPr>
          <p:nvPr>
            <p:ph type="sldNum" sz="quarter" idx="12"/>
          </p:nvPr>
        </p:nvSpPr>
        <p:spPr/>
        <p:txBody>
          <a:bodyPr/>
          <a:lstStyle/>
          <a:p>
            <a:fld id="{6C5DF5CD-857F-4FE9-A9D6-FF9BC404B84A}" type="slidenum">
              <a:rPr lang="en-US" smtClean="0"/>
              <a:t>45</a:t>
            </a:fld>
            <a:endParaRPr lang="en-US"/>
          </a:p>
        </p:txBody>
      </p:sp>
    </p:spTree>
    <p:extLst>
      <p:ext uri="{BB962C8B-B14F-4D97-AF65-F5344CB8AC3E}">
        <p14:creationId xmlns:p14="http://schemas.microsoft.com/office/powerpoint/2010/main" val="193031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Thorcon</a:t>
            </a:r>
            <a:r>
              <a:rPr lang="en-US" dirty="0" smtClean="0"/>
              <a:t> MSR SEALED POT IN A CAN 250 </a:t>
            </a:r>
            <a:r>
              <a:rPr lang="en-US" dirty="0" err="1" smtClean="0"/>
              <a:t>Mwe</a:t>
            </a:r>
            <a:r>
              <a:rPr lang="en-US" dirty="0" smtClean="0"/>
              <a:t> design</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46</a:t>
            </a:fld>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870836"/>
            <a:ext cx="3352800" cy="329171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870836"/>
            <a:ext cx="4841989" cy="3291714"/>
          </a:xfrm>
          <a:prstGeom prst="rect">
            <a:avLst/>
          </a:prstGeom>
        </p:spPr>
      </p:pic>
    </p:spTree>
    <p:extLst>
      <p:ext uri="{BB962C8B-B14F-4D97-AF65-F5344CB8AC3E}">
        <p14:creationId xmlns:p14="http://schemas.microsoft.com/office/powerpoint/2010/main" val="573839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TERRESTRIAL ENERGY INTEGRAL MOLTEN SALT  BURNER REACTOR IMSR</a:t>
            </a:r>
            <a:br>
              <a:rPr lang="en-US" sz="3200" dirty="0" smtClean="0"/>
            </a:br>
            <a:r>
              <a:rPr lang="en-US" sz="3200" dirty="0" smtClean="0"/>
              <a:t>TH OR U </a:t>
            </a:r>
            <a:endParaRPr lang="en-US" sz="3200" dirty="0"/>
          </a:p>
        </p:txBody>
      </p:sp>
      <p:sp>
        <p:nvSpPr>
          <p:cNvPr id="4" name="Slide Number Placeholder 3"/>
          <p:cNvSpPr>
            <a:spLocks noGrp="1"/>
          </p:cNvSpPr>
          <p:nvPr>
            <p:ph type="sldNum" sz="quarter" idx="12"/>
          </p:nvPr>
        </p:nvSpPr>
        <p:spPr/>
        <p:txBody>
          <a:bodyPr/>
          <a:lstStyle/>
          <a:p>
            <a:fld id="{6C5DF5CD-857F-4FE9-A9D6-FF9BC404B84A}" type="slidenum">
              <a:rPr lang="en-US" smtClean="0"/>
              <a:t>47</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05000"/>
            <a:ext cx="3812547" cy="3877349"/>
          </a:xfrm>
          <a:prstGeom prst="rect">
            <a:avLst/>
          </a:prstGeom>
        </p:spPr>
      </p:pic>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17434" y="2362200"/>
            <a:ext cx="4848383" cy="2683236"/>
          </a:xfrm>
        </p:spPr>
      </p:pic>
    </p:spTree>
    <p:extLst>
      <p:ext uri="{BB962C8B-B14F-4D97-AF65-F5344CB8AC3E}">
        <p14:creationId xmlns:p14="http://schemas.microsoft.com/office/powerpoint/2010/main" val="3308927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Pebble </a:t>
            </a:r>
            <a:r>
              <a:rPr lang="en-US" dirty="0"/>
              <a:t>bed high temperature molten salt cooled </a:t>
            </a:r>
            <a:r>
              <a:rPr lang="en-US" dirty="0" smtClean="0"/>
              <a:t>reactor, </a:t>
            </a:r>
            <a:r>
              <a:rPr lang="en-US" dirty="0"/>
              <a:t>ORNL</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8762" y="2057401"/>
            <a:ext cx="5862854" cy="3087159"/>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613484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49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663"/>
            <a:ext cx="9144000" cy="5367338"/>
          </a:xfrm>
          <a:prstGeom prst="rect">
            <a:avLst/>
          </a:prstGeom>
        </p:spPr>
      </p:pic>
    </p:spTree>
    <p:extLst>
      <p:ext uri="{BB962C8B-B14F-4D97-AF65-F5344CB8AC3E}">
        <p14:creationId xmlns:p14="http://schemas.microsoft.com/office/powerpoint/2010/main" val="283889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62" y="4724400"/>
            <a:ext cx="8770435" cy="1066800"/>
          </a:xfrm>
        </p:spPr>
        <p:txBody>
          <a:bodyPr>
            <a:noAutofit/>
          </a:bodyPr>
          <a:lstStyle/>
          <a:p>
            <a:pPr algn="l"/>
            <a:r>
              <a:rPr lang="en-US" sz="1400" dirty="0" smtClean="0"/>
              <a:t>Primary energy consumption in the USA is dominated by the hydrocarbon fossil sources of petroleum, natural gas and coal</a:t>
            </a:r>
            <a:r>
              <a:rPr lang="en-US" sz="1400" dirty="0"/>
              <a:t>. </a:t>
            </a:r>
            <a:r>
              <a:rPr lang="en-US" sz="1400" dirty="0" smtClean="0"/>
              <a:t>Petroleum is used in </a:t>
            </a:r>
            <a:r>
              <a:rPr lang="en-US" sz="1400" dirty="0" smtClean="0"/>
              <a:t>the </a:t>
            </a:r>
            <a:r>
              <a:rPr lang="en-US" sz="1400" dirty="0" smtClean="0"/>
              <a:t>transportation sector.</a:t>
            </a:r>
            <a:r>
              <a:rPr lang="en-US" sz="1400" dirty="0"/>
              <a:t/>
            </a:r>
            <a:br>
              <a:rPr lang="en-US" sz="1400" dirty="0"/>
            </a:br>
            <a:r>
              <a:rPr lang="en-US" sz="1400" dirty="0"/>
              <a:t>In 2016, fossil fuels accounted for 81% of total U.S. energy </a:t>
            </a:r>
            <a:r>
              <a:rPr lang="en-US" sz="1400" dirty="0" smtClean="0"/>
              <a:t>consumption, and </a:t>
            </a:r>
            <a:r>
              <a:rPr lang="en-US" sz="1400" dirty="0"/>
              <a:t>the renewable share </a:t>
            </a:r>
            <a:r>
              <a:rPr lang="en-US" sz="1400" dirty="0" smtClean="0"/>
              <a:t>was </a:t>
            </a:r>
            <a:r>
              <a:rPr lang="en-US" sz="1400" dirty="0"/>
              <a:t>10.5%.</a:t>
            </a:r>
            <a:br>
              <a:rPr lang="en-US" sz="1400" dirty="0"/>
            </a:br>
            <a:r>
              <a:rPr lang="en-US" sz="1400" dirty="0"/>
              <a:t>C</a:t>
            </a:r>
            <a:r>
              <a:rPr lang="en-US" sz="1400" dirty="0" smtClean="0"/>
              <a:t>oal </a:t>
            </a:r>
            <a:r>
              <a:rPr lang="en-US" sz="1400" dirty="0"/>
              <a:t>consumption </a:t>
            </a:r>
            <a:r>
              <a:rPr lang="en-US" sz="1400" dirty="0" smtClean="0"/>
              <a:t>fell </a:t>
            </a:r>
            <a:r>
              <a:rPr lang="en-US" sz="1400" dirty="0"/>
              <a:t>9% in 2016, following a 14% drop in 2015. </a:t>
            </a:r>
            <a:r>
              <a:rPr lang="en-US" sz="1400" dirty="0" smtClean="0"/>
              <a:t>It  declined </a:t>
            </a:r>
            <a:r>
              <a:rPr lang="en-US" sz="1400" dirty="0"/>
              <a:t>38% since </a:t>
            </a:r>
            <a:r>
              <a:rPr lang="en-US" sz="1400" dirty="0" smtClean="0"/>
              <a:t>2005, being replaced by natural gas with natural gas now double the contribution from coal. The Nuclear sector has remained constant, </a:t>
            </a:r>
            <a:endParaRPr lang="en-US" sz="1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28" y="219456"/>
            <a:ext cx="8549269" cy="4267200"/>
          </a:xfrm>
        </p:spPr>
      </p:pic>
      <p:sp>
        <p:nvSpPr>
          <p:cNvPr id="4" name="Slide Number Placeholder 3"/>
          <p:cNvSpPr>
            <a:spLocks noGrp="1"/>
          </p:cNvSpPr>
          <p:nvPr>
            <p:ph type="sldNum" sz="quarter" idx="12"/>
          </p:nvPr>
        </p:nvSpPr>
        <p:spPr/>
        <p:txBody>
          <a:bodyPr/>
          <a:lstStyle/>
          <a:p>
            <a:fld id="{6C5DF5CD-857F-4FE9-A9D6-FF9BC404B84A}" type="slidenum">
              <a:rPr lang="en-US" smtClean="0"/>
              <a:t>5</a:t>
            </a:fld>
            <a:endParaRPr lang="en-US"/>
          </a:p>
        </p:txBody>
      </p:sp>
    </p:spTree>
    <p:extLst>
      <p:ext uri="{BB962C8B-B14F-4D97-AF65-F5344CB8AC3E}">
        <p14:creationId xmlns:p14="http://schemas.microsoft.com/office/powerpoint/2010/main" val="3667724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INTEGRAL REACTOR CONCEPTS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33" y="1600200"/>
            <a:ext cx="5327668" cy="4172827"/>
          </a:xfrm>
        </p:spPr>
      </p:pic>
      <p:sp>
        <p:nvSpPr>
          <p:cNvPr id="4" name="Slide Number Placeholder 3"/>
          <p:cNvSpPr>
            <a:spLocks noGrp="1"/>
          </p:cNvSpPr>
          <p:nvPr>
            <p:ph type="sldNum" sz="quarter" idx="12"/>
          </p:nvPr>
        </p:nvSpPr>
        <p:spPr/>
        <p:txBody>
          <a:bodyPr/>
          <a:lstStyle/>
          <a:p>
            <a:fld id="{6C5DF5CD-857F-4FE9-A9D6-FF9BC404B84A}" type="slidenum">
              <a:rPr lang="en-US" smtClean="0"/>
              <a:t>50</a:t>
            </a:fld>
            <a:endParaRPr lang="en-US"/>
          </a:p>
        </p:txBody>
      </p:sp>
    </p:spTree>
    <p:extLst>
      <p:ext uri="{BB962C8B-B14F-4D97-AF65-F5344CB8AC3E}">
        <p14:creationId xmlns:p14="http://schemas.microsoft.com/office/powerpoint/2010/main" val="3654609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RETURN ON ENERGY INVESTED, ROEI</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3831655"/>
              </p:ext>
            </p:extLst>
          </p:nvPr>
        </p:nvGraphicFramePr>
        <p:xfrm>
          <a:off x="423861" y="1427004"/>
          <a:ext cx="8229600" cy="4145280"/>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370840">
                <a:tc>
                  <a:txBody>
                    <a:bodyPr/>
                    <a:lstStyle/>
                    <a:p>
                      <a:pPr algn="ctr"/>
                      <a:r>
                        <a:rPr lang="en-US" sz="2800" b="1" dirty="0" smtClean="0"/>
                        <a:t>Fuel</a:t>
                      </a:r>
                      <a:endParaRPr lang="en-US" sz="2800" b="1" dirty="0"/>
                    </a:p>
                  </a:txBody>
                  <a:tcPr/>
                </a:tc>
                <a:tc>
                  <a:txBody>
                    <a:bodyPr/>
                    <a:lstStyle/>
                    <a:p>
                      <a:pPr algn="ctr"/>
                      <a:r>
                        <a:rPr lang="en-US" sz="2800" b="1" dirty="0" smtClean="0"/>
                        <a:t>ROEI</a:t>
                      </a:r>
                      <a:endParaRPr lang="en-US" sz="2800" b="1" dirty="0"/>
                    </a:p>
                  </a:txBody>
                  <a:tcPr/>
                </a:tc>
                <a:extLst>
                  <a:ext uri="{0D108BD9-81ED-4DB2-BD59-A6C34878D82A}">
                    <a16:rowId xmlns="" xmlns:a16="http://schemas.microsoft.com/office/drawing/2014/main" val="10000"/>
                  </a:ext>
                </a:extLst>
              </a:tr>
              <a:tr h="370840">
                <a:tc>
                  <a:txBody>
                    <a:bodyPr/>
                    <a:lstStyle/>
                    <a:p>
                      <a:r>
                        <a:rPr lang="en-US" sz="2800" b="1" dirty="0" smtClean="0">
                          <a:latin typeface="Times New Roman" panose="02020603050405020304" pitchFamily="18" charset="0"/>
                          <a:cs typeface="Times New Roman" panose="02020603050405020304" pitchFamily="18" charset="0"/>
                        </a:rPr>
                        <a:t>Corn Ethanol</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smtClean="0"/>
                        <a:t>1.3</a:t>
                      </a:r>
                      <a:endParaRPr lang="en-US" sz="2800" b="1" dirty="0"/>
                    </a:p>
                  </a:txBody>
                  <a:tcPr/>
                </a:tc>
                <a:extLst>
                  <a:ext uri="{0D108BD9-81ED-4DB2-BD59-A6C34878D82A}">
                    <a16:rowId xmlns="" xmlns:a16="http://schemas.microsoft.com/office/drawing/2014/main" val="10001"/>
                  </a:ext>
                </a:extLst>
              </a:tr>
              <a:tr h="370840">
                <a:tc>
                  <a:txBody>
                    <a:bodyPr/>
                    <a:lstStyle/>
                    <a:p>
                      <a:r>
                        <a:rPr lang="en-US" sz="2800" b="1" dirty="0" smtClean="0"/>
                        <a:t>Solar Photo-</a:t>
                      </a:r>
                      <a:r>
                        <a:rPr lang="en-US" sz="2800" b="1" dirty="0" err="1" smtClean="0"/>
                        <a:t>Voltaics</a:t>
                      </a:r>
                      <a:endParaRPr lang="en-US" sz="2800" b="1" dirty="0"/>
                    </a:p>
                  </a:txBody>
                  <a:tcPr/>
                </a:tc>
                <a:tc>
                  <a:txBody>
                    <a:bodyPr/>
                    <a:lstStyle/>
                    <a:p>
                      <a:pPr algn="ctr"/>
                      <a:r>
                        <a:rPr lang="en-US" sz="2800" b="1" dirty="0" smtClean="0"/>
                        <a:t>7</a:t>
                      </a:r>
                      <a:endParaRPr lang="en-US" sz="2800" b="1" dirty="0"/>
                    </a:p>
                  </a:txBody>
                  <a:tcPr/>
                </a:tc>
                <a:extLst>
                  <a:ext uri="{0D108BD9-81ED-4DB2-BD59-A6C34878D82A}">
                    <a16:rowId xmlns="" xmlns:a16="http://schemas.microsoft.com/office/drawing/2014/main" val="10002"/>
                  </a:ext>
                </a:extLst>
              </a:tr>
              <a:tr h="370840">
                <a:tc>
                  <a:txBody>
                    <a:bodyPr/>
                    <a:lstStyle/>
                    <a:p>
                      <a:r>
                        <a:rPr lang="en-US" sz="2800" b="1" dirty="0" smtClean="0"/>
                        <a:t>Natural Gas, CH4</a:t>
                      </a:r>
                      <a:endParaRPr lang="en-US" sz="2800" b="1" dirty="0"/>
                    </a:p>
                  </a:txBody>
                  <a:tcPr/>
                </a:tc>
                <a:tc>
                  <a:txBody>
                    <a:bodyPr/>
                    <a:lstStyle/>
                    <a:p>
                      <a:pPr algn="ctr"/>
                      <a:r>
                        <a:rPr lang="en-US" sz="2800" b="1" dirty="0" smtClean="0"/>
                        <a:t>10</a:t>
                      </a:r>
                      <a:endParaRPr lang="en-US" sz="2800" b="1" dirty="0"/>
                    </a:p>
                  </a:txBody>
                  <a:tcPr/>
                </a:tc>
                <a:extLst>
                  <a:ext uri="{0D108BD9-81ED-4DB2-BD59-A6C34878D82A}">
                    <a16:rowId xmlns="" xmlns:a16="http://schemas.microsoft.com/office/drawing/2014/main" val="10003"/>
                  </a:ext>
                </a:extLst>
              </a:tr>
              <a:tr h="370840">
                <a:tc>
                  <a:txBody>
                    <a:bodyPr/>
                    <a:lstStyle/>
                    <a:p>
                      <a:r>
                        <a:rPr lang="en-US" sz="2800" b="1" dirty="0" smtClean="0"/>
                        <a:t>Nuclear, U-Pu fuel cycle</a:t>
                      </a:r>
                      <a:endParaRPr lang="en-US" sz="2800" b="1" dirty="0"/>
                    </a:p>
                  </a:txBody>
                  <a:tcPr/>
                </a:tc>
                <a:tc>
                  <a:txBody>
                    <a:bodyPr/>
                    <a:lstStyle/>
                    <a:p>
                      <a:pPr algn="ctr"/>
                      <a:r>
                        <a:rPr lang="en-US" sz="2800" b="1" dirty="0" smtClean="0"/>
                        <a:t>80</a:t>
                      </a:r>
                      <a:endParaRPr lang="en-US" sz="2800" b="1" dirty="0"/>
                    </a:p>
                  </a:txBody>
                  <a:tcPr/>
                </a:tc>
                <a:extLst>
                  <a:ext uri="{0D108BD9-81ED-4DB2-BD59-A6C34878D82A}">
                    <a16:rowId xmlns="" xmlns:a16="http://schemas.microsoft.com/office/drawing/2014/main" val="10004"/>
                  </a:ext>
                </a:extLst>
              </a:tr>
              <a:tr h="370840">
                <a:tc>
                  <a:txBody>
                    <a:bodyPr/>
                    <a:lstStyle/>
                    <a:p>
                      <a:r>
                        <a:rPr lang="en-US" sz="2800" b="1" dirty="0" smtClean="0"/>
                        <a:t>Coal</a:t>
                      </a:r>
                      <a:endParaRPr lang="en-US" sz="2800" b="1" dirty="0"/>
                    </a:p>
                  </a:txBody>
                  <a:tcPr/>
                </a:tc>
                <a:tc>
                  <a:txBody>
                    <a:bodyPr/>
                    <a:lstStyle/>
                    <a:p>
                      <a:pPr algn="ctr"/>
                      <a:r>
                        <a:rPr lang="en-US" sz="2800" b="1" dirty="0" smtClean="0"/>
                        <a:t>80</a:t>
                      </a:r>
                      <a:endParaRPr lang="en-US" sz="2800" b="1" dirty="0"/>
                    </a:p>
                  </a:txBody>
                  <a:tcPr/>
                </a:tc>
                <a:extLst>
                  <a:ext uri="{0D108BD9-81ED-4DB2-BD59-A6C34878D82A}">
                    <a16:rowId xmlns="" xmlns:a16="http://schemas.microsoft.com/office/drawing/2014/main" val="10005"/>
                  </a:ext>
                </a:extLst>
              </a:tr>
              <a:tr h="370840">
                <a:tc>
                  <a:txBody>
                    <a:bodyPr/>
                    <a:lstStyle/>
                    <a:p>
                      <a:r>
                        <a:rPr lang="en-US" sz="2800" b="1" dirty="0" smtClean="0"/>
                        <a:t>Hydroelectric</a:t>
                      </a:r>
                      <a:endParaRPr lang="en-US" sz="2800" b="1" dirty="0"/>
                    </a:p>
                  </a:txBody>
                  <a:tcPr/>
                </a:tc>
                <a:tc>
                  <a:txBody>
                    <a:bodyPr/>
                    <a:lstStyle/>
                    <a:p>
                      <a:pPr algn="ctr"/>
                      <a:r>
                        <a:rPr lang="en-US" sz="2800" b="1" dirty="0" smtClean="0"/>
                        <a:t>100</a:t>
                      </a:r>
                      <a:endParaRPr lang="en-US" sz="2800" b="1" dirty="0"/>
                    </a:p>
                  </a:txBody>
                  <a:tcPr/>
                </a:tc>
                <a:extLst>
                  <a:ext uri="{0D108BD9-81ED-4DB2-BD59-A6C34878D82A}">
                    <a16:rowId xmlns="" xmlns:a16="http://schemas.microsoft.com/office/drawing/2014/main" val="10006"/>
                  </a:ext>
                </a:extLst>
              </a:tr>
              <a:tr h="370840">
                <a:tc>
                  <a:txBody>
                    <a:bodyPr/>
                    <a:lstStyle/>
                    <a:p>
                      <a:r>
                        <a:rPr lang="en-US" sz="2800" b="1" dirty="0" smtClean="0"/>
                        <a:t>Nuclear, </a:t>
                      </a:r>
                      <a:r>
                        <a:rPr lang="en-US" sz="2800" b="1" dirty="0" err="1" smtClean="0"/>
                        <a:t>Th</a:t>
                      </a:r>
                      <a:r>
                        <a:rPr lang="en-US" sz="2800" b="1" dirty="0" smtClean="0"/>
                        <a:t> Fuel Cycle</a:t>
                      </a:r>
                      <a:endParaRPr lang="en-US" sz="2800" b="1" dirty="0"/>
                    </a:p>
                  </a:txBody>
                  <a:tcPr/>
                </a:tc>
                <a:tc>
                  <a:txBody>
                    <a:bodyPr/>
                    <a:lstStyle/>
                    <a:p>
                      <a:pPr algn="ctr"/>
                      <a:r>
                        <a:rPr lang="en-US" sz="2800" b="1" dirty="0" smtClean="0"/>
                        <a:t>2,000</a:t>
                      </a:r>
                      <a:endParaRPr lang="en-US" sz="2800" b="1" dirty="0"/>
                    </a:p>
                  </a:txBody>
                  <a:tcPr/>
                </a:tc>
                <a:extLst>
                  <a:ext uri="{0D108BD9-81ED-4DB2-BD59-A6C34878D82A}">
                    <a16:rowId xmlns="" xmlns:a16="http://schemas.microsoft.com/office/drawing/2014/main" val="10007"/>
                  </a:ext>
                </a:extLst>
              </a:tr>
            </a:tbl>
          </a:graphicData>
        </a:graphic>
      </p:graphicFrame>
      <p:sp>
        <p:nvSpPr>
          <p:cNvPr id="4" name="Slide Number Placeholder 3"/>
          <p:cNvSpPr>
            <a:spLocks noGrp="1"/>
          </p:cNvSpPr>
          <p:nvPr>
            <p:ph type="sldNum" sz="quarter" idx="12"/>
          </p:nvPr>
        </p:nvSpPr>
        <p:spPr>
          <a:xfrm>
            <a:off x="6553199" y="5562600"/>
            <a:ext cx="2133600" cy="365125"/>
          </a:xfrm>
        </p:spPr>
        <p:txBody>
          <a:bodyPr/>
          <a:lstStyle/>
          <a:p>
            <a:fld id="{6C5DF5CD-857F-4FE9-A9D6-FF9BC404B84A}" type="slidenum">
              <a:rPr lang="en-US" smtClean="0"/>
              <a:t>51</a:t>
            </a:fld>
            <a:endParaRPr lang="en-US"/>
          </a:p>
        </p:txBody>
      </p:sp>
    </p:spTree>
    <p:extLst>
      <p:ext uri="{BB962C8B-B14F-4D97-AF65-F5344CB8AC3E}">
        <p14:creationId xmlns:p14="http://schemas.microsoft.com/office/powerpoint/2010/main" val="4266899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07223"/>
            <a:ext cx="8229600" cy="1143000"/>
          </a:xfrm>
        </p:spPr>
        <p:txBody>
          <a:bodyPr>
            <a:normAutofit/>
          </a:bodyPr>
          <a:lstStyle/>
          <a:p>
            <a:r>
              <a:rPr lang="en-US" sz="2800" dirty="0" smtClean="0"/>
              <a:t>Continuous extraction of fission products from a liquid fuel, isolates the decay heat problem</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356" y="1600200"/>
            <a:ext cx="4713244" cy="4134673"/>
          </a:xfrm>
        </p:spPr>
      </p:pic>
      <p:sp>
        <p:nvSpPr>
          <p:cNvPr id="4" name="Slide Number Placeholder 3"/>
          <p:cNvSpPr>
            <a:spLocks noGrp="1"/>
          </p:cNvSpPr>
          <p:nvPr>
            <p:ph type="sldNum" sz="quarter" idx="12"/>
          </p:nvPr>
        </p:nvSpPr>
        <p:spPr/>
        <p:txBody>
          <a:bodyPr/>
          <a:lstStyle/>
          <a:p>
            <a:fld id="{6C5DF5CD-857F-4FE9-A9D6-FF9BC404B84A}" type="slidenum">
              <a:rPr lang="en-US" smtClean="0"/>
              <a:t>52</a:t>
            </a:fld>
            <a:endParaRPr lang="en-US"/>
          </a:p>
        </p:txBody>
      </p:sp>
    </p:spTree>
    <p:extLst>
      <p:ext uri="{BB962C8B-B14F-4D97-AF65-F5344CB8AC3E}">
        <p14:creationId xmlns:p14="http://schemas.microsoft.com/office/powerpoint/2010/main" val="1954666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Accumulation of fission products in solid nuclear fuel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0"/>
            <a:ext cx="8495843" cy="4191000"/>
          </a:xfrm>
        </p:spPr>
      </p:pic>
      <p:sp>
        <p:nvSpPr>
          <p:cNvPr id="4" name="Slide Number Placeholder 3"/>
          <p:cNvSpPr>
            <a:spLocks noGrp="1"/>
          </p:cNvSpPr>
          <p:nvPr>
            <p:ph type="sldNum" sz="quarter" idx="12"/>
          </p:nvPr>
        </p:nvSpPr>
        <p:spPr/>
        <p:txBody>
          <a:bodyPr/>
          <a:lstStyle/>
          <a:p>
            <a:fld id="{6C5DF5CD-857F-4FE9-A9D6-FF9BC404B84A}" type="slidenum">
              <a:rPr lang="en-US" smtClean="0"/>
              <a:t>53</a:t>
            </a:fld>
            <a:endParaRPr lang="en-US"/>
          </a:p>
        </p:txBody>
      </p:sp>
    </p:spTree>
    <p:extLst>
      <p:ext uri="{BB962C8B-B14F-4D97-AF65-F5344CB8AC3E}">
        <p14:creationId xmlns:p14="http://schemas.microsoft.com/office/powerpoint/2010/main" val="1345971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54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832239"/>
            <a:ext cx="5626100" cy="4937190"/>
          </a:xfrm>
          <a:prstGeom prst="rect">
            <a:avLst/>
          </a:prstGeom>
        </p:spPr>
      </p:pic>
      <p:sp>
        <p:nvSpPr>
          <p:cNvPr id="4" name="TextBox 3"/>
          <p:cNvSpPr txBox="1"/>
          <p:nvPr/>
        </p:nvSpPr>
        <p:spPr>
          <a:xfrm>
            <a:off x="2590800" y="304800"/>
            <a:ext cx="3810000" cy="369332"/>
          </a:xfrm>
          <a:prstGeom prst="rect">
            <a:avLst/>
          </a:prstGeom>
          <a:noFill/>
        </p:spPr>
        <p:txBody>
          <a:bodyPr wrap="square" rtlCol="0">
            <a:spAutoFit/>
          </a:bodyPr>
          <a:lstStyle/>
          <a:p>
            <a:pPr algn="ctr"/>
            <a:r>
              <a:rPr lang="en-US" b="1" dirty="0" smtClean="0"/>
              <a:t>Decay Heat Removal</a:t>
            </a:r>
            <a:endParaRPr lang="en-US" b="1" dirty="0"/>
          </a:p>
        </p:txBody>
      </p:sp>
    </p:spTree>
    <p:extLst>
      <p:ext uri="{BB962C8B-B14F-4D97-AF65-F5344CB8AC3E}">
        <p14:creationId xmlns:p14="http://schemas.microsoft.com/office/powerpoint/2010/main" val="3981095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55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0" y="679450"/>
            <a:ext cx="5607050" cy="5111269"/>
          </a:xfrm>
          <a:prstGeom prst="rect">
            <a:avLst/>
          </a:prstGeom>
        </p:spPr>
      </p:pic>
    </p:spTree>
    <p:extLst>
      <p:ext uri="{BB962C8B-B14F-4D97-AF65-F5344CB8AC3E}">
        <p14:creationId xmlns:p14="http://schemas.microsoft.com/office/powerpoint/2010/main" val="677079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56</a:t>
            </a:fld>
            <a:endParaRPr lang="en-US"/>
          </a:p>
        </p:txBody>
      </p:sp>
      <p:pic>
        <p:nvPicPr>
          <p:cNvPr id="3" name="Picture 2"/>
          <p:cNvPicPr>
            <a:picLocks noChangeAspect="1"/>
          </p:cNvPicPr>
          <p:nvPr/>
        </p:nvPicPr>
        <p:blipFill>
          <a:blip r:embed="rId2"/>
          <a:stretch>
            <a:fillRect/>
          </a:stretch>
        </p:blipFill>
        <p:spPr>
          <a:xfrm>
            <a:off x="762000" y="259432"/>
            <a:ext cx="7924799" cy="6339135"/>
          </a:xfrm>
          <a:prstGeom prst="rect">
            <a:avLst/>
          </a:prstGeom>
        </p:spPr>
      </p:pic>
    </p:spTree>
    <p:extLst>
      <p:ext uri="{BB962C8B-B14F-4D97-AF65-F5344CB8AC3E}">
        <p14:creationId xmlns:p14="http://schemas.microsoft.com/office/powerpoint/2010/main" val="3633975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57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100"/>
            <a:ext cx="9144000" cy="4495800"/>
          </a:xfrm>
          <a:prstGeom prst="rect">
            <a:avLst/>
          </a:prstGeom>
        </p:spPr>
      </p:pic>
      <p:sp>
        <p:nvSpPr>
          <p:cNvPr id="4" name="TextBox 3"/>
          <p:cNvSpPr txBox="1"/>
          <p:nvPr/>
        </p:nvSpPr>
        <p:spPr>
          <a:xfrm>
            <a:off x="2438400" y="381000"/>
            <a:ext cx="4495800" cy="646331"/>
          </a:xfrm>
          <a:prstGeom prst="rect">
            <a:avLst/>
          </a:prstGeom>
          <a:noFill/>
        </p:spPr>
        <p:txBody>
          <a:bodyPr wrap="square" rtlCol="0">
            <a:spAutoFit/>
          </a:bodyPr>
          <a:lstStyle/>
          <a:p>
            <a:pPr algn="ctr"/>
            <a:r>
              <a:rPr lang="en-US" b="1" dirty="0" err="1" smtClean="0"/>
              <a:t>Nuscale</a:t>
            </a:r>
            <a:r>
              <a:rPr lang="en-US" b="1" dirty="0" smtClean="0"/>
              <a:t> reactor </a:t>
            </a:r>
            <a:r>
              <a:rPr lang="en-US" b="1" dirty="0" smtClean="0"/>
              <a:t>design</a:t>
            </a:r>
          </a:p>
          <a:p>
            <a:pPr algn="ctr"/>
            <a:r>
              <a:rPr lang="en-US" b="1" dirty="0" smtClean="0"/>
              <a:t>DHRS: Decay Heat Removal System</a:t>
            </a:r>
            <a:endParaRPr lang="en-US" b="1" dirty="0"/>
          </a:p>
        </p:txBody>
      </p:sp>
    </p:spTree>
    <p:extLst>
      <p:ext uri="{BB962C8B-B14F-4D97-AF65-F5344CB8AC3E}">
        <p14:creationId xmlns:p14="http://schemas.microsoft.com/office/powerpoint/2010/main" val="1006226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58</a:t>
            </a:fld>
            <a:endParaRPr lang="en-US"/>
          </a:p>
        </p:txBody>
      </p:sp>
      <p:sp>
        <p:nvSpPr>
          <p:cNvPr id="3" name="TextBox 2"/>
          <p:cNvSpPr txBox="1"/>
          <p:nvPr/>
        </p:nvSpPr>
        <p:spPr>
          <a:xfrm>
            <a:off x="838200" y="1143000"/>
            <a:ext cx="7772400" cy="5201424"/>
          </a:xfrm>
          <a:prstGeom prst="rect">
            <a:avLst/>
          </a:prstGeom>
          <a:noFill/>
        </p:spPr>
        <p:txBody>
          <a:bodyPr wrap="square" rtlCol="0">
            <a:spAutoFit/>
          </a:bodyPr>
          <a:lstStyle/>
          <a:p>
            <a:pPr algn="ctr"/>
            <a:r>
              <a:rPr lang="en-US" sz="4400" b="1" dirty="0" smtClean="0"/>
              <a:t>Tritium Production [21]</a:t>
            </a:r>
          </a:p>
          <a:p>
            <a:endParaRPr lang="en-US" sz="3200" b="1" dirty="0" smtClean="0"/>
          </a:p>
          <a:p>
            <a:r>
              <a:rPr lang="en-US" sz="3200" b="1" dirty="0" smtClean="0"/>
              <a:t>MSBR Beginning of cycle: 0.385 kg/a</a:t>
            </a:r>
          </a:p>
          <a:p>
            <a:r>
              <a:rPr lang="en-US" sz="3200" b="1" dirty="0" smtClean="0"/>
              <a:t>MSBR Equilibrium after 5 years: 0.150 kg/a</a:t>
            </a:r>
          </a:p>
          <a:p>
            <a:r>
              <a:rPr lang="en-US" sz="3200" b="1" dirty="0" smtClean="0"/>
              <a:t>TMSR Beginning of cycle: 0.185 kg/a</a:t>
            </a:r>
          </a:p>
          <a:p>
            <a:r>
              <a:rPr lang="en-US" sz="3200" b="1" dirty="0" smtClean="0"/>
              <a:t>TMSR Equilibrium after 5 years: 0.11 kg/a</a:t>
            </a:r>
          </a:p>
          <a:p>
            <a:r>
              <a:rPr lang="en-US" sz="3200" b="1" dirty="0" smtClean="0"/>
              <a:t>CANDU, Canadian Deuterium Uranium equilibrium: 0.289 kg/a</a:t>
            </a:r>
          </a:p>
          <a:p>
            <a:endParaRPr lang="en-US" sz="3200" b="1" dirty="0"/>
          </a:p>
          <a:p>
            <a:endParaRPr lang="en-US" sz="3200" b="1" dirty="0"/>
          </a:p>
        </p:txBody>
      </p:sp>
    </p:spTree>
    <p:extLst>
      <p:ext uri="{BB962C8B-B14F-4D97-AF65-F5344CB8AC3E}">
        <p14:creationId xmlns:p14="http://schemas.microsoft.com/office/powerpoint/2010/main" val="2472787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Hydrogen Production, Iodine-Sulfur Process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055" y="1600200"/>
            <a:ext cx="7288745" cy="4190683"/>
          </a:xfrm>
        </p:spPr>
      </p:pic>
      <p:sp>
        <p:nvSpPr>
          <p:cNvPr id="4" name="Slide Number Placeholder 3"/>
          <p:cNvSpPr>
            <a:spLocks noGrp="1"/>
          </p:cNvSpPr>
          <p:nvPr>
            <p:ph type="sldNum" sz="quarter" idx="12"/>
          </p:nvPr>
        </p:nvSpPr>
        <p:spPr/>
        <p:txBody>
          <a:bodyPr/>
          <a:lstStyle/>
          <a:p>
            <a:fld id="{6C5DF5CD-857F-4FE9-A9D6-FF9BC404B84A}" type="slidenum">
              <a:rPr lang="en-US" smtClean="0"/>
              <a:t>59</a:t>
            </a:fld>
            <a:endParaRPr lang="en-US"/>
          </a:p>
        </p:txBody>
      </p:sp>
    </p:spTree>
    <p:extLst>
      <p:ext uri="{BB962C8B-B14F-4D97-AF65-F5344CB8AC3E}">
        <p14:creationId xmlns:p14="http://schemas.microsoft.com/office/powerpoint/2010/main" val="4139364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 y="376683"/>
            <a:ext cx="8991600" cy="777095"/>
          </a:xfrm>
        </p:spPr>
        <p:txBody>
          <a:bodyPr>
            <a:noAutofit/>
          </a:bodyPr>
          <a:lstStyle/>
          <a:p>
            <a:r>
              <a:rPr lang="en-US" sz="2800" b="1" dirty="0"/>
              <a:t>Major energy </a:t>
            </a:r>
            <a:r>
              <a:rPr lang="en-US" sz="2800" b="1" dirty="0" smtClean="0"/>
              <a:t>sources’ </a:t>
            </a:r>
            <a:r>
              <a:rPr lang="en-US" sz="2800" b="1" dirty="0"/>
              <a:t>percent shares of </a:t>
            </a:r>
            <a:r>
              <a:rPr lang="en-US" sz="2800" b="1" dirty="0" smtClean="0"/>
              <a:t>USA </a:t>
            </a:r>
            <a:r>
              <a:rPr lang="en-US" sz="2800" b="1" dirty="0"/>
              <a:t>electricity generation at utility-scale </a:t>
            </a:r>
            <a:r>
              <a:rPr lang="en-US" sz="2800" b="1" dirty="0" err="1" smtClean="0"/>
              <a:t>acilities</a:t>
            </a:r>
            <a:r>
              <a:rPr lang="en-US" sz="2800" b="1" dirty="0" smtClean="0"/>
              <a:t>, 2016. Source: EIA</a:t>
            </a:r>
            <a:r>
              <a:rPr lang="en-US" sz="2800" b="1" dirty="0" smtClean="0"/>
              <a:t>.</a:t>
            </a:r>
            <a:br>
              <a:rPr lang="en-US" sz="2800" b="1" dirty="0" smtClean="0"/>
            </a:br>
            <a:endParaRPr lang="en-US" sz="2800" b="1" dirty="0"/>
          </a:p>
        </p:txBody>
      </p:sp>
      <p:sp>
        <p:nvSpPr>
          <p:cNvPr id="3" name="Content Placeholder 2"/>
          <p:cNvSpPr>
            <a:spLocks noGrp="1"/>
          </p:cNvSpPr>
          <p:nvPr>
            <p:ph idx="1"/>
          </p:nvPr>
        </p:nvSpPr>
        <p:spPr>
          <a:xfrm>
            <a:off x="457200" y="1828801"/>
            <a:ext cx="8077200" cy="3505200"/>
          </a:xfrm>
        </p:spPr>
        <p:txBody>
          <a:bodyPr>
            <a:normAutofit/>
          </a:bodyPr>
          <a:lstStyle/>
          <a:p>
            <a:pPr marL="0" indent="0">
              <a:buNone/>
            </a:pPr>
            <a:r>
              <a:rPr lang="en-US" baseline="30000" dirty="0"/>
              <a:t> </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648855759"/>
              </p:ext>
            </p:extLst>
          </p:nvPr>
        </p:nvGraphicFramePr>
        <p:xfrm>
          <a:off x="304800" y="1371600"/>
          <a:ext cx="3276600" cy="4785360"/>
        </p:xfrm>
        <a:graphic>
          <a:graphicData uri="http://schemas.openxmlformats.org/drawingml/2006/table">
            <a:tbl>
              <a:tblPr firstRow="1" bandRow="1">
                <a:tableStyleId>{5C22544A-7EE6-4342-B048-85BDC9FD1C3A}</a:tableStyleId>
              </a:tblPr>
              <a:tblGrid>
                <a:gridCol w="1724527">
                  <a:extLst>
                    <a:ext uri="{9D8B030D-6E8A-4147-A177-3AD203B41FA5}">
                      <a16:colId xmlns="" xmlns:a16="http://schemas.microsoft.com/office/drawing/2014/main" val="20000"/>
                    </a:ext>
                  </a:extLst>
                </a:gridCol>
                <a:gridCol w="1552073">
                  <a:extLst>
                    <a:ext uri="{9D8B030D-6E8A-4147-A177-3AD203B41FA5}">
                      <a16:colId xmlns="" xmlns:a16="http://schemas.microsoft.com/office/drawing/2014/main" val="20001"/>
                    </a:ext>
                  </a:extLst>
                </a:gridCol>
              </a:tblGrid>
              <a:tr h="231744">
                <a:tc>
                  <a:txBody>
                    <a:bodyPr/>
                    <a:lstStyle/>
                    <a:p>
                      <a:pPr lvl="1" algn="ctr"/>
                      <a:r>
                        <a:rPr lang="en-US" sz="1400" dirty="0" smtClean="0"/>
                        <a:t>Source</a:t>
                      </a:r>
                      <a:endParaRPr lang="en-US" sz="1400" dirty="0"/>
                    </a:p>
                  </a:txBody>
                  <a:tcPr>
                    <a:noFill/>
                  </a:tcPr>
                </a:tc>
                <a:tc>
                  <a:txBody>
                    <a:bodyPr/>
                    <a:lstStyle/>
                    <a:p>
                      <a:pPr algn="ctr"/>
                      <a:r>
                        <a:rPr lang="en-US" sz="1400" dirty="0" smtClean="0"/>
                        <a:t>Percentage</a:t>
                      </a:r>
                      <a:endParaRPr lang="en-US" sz="1400" dirty="0"/>
                    </a:p>
                  </a:txBody>
                  <a:tcPr>
                    <a:noFill/>
                  </a:tcPr>
                </a:tc>
                <a:extLst>
                  <a:ext uri="{0D108BD9-81ED-4DB2-BD59-A6C34878D82A}">
                    <a16:rowId xmlns="" xmlns:a16="http://schemas.microsoft.com/office/drawing/2014/main" val="10000"/>
                  </a:ext>
                </a:extLst>
              </a:tr>
              <a:tr h="253978">
                <a:tc>
                  <a:txBody>
                    <a:bodyPr/>
                    <a:lstStyle/>
                    <a:p>
                      <a:r>
                        <a:rPr lang="en-US" sz="1400" b="1" dirty="0" smtClean="0"/>
                        <a:t>Natural Gas</a:t>
                      </a:r>
                      <a:endParaRPr lang="en-US" sz="1400" b="1" dirty="0"/>
                    </a:p>
                  </a:txBody>
                  <a:tcPr>
                    <a:noFill/>
                  </a:tcPr>
                </a:tc>
                <a:tc>
                  <a:txBody>
                    <a:bodyPr/>
                    <a:lstStyle/>
                    <a:p>
                      <a:pPr algn="ctr"/>
                      <a:r>
                        <a:rPr lang="en-US" sz="1400" b="1" dirty="0" smtClean="0"/>
                        <a:t>33.8</a:t>
                      </a:r>
                      <a:endParaRPr lang="en-US" sz="1400" b="1" dirty="0"/>
                    </a:p>
                  </a:txBody>
                  <a:tcPr>
                    <a:noFill/>
                  </a:tcPr>
                </a:tc>
                <a:extLst>
                  <a:ext uri="{0D108BD9-81ED-4DB2-BD59-A6C34878D82A}">
                    <a16:rowId xmlns="" xmlns:a16="http://schemas.microsoft.com/office/drawing/2014/main" val="10001"/>
                  </a:ext>
                </a:extLst>
              </a:tr>
              <a:tr h="253978">
                <a:tc>
                  <a:txBody>
                    <a:bodyPr/>
                    <a:lstStyle/>
                    <a:p>
                      <a:r>
                        <a:rPr lang="en-US" sz="1400" b="1" dirty="0" smtClean="0"/>
                        <a:t>Coal</a:t>
                      </a:r>
                      <a:endParaRPr lang="en-US" sz="1400" b="1" dirty="0"/>
                    </a:p>
                  </a:txBody>
                  <a:tcPr>
                    <a:noFill/>
                  </a:tcPr>
                </a:tc>
                <a:tc>
                  <a:txBody>
                    <a:bodyPr/>
                    <a:lstStyle/>
                    <a:p>
                      <a:pPr algn="ctr"/>
                      <a:r>
                        <a:rPr lang="en-US" sz="1400" b="1" dirty="0" smtClean="0"/>
                        <a:t>30.4</a:t>
                      </a:r>
                      <a:endParaRPr lang="en-US" sz="1400" b="1" dirty="0"/>
                    </a:p>
                  </a:txBody>
                  <a:tcPr>
                    <a:noFill/>
                  </a:tcPr>
                </a:tc>
                <a:extLst>
                  <a:ext uri="{0D108BD9-81ED-4DB2-BD59-A6C34878D82A}">
                    <a16:rowId xmlns="" xmlns:a16="http://schemas.microsoft.com/office/drawing/2014/main" val="10002"/>
                  </a:ext>
                </a:extLst>
              </a:tr>
              <a:tr h="253978">
                <a:tc>
                  <a:txBody>
                    <a:bodyPr/>
                    <a:lstStyle/>
                    <a:p>
                      <a:r>
                        <a:rPr lang="en-US" sz="1400" b="1" dirty="0" smtClean="0"/>
                        <a:t>Nuclear</a:t>
                      </a:r>
                      <a:endParaRPr lang="en-US" sz="1400" b="1" dirty="0"/>
                    </a:p>
                  </a:txBody>
                  <a:tcPr>
                    <a:noFill/>
                  </a:tcPr>
                </a:tc>
                <a:tc>
                  <a:txBody>
                    <a:bodyPr/>
                    <a:lstStyle/>
                    <a:p>
                      <a:pPr algn="ctr"/>
                      <a:r>
                        <a:rPr lang="en-US" sz="1400" b="1" dirty="0" smtClean="0"/>
                        <a:t>19.7</a:t>
                      </a:r>
                      <a:endParaRPr lang="en-US" sz="1400" b="1" dirty="0"/>
                    </a:p>
                  </a:txBody>
                  <a:tcPr>
                    <a:noFill/>
                  </a:tcPr>
                </a:tc>
                <a:extLst>
                  <a:ext uri="{0D108BD9-81ED-4DB2-BD59-A6C34878D82A}">
                    <a16:rowId xmlns="" xmlns:a16="http://schemas.microsoft.com/office/drawing/2014/main" val="10003"/>
                  </a:ext>
                </a:extLst>
              </a:tr>
              <a:tr h="253978">
                <a:tc>
                  <a:txBody>
                    <a:bodyPr/>
                    <a:lstStyle/>
                    <a:p>
                      <a:r>
                        <a:rPr lang="en-US" sz="1400" b="1" dirty="0" smtClean="0"/>
                        <a:t>Renewables</a:t>
                      </a:r>
                      <a:endParaRPr lang="en-US" sz="1400" b="1" dirty="0"/>
                    </a:p>
                  </a:txBody>
                  <a:tcPr>
                    <a:noFill/>
                  </a:tcPr>
                </a:tc>
                <a:tc>
                  <a:txBody>
                    <a:bodyPr/>
                    <a:lstStyle/>
                    <a:p>
                      <a:pPr algn="ctr"/>
                      <a:endParaRPr lang="en-US" sz="1400" b="1" dirty="0"/>
                    </a:p>
                  </a:txBody>
                  <a:tcPr>
                    <a:noFill/>
                  </a:tcPr>
                </a:tc>
                <a:extLst>
                  <a:ext uri="{0D108BD9-81ED-4DB2-BD59-A6C34878D82A}">
                    <a16:rowId xmlns="" xmlns:a16="http://schemas.microsoft.com/office/drawing/2014/main" val="10004"/>
                  </a:ext>
                </a:extLst>
              </a:tr>
              <a:tr h="253978">
                <a:tc>
                  <a:txBody>
                    <a:bodyPr/>
                    <a:lstStyle/>
                    <a:p>
                      <a:r>
                        <a:rPr lang="en-US" sz="1400" b="1" dirty="0" smtClean="0"/>
                        <a:t>            Hydropower</a:t>
                      </a:r>
                      <a:endParaRPr lang="en-US" sz="1400" b="1" dirty="0"/>
                    </a:p>
                  </a:txBody>
                  <a:tcPr>
                    <a:noFill/>
                  </a:tcPr>
                </a:tc>
                <a:tc>
                  <a:txBody>
                    <a:bodyPr/>
                    <a:lstStyle/>
                    <a:p>
                      <a:pPr algn="ctr"/>
                      <a:r>
                        <a:rPr lang="en-US" sz="1400" b="1" dirty="0" smtClean="0"/>
                        <a:t>6.5</a:t>
                      </a:r>
                      <a:endParaRPr lang="en-US" sz="1400" b="1" dirty="0"/>
                    </a:p>
                  </a:txBody>
                  <a:tcPr>
                    <a:noFill/>
                  </a:tcPr>
                </a:tc>
                <a:extLst>
                  <a:ext uri="{0D108BD9-81ED-4DB2-BD59-A6C34878D82A}">
                    <a16:rowId xmlns="" xmlns:a16="http://schemas.microsoft.com/office/drawing/2014/main" val="10005"/>
                  </a:ext>
                </a:extLst>
              </a:tr>
              <a:tr h="253978">
                <a:tc>
                  <a:txBody>
                    <a:bodyPr/>
                    <a:lstStyle/>
                    <a:p>
                      <a:r>
                        <a:rPr lang="en-US" sz="1400" b="1" dirty="0" smtClean="0"/>
                        <a:t>            Wind</a:t>
                      </a:r>
                      <a:endParaRPr lang="en-US" sz="1400" b="1" dirty="0"/>
                    </a:p>
                  </a:txBody>
                  <a:tcPr>
                    <a:noFill/>
                  </a:tcPr>
                </a:tc>
                <a:tc>
                  <a:txBody>
                    <a:bodyPr/>
                    <a:lstStyle/>
                    <a:p>
                      <a:pPr algn="ctr"/>
                      <a:r>
                        <a:rPr lang="en-US" sz="1400" b="1" dirty="0" smtClean="0"/>
                        <a:t>5.6</a:t>
                      </a:r>
                      <a:endParaRPr lang="en-US" sz="1400" b="1" dirty="0"/>
                    </a:p>
                  </a:txBody>
                  <a:tcPr>
                    <a:noFill/>
                  </a:tcPr>
                </a:tc>
                <a:extLst>
                  <a:ext uri="{0D108BD9-81ED-4DB2-BD59-A6C34878D82A}">
                    <a16:rowId xmlns="" xmlns:a16="http://schemas.microsoft.com/office/drawing/2014/main" val="10006"/>
                  </a:ext>
                </a:extLst>
              </a:tr>
              <a:tr h="253978">
                <a:tc>
                  <a:txBody>
                    <a:bodyPr/>
                    <a:lstStyle/>
                    <a:p>
                      <a:r>
                        <a:rPr lang="en-US" sz="1400" b="1" dirty="0" smtClean="0"/>
                        <a:t>            Biomass</a:t>
                      </a:r>
                      <a:endParaRPr lang="en-US" sz="1400" b="1" dirty="0"/>
                    </a:p>
                  </a:txBody>
                  <a:tcPr>
                    <a:noFill/>
                  </a:tcPr>
                </a:tc>
                <a:tc>
                  <a:txBody>
                    <a:bodyPr/>
                    <a:lstStyle/>
                    <a:p>
                      <a:pPr algn="ctr"/>
                      <a:r>
                        <a:rPr lang="en-US" sz="1400" b="1" dirty="0" smtClean="0"/>
                        <a:t>1.5</a:t>
                      </a:r>
                    </a:p>
                  </a:txBody>
                  <a:tcPr>
                    <a:noFill/>
                  </a:tcPr>
                </a:tc>
                <a:extLst>
                  <a:ext uri="{0D108BD9-81ED-4DB2-BD59-A6C34878D82A}">
                    <a16:rowId xmlns="" xmlns:a16="http://schemas.microsoft.com/office/drawing/2014/main" val="10007"/>
                  </a:ext>
                </a:extLst>
              </a:tr>
              <a:tr h="253978">
                <a:tc>
                  <a:txBody>
                    <a:bodyPr/>
                    <a:lstStyle/>
                    <a:p>
                      <a:r>
                        <a:rPr lang="en-US" sz="1400" b="1" dirty="0" smtClean="0"/>
                        <a:t>            Solar</a:t>
                      </a:r>
                      <a:endParaRPr lang="en-US" sz="1400" b="1" dirty="0"/>
                    </a:p>
                  </a:txBody>
                  <a:tcPr>
                    <a:noFill/>
                  </a:tcPr>
                </a:tc>
                <a:tc>
                  <a:txBody>
                    <a:bodyPr/>
                    <a:lstStyle/>
                    <a:p>
                      <a:pPr algn="ctr"/>
                      <a:r>
                        <a:rPr lang="en-US" sz="1400" b="1" dirty="0" smtClean="0"/>
                        <a:t>0.9</a:t>
                      </a:r>
                    </a:p>
                  </a:txBody>
                  <a:tcPr>
                    <a:noFill/>
                  </a:tcPr>
                </a:tc>
                <a:extLst>
                  <a:ext uri="{0D108BD9-81ED-4DB2-BD59-A6C34878D82A}">
                    <a16:rowId xmlns="" xmlns:a16="http://schemas.microsoft.com/office/drawing/2014/main" val="10008"/>
                  </a:ext>
                </a:extLst>
              </a:tr>
              <a:tr h="253978">
                <a:tc>
                  <a:txBody>
                    <a:bodyPr/>
                    <a:lstStyle/>
                    <a:p>
                      <a:r>
                        <a:rPr lang="en-US" sz="1400" b="1" dirty="0" smtClean="0"/>
                        <a:t>            Geothermal</a:t>
                      </a:r>
                      <a:endParaRPr lang="en-US" sz="1400" b="1" dirty="0"/>
                    </a:p>
                  </a:txBody>
                  <a:tcPr>
                    <a:noFill/>
                  </a:tcPr>
                </a:tc>
                <a:tc>
                  <a:txBody>
                    <a:bodyPr/>
                    <a:lstStyle/>
                    <a:p>
                      <a:pPr algn="ctr"/>
                      <a:r>
                        <a:rPr lang="en-US" sz="1400" b="1" dirty="0" smtClean="0"/>
                        <a:t>0.4</a:t>
                      </a:r>
                    </a:p>
                  </a:txBody>
                  <a:tcPr>
                    <a:noFill/>
                  </a:tcPr>
                </a:tc>
                <a:extLst>
                  <a:ext uri="{0D108BD9-81ED-4DB2-BD59-A6C34878D82A}">
                    <a16:rowId xmlns="" xmlns:a16="http://schemas.microsoft.com/office/drawing/2014/main" val="10009"/>
                  </a:ext>
                </a:extLst>
              </a:tr>
              <a:tr h="253978">
                <a:tc>
                  <a:txBody>
                    <a:bodyPr/>
                    <a:lstStyle/>
                    <a:p>
                      <a:r>
                        <a:rPr lang="en-US" sz="1400" b="1" dirty="0" smtClean="0"/>
                        <a:t>Total</a:t>
                      </a:r>
                      <a:endParaRPr lang="en-US" sz="1400" b="1" dirty="0"/>
                    </a:p>
                  </a:txBody>
                  <a:tcPr>
                    <a:noFill/>
                  </a:tcPr>
                </a:tc>
                <a:tc>
                  <a:txBody>
                    <a:bodyPr/>
                    <a:lstStyle/>
                    <a:p>
                      <a:pPr algn="ctr"/>
                      <a:r>
                        <a:rPr lang="en-US" sz="1400" b="1" dirty="0" smtClean="0"/>
                        <a:t>14.9</a:t>
                      </a:r>
                    </a:p>
                  </a:txBody>
                  <a:tcPr>
                    <a:noFill/>
                  </a:tcPr>
                </a:tc>
                <a:extLst>
                  <a:ext uri="{0D108BD9-81ED-4DB2-BD59-A6C34878D82A}">
                    <a16:rowId xmlns="" xmlns:a16="http://schemas.microsoft.com/office/drawing/2014/main" val="10010"/>
                  </a:ext>
                </a:extLst>
              </a:tr>
              <a:tr h="253978">
                <a:tc>
                  <a:txBody>
                    <a:bodyPr/>
                    <a:lstStyle/>
                    <a:p>
                      <a:r>
                        <a:rPr lang="en-US" sz="1400" b="1" dirty="0" smtClean="0"/>
                        <a:t>Petroleum</a:t>
                      </a:r>
                      <a:endParaRPr lang="en-US" sz="1400" b="1" dirty="0"/>
                    </a:p>
                  </a:txBody>
                  <a:tcPr>
                    <a:noFill/>
                  </a:tcPr>
                </a:tc>
                <a:tc>
                  <a:txBody>
                    <a:bodyPr/>
                    <a:lstStyle/>
                    <a:p>
                      <a:pPr algn="ctr"/>
                      <a:r>
                        <a:rPr lang="en-US" sz="1400" b="1" dirty="0" smtClean="0"/>
                        <a:t>0.6</a:t>
                      </a:r>
                    </a:p>
                  </a:txBody>
                  <a:tcPr>
                    <a:noFill/>
                  </a:tcPr>
                </a:tc>
                <a:extLst>
                  <a:ext uri="{0D108BD9-81ED-4DB2-BD59-A6C34878D82A}">
                    <a16:rowId xmlns="" xmlns:a16="http://schemas.microsoft.com/office/drawing/2014/main" val="10011"/>
                  </a:ext>
                </a:extLst>
              </a:tr>
              <a:tr h="253978">
                <a:tc>
                  <a:txBody>
                    <a:bodyPr/>
                    <a:lstStyle/>
                    <a:p>
                      <a:r>
                        <a:rPr lang="en-US" sz="1400" b="1" dirty="0" smtClean="0"/>
                        <a:t>Other gases</a:t>
                      </a:r>
                      <a:endParaRPr lang="en-US" sz="1400" b="1" dirty="0"/>
                    </a:p>
                  </a:txBody>
                  <a:tcPr>
                    <a:noFill/>
                  </a:tcPr>
                </a:tc>
                <a:tc>
                  <a:txBody>
                    <a:bodyPr/>
                    <a:lstStyle/>
                    <a:p>
                      <a:pPr algn="ctr"/>
                      <a:r>
                        <a:rPr lang="en-US" sz="1400" b="1" dirty="0" smtClean="0"/>
                        <a:t>0.3</a:t>
                      </a:r>
                    </a:p>
                  </a:txBody>
                  <a:tcPr>
                    <a:noFill/>
                  </a:tcPr>
                </a:tc>
                <a:extLst>
                  <a:ext uri="{0D108BD9-81ED-4DB2-BD59-A6C34878D82A}">
                    <a16:rowId xmlns="" xmlns:a16="http://schemas.microsoft.com/office/drawing/2014/main" val="10012"/>
                  </a:ext>
                </a:extLst>
              </a:tr>
              <a:tr h="327362">
                <a:tc>
                  <a:txBody>
                    <a:bodyPr/>
                    <a:lstStyle/>
                    <a:p>
                      <a:r>
                        <a:rPr lang="en-US" sz="1400" b="1" dirty="0" smtClean="0"/>
                        <a:t>Other </a:t>
                      </a:r>
                      <a:r>
                        <a:rPr lang="en-US" sz="1400" b="1" dirty="0" err="1" smtClean="0"/>
                        <a:t>nonrenewables</a:t>
                      </a:r>
                      <a:endParaRPr lang="en-US" sz="1400" b="1" dirty="0"/>
                    </a:p>
                  </a:txBody>
                  <a:tcPr>
                    <a:noFill/>
                  </a:tcPr>
                </a:tc>
                <a:tc>
                  <a:txBody>
                    <a:bodyPr/>
                    <a:lstStyle/>
                    <a:p>
                      <a:pPr algn="ctr"/>
                      <a:r>
                        <a:rPr lang="en-US" sz="1400" b="1" dirty="0" smtClean="0"/>
                        <a:t>0.3</a:t>
                      </a:r>
                    </a:p>
                  </a:txBody>
                  <a:tcPr>
                    <a:noFill/>
                  </a:tcPr>
                </a:tc>
                <a:extLst>
                  <a:ext uri="{0D108BD9-81ED-4DB2-BD59-A6C34878D82A}">
                    <a16:rowId xmlns="" xmlns:a16="http://schemas.microsoft.com/office/drawing/2014/main" val="10013"/>
                  </a:ext>
                </a:extLst>
              </a:tr>
              <a:tr h="253978">
                <a:tc>
                  <a:txBody>
                    <a:bodyPr/>
                    <a:lstStyle/>
                    <a:p>
                      <a:r>
                        <a:rPr lang="en-US" sz="1400" b="1" dirty="0" smtClean="0"/>
                        <a:t>Pumped storage</a:t>
                      </a:r>
                      <a:endParaRPr lang="en-US" sz="1400" b="1" dirty="0"/>
                    </a:p>
                  </a:txBody>
                  <a:tcPr>
                    <a:noFill/>
                  </a:tcPr>
                </a:tc>
                <a:tc>
                  <a:txBody>
                    <a:bodyPr/>
                    <a:lstStyle/>
                    <a:p>
                      <a:pPr algn="ctr"/>
                      <a:r>
                        <a:rPr lang="en-US" sz="1400" b="1" dirty="0" smtClean="0"/>
                        <a:t>0.2</a:t>
                      </a:r>
                    </a:p>
                  </a:txBody>
                  <a:tcPr>
                    <a:noFill/>
                  </a:tcPr>
                </a:tc>
                <a:extLst>
                  <a:ext uri="{0D108BD9-81ED-4DB2-BD59-A6C34878D82A}">
                    <a16:rowId xmlns="" xmlns:a16="http://schemas.microsoft.com/office/drawing/2014/main" val="10014"/>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355" y="1371600"/>
            <a:ext cx="5234396" cy="3962401"/>
          </a:xfrm>
          <a:prstGeom prst="rect">
            <a:avLst/>
          </a:prstGeom>
        </p:spPr>
      </p:pic>
    </p:spTree>
    <p:extLst>
      <p:ext uri="{BB962C8B-B14F-4D97-AF65-F5344CB8AC3E}">
        <p14:creationId xmlns:p14="http://schemas.microsoft.com/office/powerpoint/2010/main" val="2725268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Arid areas agro industrial complexes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219200"/>
            <a:ext cx="6705599" cy="3758920"/>
          </a:xfrm>
        </p:spPr>
      </p:pic>
      <p:sp>
        <p:nvSpPr>
          <p:cNvPr id="4" name="Slide Number Placeholder 3"/>
          <p:cNvSpPr>
            <a:spLocks noGrp="1"/>
          </p:cNvSpPr>
          <p:nvPr>
            <p:ph type="sldNum" sz="quarter" idx="12"/>
          </p:nvPr>
        </p:nvSpPr>
        <p:spPr/>
        <p:txBody>
          <a:bodyPr/>
          <a:lstStyle/>
          <a:p>
            <a:fld id="{6C5DF5CD-857F-4FE9-A9D6-FF9BC404B84A}" type="slidenum">
              <a:rPr lang="en-US" smtClean="0"/>
              <a:t>60</a:t>
            </a:fld>
            <a:endParaRPr lang="en-US"/>
          </a:p>
        </p:txBody>
      </p:sp>
      <p:sp>
        <p:nvSpPr>
          <p:cNvPr id="7" name="TextBox 6"/>
          <p:cNvSpPr txBox="1"/>
          <p:nvPr/>
        </p:nvSpPr>
        <p:spPr>
          <a:xfrm>
            <a:off x="1524000" y="5144015"/>
            <a:ext cx="5638800" cy="523220"/>
          </a:xfrm>
          <a:prstGeom prst="rect">
            <a:avLst/>
          </a:prstGeom>
          <a:noFill/>
        </p:spPr>
        <p:txBody>
          <a:bodyPr wrap="square" rtlCol="0">
            <a:spAutoFit/>
          </a:bodyPr>
          <a:lstStyle/>
          <a:p>
            <a:pPr algn="ctr"/>
            <a:r>
              <a:rPr lang="en-US" sz="2800" b="1" dirty="0" smtClean="0"/>
              <a:t>The Dream Lives On.</a:t>
            </a:r>
            <a:endParaRPr lang="en-US" sz="2800" b="1" dirty="0"/>
          </a:p>
        </p:txBody>
      </p:sp>
    </p:spTree>
    <p:extLst>
      <p:ext uri="{BB962C8B-B14F-4D97-AF65-F5344CB8AC3E}">
        <p14:creationId xmlns:p14="http://schemas.microsoft.com/office/powerpoint/2010/main" val="35367153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IDENTIFIED INNOVATIONS</a:t>
            </a:r>
            <a:endParaRPr lang="en-US" dirty="0"/>
          </a:p>
        </p:txBody>
      </p:sp>
      <p:sp>
        <p:nvSpPr>
          <p:cNvPr id="3" name="Content Placeholder 2"/>
          <p:cNvSpPr>
            <a:spLocks noGrp="1"/>
          </p:cNvSpPr>
          <p:nvPr>
            <p:ph idx="1"/>
          </p:nvPr>
        </p:nvSpPr>
        <p:spPr>
          <a:xfrm>
            <a:off x="457200" y="1600200"/>
            <a:ext cx="8229600" cy="4114800"/>
          </a:xfrm>
        </p:spPr>
        <p:txBody>
          <a:bodyPr>
            <a:normAutofit fontScale="47500" lnSpcReduction="20000"/>
          </a:bodyPr>
          <a:lstStyle/>
          <a:p>
            <a:r>
              <a:rPr lang="en-US" sz="4000" b="1" dirty="0" smtClean="0"/>
              <a:t>Adoption of Fail-safe concepts</a:t>
            </a:r>
          </a:p>
          <a:p>
            <a:r>
              <a:rPr lang="en-US" sz="4000" b="1" dirty="0"/>
              <a:t>Load-following </a:t>
            </a:r>
            <a:r>
              <a:rPr lang="en-US" sz="4000" b="1" dirty="0" smtClean="0"/>
              <a:t>designs</a:t>
            </a:r>
          </a:p>
          <a:p>
            <a:r>
              <a:rPr lang="en-US" sz="4000" b="1" dirty="0" smtClean="0"/>
              <a:t>Small  reactor units</a:t>
            </a:r>
          </a:p>
          <a:p>
            <a:r>
              <a:rPr lang="en-US" sz="4000" b="1" dirty="0" smtClean="0"/>
              <a:t>Integral type configurations</a:t>
            </a:r>
          </a:p>
          <a:p>
            <a:r>
              <a:rPr lang="en-US" sz="4000" b="1" dirty="0" smtClean="0"/>
              <a:t>Liquid fuels replacing solid fuels</a:t>
            </a:r>
          </a:p>
          <a:p>
            <a:r>
              <a:rPr lang="en-US" sz="4000" b="1" dirty="0" smtClean="0"/>
              <a:t>Isolating the decay heat generation issue</a:t>
            </a:r>
          </a:p>
          <a:p>
            <a:r>
              <a:rPr lang="en-US" sz="4000" b="1" dirty="0" smtClean="0"/>
              <a:t>Use CO2 gas turbine, Brayton cycle for higher efficiencies</a:t>
            </a:r>
          </a:p>
          <a:p>
            <a:r>
              <a:rPr lang="en-US" sz="4000" b="1" dirty="0" smtClean="0"/>
              <a:t>Explore new cycles such as Dissociating gases</a:t>
            </a:r>
          </a:p>
          <a:p>
            <a:r>
              <a:rPr lang="en-US" sz="4000" b="1" dirty="0" smtClean="0"/>
              <a:t>Maintain the breeding option</a:t>
            </a:r>
          </a:p>
          <a:p>
            <a:r>
              <a:rPr lang="en-US" sz="4000" b="1" dirty="0" smtClean="0"/>
              <a:t>Tritium production: Isotopic tailoring of  Li7 in a thermal spectrum. Na-based salts.</a:t>
            </a:r>
          </a:p>
          <a:p>
            <a:r>
              <a:rPr lang="en-US" sz="4000" b="1" dirty="0" smtClean="0"/>
              <a:t>Corrosion issues: Use ceramics components.</a:t>
            </a:r>
          </a:p>
          <a:p>
            <a:r>
              <a:rPr lang="en-US" sz="4000" b="1" dirty="0" smtClean="0"/>
              <a:t>Fission-Fusion hybrids</a:t>
            </a:r>
          </a:p>
          <a:p>
            <a:r>
              <a:rPr lang="en-US" sz="4000" b="1" dirty="0" smtClean="0"/>
              <a:t>Low Energy Nuclear Reactions, LENRs</a:t>
            </a:r>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61</a:t>
            </a:fld>
            <a:endParaRPr lang="en-US"/>
          </a:p>
        </p:txBody>
      </p:sp>
    </p:spTree>
    <p:extLst>
      <p:ext uri="{BB962C8B-B14F-4D97-AF65-F5344CB8AC3E}">
        <p14:creationId xmlns:p14="http://schemas.microsoft.com/office/powerpoint/2010/main" val="3131062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buNone/>
            </a:pPr>
            <a:r>
              <a:rPr lang="en-US" sz="3200" b="1" dirty="0" smtClean="0"/>
              <a:t>ABSTRACT</a:t>
            </a:r>
            <a:endParaRPr lang="en-US" sz="3200" b="1" dirty="0"/>
          </a:p>
        </p:txBody>
      </p:sp>
      <p:sp>
        <p:nvSpPr>
          <p:cNvPr id="20" name="Forme 2"/>
          <p:cNvSpPr txBox="1">
            <a:spLocks/>
          </p:cNvSpPr>
          <p:nvPr/>
        </p:nvSpPr>
        <p:spPr>
          <a:xfrm>
            <a:off x="76200" y="609600"/>
            <a:ext cx="8839200" cy="5257800"/>
          </a:xfrm>
          <a:prstGeom prst="rect">
            <a:avLst/>
          </a:prstGeom>
        </p:spPr>
        <p:txBody>
          <a:bodyPr/>
          <a:lstStyle>
            <a:lvl1pPr marL="173038" indent="-17303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800" kern="1200">
                <a:solidFill>
                  <a:schemeClr val="tx1">
                    <a:lumMod val="95000"/>
                    <a:lumOff val="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
                <a:schemeClr val="accent6">
                  <a:lumMod val="75000"/>
                </a:schemeClr>
              </a:buClr>
              <a:buNone/>
            </a:pPr>
            <a:r>
              <a:rPr lang="fr-FR" sz="24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Whereas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thriving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globally</a:t>
            </a:r>
            <a:r>
              <a:rPr lang="fr-FR" sz="1700" dirty="0" smtClean="0">
                <a:latin typeface="Times New Roman" panose="02020603050405020304" pitchFamily="18" charset="0"/>
                <a:cs typeface="Times New Roman" panose="02020603050405020304" pitchFamily="18" charset="0"/>
              </a:rPr>
              <a:t>, </a:t>
            </a:r>
            <a:r>
              <a:rPr lang="fr-FR" sz="1700" dirty="0" err="1">
                <a:latin typeface="Times New Roman" panose="02020603050405020304" pitchFamily="18" charset="0"/>
                <a:cs typeface="Times New Roman" panose="02020603050405020304" pitchFamily="18" charset="0"/>
              </a:rPr>
              <a:t>n</a:t>
            </a:r>
            <a:r>
              <a:rPr lang="fr-FR" sz="1700" dirty="0" err="1" smtClean="0">
                <a:latin typeface="Times New Roman" panose="02020603050405020304" pitchFamily="18" charset="0"/>
                <a:cs typeface="Times New Roman" panose="02020603050405020304" pitchFamily="18" charset="0"/>
              </a:rPr>
              <a:t>uclear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electric</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generation</a:t>
            </a:r>
            <a:r>
              <a:rPr lang="fr-FR" sz="1700" dirty="0" smtClean="0">
                <a:latin typeface="Times New Roman" panose="02020603050405020304" pitchFamily="18" charset="0"/>
                <a:cs typeface="Times New Roman" panose="02020603050405020304" pitchFamily="18" charset="0"/>
              </a:rPr>
              <a:t> faces </a:t>
            </a:r>
            <a:r>
              <a:rPr lang="fr-FR" sz="1700" dirty="0" err="1" smtClean="0">
                <a:latin typeface="Times New Roman" panose="02020603050405020304" pitchFamily="18" charset="0"/>
                <a:cs typeface="Times New Roman" panose="02020603050405020304" pitchFamily="18" charset="0"/>
              </a:rPr>
              <a:t>hurdles</a:t>
            </a:r>
            <a:r>
              <a:rPr lang="fr-FR" sz="1700" dirty="0" smtClean="0">
                <a:latin typeface="Times New Roman" panose="02020603050405020304" pitchFamily="18" charset="0"/>
                <a:cs typeface="Times New Roman" panose="02020603050405020304" pitchFamily="18" charset="0"/>
              </a:rPr>
              <a:t>  in the USA. In addition to the </a:t>
            </a:r>
            <a:r>
              <a:rPr lang="fr-FR" sz="1700" dirty="0" err="1" smtClean="0">
                <a:latin typeface="Times New Roman" panose="02020603050405020304" pitchFamily="18" charset="0"/>
                <a:cs typeface="Times New Roman" panose="02020603050405020304" pitchFamily="18" charset="0"/>
              </a:rPr>
              <a:t>shadows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from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Three</a:t>
            </a:r>
            <a:r>
              <a:rPr lang="fr-FR" sz="1700" dirty="0" smtClean="0">
                <a:latin typeface="Times New Roman" panose="02020603050405020304" pitchFamily="18" charset="0"/>
                <a:cs typeface="Times New Roman" panose="02020603050405020304" pitchFamily="18" charset="0"/>
              </a:rPr>
              <a:t> Miles Island, </a:t>
            </a:r>
            <a:r>
              <a:rPr lang="fr-FR" sz="1700" dirty="0" err="1" smtClean="0">
                <a:latin typeface="Times New Roman" panose="02020603050405020304" pitchFamily="18" charset="0"/>
                <a:cs typeface="Times New Roman" panose="02020603050405020304" pitchFamily="18" charset="0"/>
              </a:rPr>
              <a:t>Chernobyl</a:t>
            </a:r>
            <a:r>
              <a:rPr lang="fr-FR" sz="1700" dirty="0" smtClean="0">
                <a:latin typeface="Times New Roman" panose="02020603050405020304" pitchFamily="18" charset="0"/>
                <a:cs typeface="Times New Roman" panose="02020603050405020304" pitchFamily="18" charset="0"/>
              </a:rPr>
              <a:t> and Fukushima, </a:t>
            </a:r>
            <a:r>
              <a:rPr lang="fr-FR" sz="1700" dirty="0" err="1" smtClean="0">
                <a:latin typeface="Times New Roman" panose="02020603050405020304" pitchFamily="18" charset="0"/>
                <a:cs typeface="Times New Roman" panose="02020603050405020304" pitchFamily="18" charset="0"/>
              </a:rPr>
              <a:t>it</a:t>
            </a:r>
            <a:r>
              <a:rPr lang="fr-FR" sz="1700" dirty="0" smtClean="0">
                <a:latin typeface="Times New Roman" panose="02020603050405020304" pitchFamily="18" charset="0"/>
                <a:cs typeface="Times New Roman" panose="02020603050405020304" pitchFamily="18" charset="0"/>
              </a:rPr>
              <a:t> faces prospects of plants </a:t>
            </a:r>
            <a:r>
              <a:rPr lang="fr-FR" sz="1700" dirty="0" err="1" smtClean="0">
                <a:latin typeface="Times New Roman" panose="02020603050405020304" pitchFamily="18" charset="0"/>
                <a:cs typeface="Times New Roman" panose="02020603050405020304" pitchFamily="18" charset="0"/>
              </a:rPr>
              <a:t>closures</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project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cancellations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caused</a:t>
            </a:r>
            <a:r>
              <a:rPr lang="fr-FR" sz="1700" dirty="0" smtClean="0">
                <a:latin typeface="Times New Roman" panose="02020603050405020304" pitchFamily="18" charset="0"/>
                <a:cs typeface="Times New Roman" panose="02020603050405020304" pitchFamily="18" charset="0"/>
              </a:rPr>
              <a:t> by </a:t>
            </a:r>
            <a:r>
              <a:rPr lang="fr-FR" sz="1700" dirty="0" err="1" smtClean="0">
                <a:latin typeface="Times New Roman" panose="02020603050405020304" pitchFamily="18" charset="0"/>
                <a:cs typeface="Times New Roman" panose="02020603050405020304" pitchFamily="18" charset="0"/>
              </a:rPr>
              <a:t>cost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overruns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plant </a:t>
            </a:r>
            <a:r>
              <a:rPr lang="fr-FR" sz="1700" dirty="0" smtClean="0">
                <a:latin typeface="Times New Roman" panose="02020603050405020304" pitchFamily="18" charset="0"/>
                <a:cs typeface="Times New Roman" panose="02020603050405020304" pitchFamily="18" charset="0"/>
              </a:rPr>
              <a:t>retirements, and </a:t>
            </a:r>
            <a:r>
              <a:rPr lang="fr-FR" sz="1700" dirty="0" err="1" smtClean="0">
                <a:latin typeface="Times New Roman" panose="02020603050405020304" pitchFamily="18" charset="0"/>
                <a:cs typeface="Times New Roman" panose="02020603050405020304" pitchFamily="18" charset="0"/>
              </a:rPr>
              <a:t>economic</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competition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from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renewable</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natural-gas</a:t>
            </a:r>
            <a:r>
              <a:rPr lang="fr-FR" sz="1700" dirty="0" smtClean="0">
                <a:latin typeface="Times New Roman" panose="02020603050405020304" pitchFamily="18" charset="0"/>
                <a:cs typeface="Times New Roman" panose="02020603050405020304" pitchFamily="18" charset="0"/>
              </a:rPr>
              <a:t> sources. It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argued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that</a:t>
            </a:r>
            <a:r>
              <a:rPr lang="fr-FR" sz="1700" dirty="0" smtClean="0">
                <a:latin typeface="Times New Roman" panose="02020603050405020304" pitchFamily="18" charset="0"/>
                <a:cs typeface="Times New Roman" panose="02020603050405020304" pitchFamily="18" charset="0"/>
              </a:rPr>
              <a:t> innovations are </a:t>
            </a:r>
            <a:r>
              <a:rPr lang="fr-FR" sz="1700" dirty="0" err="1" smtClean="0">
                <a:latin typeface="Times New Roman" panose="02020603050405020304" pitchFamily="18" charset="0"/>
                <a:cs typeface="Times New Roman" panose="02020603050405020304" pitchFamily="18" charset="0"/>
              </a:rPr>
              <a:t>displacing</a:t>
            </a:r>
            <a:r>
              <a:rPr lang="fr-FR" sz="1700" dirty="0" smtClean="0">
                <a:latin typeface="Times New Roman" panose="02020603050405020304" pitchFamily="18" charset="0"/>
                <a:cs typeface="Times New Roman" panose="02020603050405020304" pitchFamily="18" charset="0"/>
              </a:rPr>
              <a:t> the </a:t>
            </a:r>
            <a:r>
              <a:rPr lang="fr-FR" sz="1700" dirty="0" err="1" smtClean="0">
                <a:latin typeface="Times New Roman" panose="02020603050405020304" pitchFamily="18" charset="0"/>
                <a:cs typeface="Times New Roman" panose="02020603050405020304" pitchFamily="18" charset="0"/>
              </a:rPr>
              <a:t>status</a:t>
            </a:r>
            <a:r>
              <a:rPr lang="fr-FR" sz="1700" dirty="0" smtClean="0">
                <a:latin typeface="Times New Roman" panose="02020603050405020304" pitchFamily="18" charset="0"/>
                <a:cs typeface="Times New Roman" panose="02020603050405020304" pitchFamily="18" charset="0"/>
              </a:rPr>
              <a:t> quo </a:t>
            </a:r>
            <a:r>
              <a:rPr lang="fr-FR" sz="1700" dirty="0" err="1" smtClean="0">
                <a:latin typeface="Times New Roman" panose="02020603050405020304" pitchFamily="18" charset="0"/>
                <a:cs typeface="Times New Roman" panose="02020603050405020304" pitchFamily="18" charset="0"/>
              </a:rPr>
              <a:t>technology</a:t>
            </a:r>
            <a:r>
              <a:rPr lang="fr-FR" sz="1700" dirty="0" smtClean="0">
                <a:latin typeface="Times New Roman" panose="02020603050405020304" pitchFamily="18" charset="0"/>
                <a:cs typeface="Times New Roman" panose="02020603050405020304" pitchFamily="18" charset="0"/>
              </a:rPr>
              <a:t>.,</a:t>
            </a:r>
            <a:endParaRPr lang="fr-FR" sz="1700" dirty="0" smtClean="0">
              <a:latin typeface="Times New Roman" panose="02020603050405020304" pitchFamily="18" charset="0"/>
              <a:cs typeface="Times New Roman" panose="02020603050405020304" pitchFamily="18" charset="0"/>
            </a:endParaRPr>
          </a:p>
          <a:p>
            <a:pPr marL="0" indent="0" algn="just">
              <a:buClr>
                <a:schemeClr val="accent6">
                  <a:lumMod val="75000"/>
                </a:schemeClr>
              </a:buClr>
              <a:buNone/>
            </a:pPr>
            <a:r>
              <a:rPr lang="fr-FR" sz="1700" dirty="0" smtClean="0">
                <a:latin typeface="Times New Roman" panose="02020603050405020304" pitchFamily="18" charset="0"/>
                <a:cs typeface="Times New Roman" panose="02020603050405020304" pitchFamily="18" charset="0"/>
              </a:rPr>
              <a:t>	A revival of </a:t>
            </a:r>
            <a:r>
              <a:rPr lang="fr-FR" sz="1700" dirty="0" err="1" smtClean="0">
                <a:latin typeface="Times New Roman" panose="02020603050405020304" pitchFamily="18" charset="0"/>
                <a:cs typeface="Times New Roman" panose="02020603050405020304" pitchFamily="18" charset="0"/>
              </a:rPr>
              <a:t>nuclear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generation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be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envisioned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within</a:t>
            </a:r>
            <a:r>
              <a:rPr lang="fr-FR" sz="1700" dirty="0" smtClean="0">
                <a:latin typeface="Times New Roman" panose="02020603050405020304" pitchFamily="18" charset="0"/>
                <a:cs typeface="Times New Roman" panose="02020603050405020304" pitchFamily="18" charset="0"/>
              </a:rPr>
              <a:t> the Internet of </a:t>
            </a:r>
            <a:r>
              <a:rPr lang="fr-FR" sz="1700" dirty="0" err="1" smtClean="0">
                <a:latin typeface="Times New Roman" panose="02020603050405020304" pitchFamily="18" charset="0"/>
                <a:cs typeface="Times New Roman" panose="02020603050405020304" pitchFamily="18" charset="0"/>
              </a:rPr>
              <a:t>Things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IoT</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paradigm</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where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small</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capacity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units</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added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incrementally</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operated</a:t>
            </a:r>
            <a:r>
              <a:rPr lang="fr-FR" sz="1700" dirty="0" smtClean="0">
                <a:latin typeface="Times New Roman" panose="02020603050405020304" pitchFamily="18" charset="0"/>
                <a:cs typeface="Times New Roman" panose="02020603050405020304" pitchFamily="18" charset="0"/>
              </a:rPr>
              <a:t> for </a:t>
            </a:r>
            <a:r>
              <a:rPr lang="fr-FR" sz="1700" dirty="0" err="1" smtClean="0">
                <a:latin typeface="Times New Roman" panose="02020603050405020304" pitchFamily="18" charset="0"/>
                <a:cs typeface="Times New Roman" panose="02020603050405020304" pitchFamily="18" charset="0"/>
              </a:rPr>
              <a:t>load-following</a:t>
            </a:r>
            <a:r>
              <a:rPr lang="fr-FR" sz="1700" dirty="0" smtClean="0">
                <a:latin typeface="Times New Roman" panose="02020603050405020304" pitchFamily="18" charset="0"/>
                <a:cs typeface="Times New Roman" panose="02020603050405020304" pitchFamily="18" charset="0"/>
              </a:rPr>
              <a:t> as base-</a:t>
            </a:r>
            <a:r>
              <a:rPr lang="fr-FR" sz="1700" dirty="0" err="1" smtClean="0">
                <a:latin typeface="Times New Roman" panose="02020603050405020304" pitchFamily="18" charset="0"/>
                <a:cs typeface="Times New Roman" panose="02020603050405020304" pitchFamily="18" charset="0"/>
              </a:rPr>
              <a:t>load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mode, </a:t>
            </a:r>
            <a:r>
              <a:rPr lang="fr-FR" sz="1700" dirty="0" err="1" smtClean="0">
                <a:latin typeface="Times New Roman" panose="02020603050405020304" pitchFamily="18" charset="0"/>
                <a:cs typeface="Times New Roman" panose="02020603050405020304" pitchFamily="18" charset="0"/>
              </a:rPr>
              <a:t>complementing</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intermittent nature of the </a:t>
            </a:r>
            <a:r>
              <a:rPr lang="fr-FR" sz="1700" dirty="0" err="1" smtClean="0">
                <a:latin typeface="Times New Roman" panose="02020603050405020304" pitchFamily="18" charset="0"/>
                <a:cs typeface="Times New Roman" panose="02020603050405020304" pitchFamily="18" charset="0"/>
              </a:rPr>
              <a:t>renewable</a:t>
            </a:r>
            <a:r>
              <a:rPr lang="fr-FR" sz="1700" dirty="0" smtClean="0">
                <a:latin typeface="Times New Roman" panose="02020603050405020304" pitchFamily="18" charset="0"/>
                <a:cs typeface="Times New Roman" panose="02020603050405020304" pitchFamily="18" charset="0"/>
              </a:rPr>
              <a:t> sources. </a:t>
            </a:r>
            <a:endParaRPr lang="fr-FR" sz="1700" dirty="0" smtClean="0">
              <a:latin typeface="Times New Roman" panose="02020603050405020304" pitchFamily="18" charset="0"/>
              <a:cs typeface="Times New Roman" panose="02020603050405020304" pitchFamily="18" charset="0"/>
            </a:endParaRPr>
          </a:p>
          <a:p>
            <a:pPr marL="0" indent="0" algn="just">
              <a:buClr>
                <a:schemeClr val="accent6">
                  <a:lumMod val="75000"/>
                </a:schemeClr>
              </a:buClr>
              <a:buNone/>
            </a:pPr>
            <a:r>
              <a:rPr lang="fr-FR" sz="1700" dirty="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Proposed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the </a:t>
            </a:r>
            <a:r>
              <a:rPr lang="fr-FR" sz="1700" dirty="0" smtClean="0">
                <a:latin typeface="Times New Roman" panose="02020603050405020304" pitchFamily="18" charset="0"/>
                <a:cs typeface="Times New Roman" panose="02020603050405020304" pitchFamily="18" charset="0"/>
              </a:rPr>
              <a:t>possible </a:t>
            </a:r>
            <a:r>
              <a:rPr lang="fr-FR" sz="1700" dirty="0" smtClean="0">
                <a:latin typeface="Times New Roman" panose="02020603050405020304" pitchFamily="18" charset="0"/>
                <a:cs typeface="Times New Roman" panose="02020603050405020304" pitchFamily="18" charset="0"/>
              </a:rPr>
              <a:t>adoption</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of a </a:t>
            </a:r>
            <a:r>
              <a:rPr lang="fr-FR" sz="1700" dirty="0" err="1" smtClean="0">
                <a:latin typeface="Times New Roman" panose="02020603050405020304" pitchFamily="18" charset="0"/>
                <a:cs typeface="Times New Roman" panose="02020603050405020304" pitchFamily="18" charset="0"/>
              </a:rPr>
              <a:t>fail-safe</a:t>
            </a:r>
            <a:r>
              <a:rPr lang="fr-FR" sz="1700" dirty="0" smtClean="0">
                <a:latin typeface="Times New Roman" panose="02020603050405020304" pitchFamily="18" charset="0"/>
                <a:cs typeface="Times New Roman" panose="02020603050405020304" pitchFamily="18" charset="0"/>
              </a:rPr>
              <a:t> design </a:t>
            </a:r>
            <a:r>
              <a:rPr lang="fr-FR" sz="1700" dirty="0" err="1" smtClean="0">
                <a:latin typeface="Times New Roman" panose="02020603050405020304" pitchFamily="18" charset="0"/>
                <a:cs typeface="Times New Roman" panose="02020603050405020304" pitchFamily="18" charset="0"/>
              </a:rPr>
              <a:t>with</a:t>
            </a:r>
            <a:r>
              <a:rPr lang="fr-FR" sz="1700" dirty="0" smtClean="0">
                <a:latin typeface="Times New Roman" panose="02020603050405020304" pitchFamily="18" charset="0"/>
                <a:cs typeface="Times New Roman" panose="02020603050405020304" pitchFamily="18" charset="0"/>
              </a:rPr>
              <a:t> a </a:t>
            </a:r>
            <a:r>
              <a:rPr lang="fr-FR" sz="1700" dirty="0" err="1" smtClean="0">
                <a:latin typeface="Times New Roman" panose="02020603050405020304" pitchFamily="18" charset="0"/>
                <a:cs typeface="Times New Roman" panose="02020603050405020304" pitchFamily="18" charset="0"/>
              </a:rPr>
              <a:t>reactor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core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possessing</a:t>
            </a:r>
            <a:r>
              <a:rPr lang="fr-FR" sz="1700" dirty="0" smtClean="0">
                <a:latin typeface="Times New Roman" panose="02020603050405020304" pitchFamily="18" charset="0"/>
                <a:cs typeface="Times New Roman" panose="02020603050405020304" pitchFamily="18" charset="0"/>
              </a:rPr>
              <a:t> an </a:t>
            </a:r>
            <a:r>
              <a:rPr lang="fr-FR" sz="1700" dirty="0" err="1" smtClean="0">
                <a:latin typeface="Times New Roman" panose="02020603050405020304" pitchFamily="18" charset="0"/>
                <a:cs typeface="Times New Roman" panose="02020603050405020304" pitchFamily="18" charset="0"/>
              </a:rPr>
              <a:t>infinite</a:t>
            </a:r>
            <a:r>
              <a:rPr lang="fr-FR" sz="1700" dirty="0" smtClean="0">
                <a:latin typeface="Times New Roman" panose="02020603050405020304" pitchFamily="18" charset="0"/>
                <a:cs typeface="Times New Roman" panose="02020603050405020304" pitchFamily="18" charset="0"/>
              </a:rPr>
              <a:t> multiplication </a:t>
            </a:r>
            <a:r>
              <a:rPr lang="fr-FR" sz="1700" dirty="0" smtClean="0">
                <a:latin typeface="Times New Roman" panose="02020603050405020304" pitchFamily="18" charset="0"/>
                <a:cs typeface="Times New Roman" panose="02020603050405020304" pitchFamily="18" charset="0"/>
              </a:rPr>
              <a:t>factor</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of </a:t>
            </a:r>
            <a:r>
              <a:rPr lang="fr-FR" sz="1700" dirty="0" err="1" smtClean="0">
                <a:latin typeface="Times New Roman" panose="02020603050405020304" pitchFamily="18" charset="0"/>
                <a:cs typeface="Times New Roman" panose="02020603050405020304" pitchFamily="18" charset="0"/>
              </a:rPr>
              <a:t>unity</a:t>
            </a:r>
            <a:r>
              <a:rPr lang="fr-FR" sz="1700" dirty="0" smtClean="0">
                <a:latin typeface="Times New Roman" panose="02020603050405020304" pitchFamily="18" charset="0"/>
                <a:cs typeface="Times New Roman" panose="02020603050405020304" pitchFamily="18" charset="0"/>
              </a:rPr>
              <a:t>. </a:t>
            </a:r>
            <a:r>
              <a:rPr lang="fr-FR" sz="1700" dirty="0" err="1">
                <a:latin typeface="Times New Roman" panose="02020603050405020304" pitchFamily="18" charset="0"/>
                <a:cs typeface="Times New Roman" panose="02020603050405020304" pitchFamily="18" charset="0"/>
              </a:rPr>
              <a:t>I</a:t>
            </a:r>
            <a:r>
              <a:rPr lang="fr-FR" sz="1700" dirty="0" err="1" smtClean="0">
                <a:latin typeface="Times New Roman" panose="02020603050405020304" pitchFamily="18" charset="0"/>
                <a:cs typeface="Times New Roman" panose="02020603050405020304" pitchFamily="18" charset="0"/>
              </a:rPr>
              <a:t>ts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underlying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analytical</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numerical</a:t>
            </a:r>
            <a:r>
              <a:rPr lang="fr-FR" sz="1700" dirty="0" smtClean="0">
                <a:latin typeface="Times New Roman" panose="02020603050405020304" pitchFamily="18" charset="0"/>
                <a:cs typeface="Times New Roman" panose="02020603050405020304" pitchFamily="18" charset="0"/>
              </a:rPr>
              <a:t> solutions for a </a:t>
            </a:r>
            <a:r>
              <a:rPr lang="fr-FR" sz="1700" dirty="0" err="1" smtClean="0">
                <a:latin typeface="Times New Roman" panose="02020603050405020304" pitchFamily="18" charset="0"/>
                <a:cs typeface="Times New Roman" panose="02020603050405020304" pitchFamily="18" charset="0"/>
              </a:rPr>
              <a:t>molten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salt</a:t>
            </a:r>
            <a:r>
              <a:rPr lang="fr-FR" sz="1700" dirty="0" smtClean="0">
                <a:latin typeface="Times New Roman" panose="02020603050405020304" pitchFamily="18" charset="0"/>
                <a:cs typeface="Times New Roman" panose="02020603050405020304" pitchFamily="18" charset="0"/>
              </a:rPr>
              <a:t> fuel in </a:t>
            </a:r>
            <a:r>
              <a:rPr lang="fr-FR" sz="1700" dirty="0" err="1" smtClean="0">
                <a:latin typeface="Times New Roman" panose="02020603050405020304" pitchFamily="18" charset="0"/>
                <a:cs typeface="Times New Roman" panose="02020603050405020304" pitchFamily="18" charset="0"/>
              </a:rPr>
              <a:t>cylindrical</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geometry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a:t>
            </a:r>
            <a:r>
              <a:rPr lang="fr-FR" sz="1700" dirty="0" smtClean="0">
                <a:latin typeface="Times New Roman" panose="02020603050405020304" pitchFamily="18" charset="0"/>
                <a:cs typeface="Times New Roman" panose="02020603050405020304" pitchFamily="18" charset="0"/>
              </a:rPr>
              <a:t>solutions </a:t>
            </a:r>
            <a:r>
              <a:rPr lang="fr-FR" sz="1700" dirty="0" err="1" smtClean="0">
                <a:latin typeface="Times New Roman" panose="02020603050405020304" pitchFamily="18" charset="0"/>
                <a:cs typeface="Times New Roman" panose="02020603050405020304" pitchFamily="18" charset="0"/>
              </a:rPr>
              <a:t>result</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in a favorable flat neutron flux and power distribution in the </a:t>
            </a:r>
            <a:r>
              <a:rPr lang="fr-FR" sz="1700" dirty="0" err="1" smtClean="0">
                <a:latin typeface="Times New Roman" panose="02020603050405020304" pitchFamily="18" charset="0"/>
                <a:cs typeface="Times New Roman" panose="02020603050405020304" pitchFamily="18" charset="0"/>
              </a:rPr>
              <a:t>core</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region</a:t>
            </a:r>
            <a:r>
              <a:rPr lang="fr-FR" sz="1700" dirty="0" smtClean="0">
                <a:latin typeface="Times New Roman" panose="02020603050405020304" pitchFamily="18" charset="0"/>
                <a:cs typeface="Times New Roman" panose="02020603050405020304" pitchFamily="18" charset="0"/>
              </a:rPr>
              <a:t>. The introduction of </a:t>
            </a:r>
            <a:r>
              <a:rPr lang="fr-FR" sz="1700" dirty="0" err="1" smtClean="0">
                <a:latin typeface="Times New Roman" panose="02020603050405020304" pitchFamily="18" charset="0"/>
                <a:cs typeface="Times New Roman" panose="02020603050405020304" pitchFamily="18" charset="0"/>
              </a:rPr>
              <a:t>load-following</a:t>
            </a:r>
            <a:r>
              <a:rPr lang="fr-FR" sz="1700" dirty="0" smtClean="0">
                <a:latin typeface="Times New Roman" panose="02020603050405020304" pitchFamily="18" charset="0"/>
                <a:cs typeface="Times New Roman" panose="02020603050405020304" pitchFamily="18" charset="0"/>
              </a:rPr>
              <a:t> and the use of </a:t>
            </a:r>
            <a:r>
              <a:rPr lang="fr-FR" sz="1700" dirty="0" err="1" smtClean="0">
                <a:latin typeface="Times New Roman" panose="02020603050405020304" pitchFamily="18" charset="0"/>
                <a:cs typeface="Times New Roman" panose="02020603050405020304" pitchFamily="18" charset="0"/>
              </a:rPr>
              <a:t>dissociating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gases</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also</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discussed</a:t>
            </a:r>
            <a:r>
              <a:rPr lang="fr-FR" sz="1700" dirty="0" smtClean="0">
                <a:latin typeface="Times New Roman" panose="02020603050405020304" pitchFamily="18" charset="0"/>
                <a:cs typeface="Times New Roman" panose="02020603050405020304" pitchFamily="18" charset="0"/>
              </a:rPr>
              <a:t>. </a:t>
            </a:r>
          </a:p>
          <a:p>
            <a:pPr marL="0" indent="0" algn="just">
              <a:buClr>
                <a:schemeClr val="accent6">
                  <a:lumMod val="75000"/>
                </a:schemeClr>
              </a:buClr>
              <a:buNone/>
            </a:pPr>
            <a:r>
              <a:rPr lang="fr-FR" sz="1700" dirty="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a:t>
            </a:r>
            <a:r>
              <a:rPr lang="fr-FR" sz="1700" dirty="0" err="1" smtClean="0">
                <a:latin typeface="Times New Roman" panose="02020603050405020304" pitchFamily="18" charset="0"/>
                <a:cs typeface="Times New Roman" panose="02020603050405020304" pitchFamily="18" charset="0"/>
              </a:rPr>
              <a:t>eviewed</a:t>
            </a:r>
            <a:r>
              <a:rPr lang="fr-FR" sz="1700" dirty="0" smtClean="0">
                <a:latin typeface="Times New Roman" panose="02020603050405020304" pitchFamily="18" charset="0"/>
                <a:cs typeface="Times New Roman" panose="02020603050405020304" pitchFamily="18" charset="0"/>
              </a:rPr>
              <a:t> are </a:t>
            </a:r>
            <a:r>
              <a:rPr lang="fr-FR" sz="1700" dirty="0" err="1" smtClean="0">
                <a:latin typeface="Times New Roman" panose="02020603050405020304" pitchFamily="18" charset="0"/>
                <a:cs typeface="Times New Roman" panose="02020603050405020304" pitchFamily="18" charset="0"/>
              </a:rPr>
              <a:t>other</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introduced</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innovations in </a:t>
            </a:r>
            <a:r>
              <a:rPr lang="fr-FR" sz="1700" dirty="0" err="1" smtClean="0">
                <a:latin typeface="Times New Roman" panose="02020603050405020304" pitchFamily="18" charset="0"/>
                <a:cs typeface="Times New Roman" panose="02020603050405020304" pitchFamily="18" charset="0"/>
              </a:rPr>
              <a:t>small</a:t>
            </a:r>
            <a:r>
              <a:rPr lang="fr-FR" sz="1700" dirty="0" smtClean="0">
                <a:latin typeface="Times New Roman" panose="02020603050405020304" pitchFamily="18" charset="0"/>
                <a:cs typeface="Times New Roman" panose="02020603050405020304" pitchFamily="18" charset="0"/>
              </a:rPr>
              <a:t> size </a:t>
            </a:r>
            <a:r>
              <a:rPr lang="fr-FR" sz="1700" dirty="0" err="1" smtClean="0">
                <a:latin typeface="Times New Roman" panose="02020603050405020304" pitchFamily="18" charset="0"/>
                <a:cs typeface="Times New Roman" panose="02020603050405020304" pitchFamily="18" charset="0"/>
              </a:rPr>
              <a:t>units</a:t>
            </a:r>
            <a:r>
              <a:rPr lang="fr-FR" sz="1700" dirty="0">
                <a:latin typeface="Times New Roman" panose="02020603050405020304" pitchFamily="18" charset="0"/>
                <a:cs typeface="Times New Roman" panose="02020603050405020304" pitchFamily="18" charset="0"/>
              </a:rPr>
              <a:t>,</a:t>
            </a:r>
            <a:r>
              <a:rPr lang="fr-FR" sz="1700" dirty="0" smtClean="0">
                <a:latin typeface="Times New Roman" panose="02020603050405020304" pitchFamily="18" charset="0"/>
                <a:cs typeface="Times New Roman" panose="02020603050405020304" pitchFamily="18" charset="0"/>
              </a:rPr>
              <a:t> the </a:t>
            </a:r>
            <a:r>
              <a:rPr lang="fr-FR" sz="1700" dirty="0" smtClean="0">
                <a:latin typeface="Times New Roman" panose="02020603050405020304" pitchFamily="18" charset="0"/>
                <a:cs typeface="Times New Roman" panose="02020603050405020304" pitchFamily="18" charset="0"/>
              </a:rPr>
              <a:t>use of </a:t>
            </a:r>
            <a:r>
              <a:rPr lang="fr-FR" sz="1700" dirty="0" err="1" smtClean="0">
                <a:latin typeface="Times New Roman" panose="02020603050405020304" pitchFamily="18" charset="0"/>
                <a:cs typeface="Times New Roman" panose="02020603050405020304" pitchFamily="18" charset="0"/>
              </a:rPr>
              <a:t>liquid</a:t>
            </a:r>
            <a:r>
              <a:rPr lang="fr-FR" sz="1700" dirty="0" smtClean="0">
                <a:latin typeface="Times New Roman" panose="02020603050405020304" pitchFamily="18" charset="0"/>
                <a:cs typeface="Times New Roman" panose="02020603050405020304" pitchFamily="18" charset="0"/>
              </a:rPr>
              <a:t> fuels as a replacement of  </a:t>
            </a:r>
            <a:r>
              <a:rPr lang="fr-FR" sz="1700" dirty="0" err="1" smtClean="0">
                <a:latin typeface="Times New Roman" panose="02020603050405020304" pitchFamily="18" charset="0"/>
                <a:cs typeface="Times New Roman" panose="02020603050405020304" pitchFamily="18" charset="0"/>
              </a:rPr>
              <a:t>solid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ones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and </a:t>
            </a:r>
            <a:r>
              <a:rPr lang="fr-FR" sz="1700" dirty="0" err="1" smtClean="0">
                <a:latin typeface="Times New Roman" panose="02020603050405020304" pitchFamily="18" charset="0"/>
                <a:cs typeface="Times New Roman" panose="02020603050405020304" pitchFamily="18" charset="0"/>
              </a:rPr>
              <a:t>operation</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at </a:t>
            </a:r>
            <a:r>
              <a:rPr lang="fr-FR" sz="1700" dirty="0" err="1" smtClean="0">
                <a:latin typeface="Times New Roman" panose="02020603050405020304" pitchFamily="18" charset="0"/>
                <a:cs typeface="Times New Roman" panose="02020603050405020304" pitchFamily="18" charset="0"/>
              </a:rPr>
              <a:t>low</a:t>
            </a:r>
            <a:r>
              <a:rPr lang="fr-FR" sz="1700" dirty="0" smtClean="0">
                <a:latin typeface="Times New Roman" panose="02020603050405020304" pitchFamily="18" charset="0"/>
                <a:cs typeface="Times New Roman" panose="02020603050405020304" pitchFamily="18" charset="0"/>
              </a:rPr>
              <a:t> pressure </a:t>
            </a:r>
            <a:r>
              <a:rPr lang="fr-FR" sz="1700" dirty="0" err="1" smtClean="0">
                <a:latin typeface="Times New Roman" panose="02020603050405020304" pitchFamily="18" charset="0"/>
                <a:cs typeface="Times New Roman" panose="02020603050405020304" pitchFamily="18" charset="0"/>
              </a:rPr>
              <a:t>using</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molten</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salts</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 </a:t>
            </a:r>
            <a:r>
              <a:rPr lang="fr-FR" sz="1700" dirty="0">
                <a:latin typeface="Times New Roman" panose="02020603050405020304" pitchFamily="18" charset="0"/>
                <a:cs typeface="Times New Roman" panose="02020603050405020304" pitchFamily="18" charset="0"/>
              </a:rPr>
              <a:t>T</a:t>
            </a:r>
            <a:r>
              <a:rPr lang="fr-FR" sz="1700" dirty="0" smtClean="0">
                <a:latin typeface="Times New Roman" panose="02020603050405020304" pitchFamily="18" charset="0"/>
                <a:cs typeface="Times New Roman" panose="02020603050405020304" pitchFamily="18" charset="0"/>
              </a:rPr>
              <a:t>he </a:t>
            </a:r>
            <a:r>
              <a:rPr lang="fr-FR" sz="1700" dirty="0" err="1" smtClean="0">
                <a:latin typeface="Times New Roman" panose="02020603050405020304" pitchFamily="18" charset="0"/>
                <a:cs typeface="Times New Roman" panose="02020603050405020304" pitchFamily="18" charset="0"/>
              </a:rPr>
              <a:t>opportunity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they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a:t>
            </a:r>
            <a:r>
              <a:rPr lang="fr-FR" sz="1700" dirty="0" smtClean="0">
                <a:latin typeface="Times New Roman" panose="02020603050405020304" pitchFamily="18" charset="0"/>
                <a:cs typeface="Times New Roman" panose="02020603050405020304" pitchFamily="18" charset="0"/>
              </a:rPr>
              <a:t> to </a:t>
            </a:r>
            <a:r>
              <a:rPr lang="fr-FR" sz="1700" dirty="0" err="1" smtClean="0">
                <a:latin typeface="Times New Roman" panose="02020603050405020304" pitchFamily="18" charset="0"/>
                <a:cs typeface="Times New Roman" panose="02020603050405020304" pitchFamily="18" charset="0"/>
              </a:rPr>
              <a:t>isolate</a:t>
            </a:r>
            <a:r>
              <a:rPr lang="fr-FR" sz="1700" dirty="0" smtClean="0">
                <a:latin typeface="Times New Roman" panose="02020603050405020304" pitchFamily="18" charset="0"/>
                <a:cs typeface="Times New Roman" panose="02020603050405020304" pitchFamily="18" charset="0"/>
              </a:rPr>
              <a:t> and </a:t>
            </a:r>
            <a:r>
              <a:rPr lang="fr-FR" sz="1700" dirty="0" err="1" smtClean="0">
                <a:latin typeface="Times New Roman" panose="02020603050405020304" pitchFamily="18" charset="0"/>
                <a:cs typeface="Times New Roman" panose="02020603050405020304" pitchFamily="18" charset="0"/>
              </a:rPr>
              <a:t>tackle</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the </a:t>
            </a:r>
            <a:r>
              <a:rPr lang="fr-FR" sz="1700" dirty="0" err="1" smtClean="0">
                <a:latin typeface="Times New Roman" panose="02020603050405020304" pitchFamily="18" charset="0"/>
                <a:cs typeface="Times New Roman" panose="02020603050405020304" pitchFamily="18" charset="0"/>
              </a:rPr>
              <a:t>decay</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heat</a:t>
            </a:r>
            <a:r>
              <a:rPr lang="fr-FR" sz="1700" dirty="0" smtClean="0">
                <a:latin typeface="Times New Roman" panose="02020603050405020304" pitchFamily="18" charset="0"/>
                <a:cs typeface="Times New Roman" panose="02020603050405020304" pitchFamily="18" charset="0"/>
              </a:rPr>
              <a:t> issue of </a:t>
            </a:r>
            <a:r>
              <a:rPr lang="fr-FR" sz="1700" dirty="0" err="1" smtClean="0">
                <a:latin typeface="Times New Roman" panose="02020603050405020304" pitchFamily="18" charset="0"/>
                <a:cs typeface="Times New Roman" panose="02020603050405020304" pitchFamily="18" charset="0"/>
              </a:rPr>
              <a:t>solid</a:t>
            </a:r>
            <a:r>
              <a:rPr lang="fr-FR" sz="1700" dirty="0" smtClean="0">
                <a:latin typeface="Times New Roman" panose="02020603050405020304" pitchFamily="18" charset="0"/>
                <a:cs typeface="Times New Roman" panose="02020603050405020304" pitchFamily="18" charset="0"/>
              </a:rPr>
              <a:t> fuels, as </a:t>
            </a:r>
            <a:r>
              <a:rPr lang="fr-FR" sz="1700" dirty="0" err="1" smtClean="0">
                <a:latin typeface="Times New Roman" panose="02020603050405020304" pitchFamily="18" charset="0"/>
                <a:cs typeface="Times New Roman" panose="02020603050405020304" pitchFamily="18" charset="0"/>
              </a:rPr>
              <a:t>well</a:t>
            </a:r>
            <a:r>
              <a:rPr lang="fr-FR" sz="1700" dirty="0" smtClean="0">
                <a:latin typeface="Times New Roman" panose="02020603050405020304" pitchFamily="18" charset="0"/>
                <a:cs typeface="Times New Roman" panose="02020603050405020304" pitchFamily="18" charset="0"/>
              </a:rPr>
              <a:t> as the issue of tritium </a:t>
            </a:r>
            <a:r>
              <a:rPr lang="fr-FR" sz="1700" dirty="0" smtClean="0">
                <a:latin typeface="Times New Roman" panose="02020603050405020304" pitchFamily="18" charset="0"/>
                <a:cs typeface="Times New Roman" panose="02020603050405020304" pitchFamily="18" charset="0"/>
              </a:rPr>
              <a:t>production, are </a:t>
            </a:r>
            <a:r>
              <a:rPr lang="fr-FR" sz="1700" dirty="0" err="1" smtClean="0">
                <a:latin typeface="Times New Roman" panose="02020603050405020304" pitchFamily="18" charset="0"/>
                <a:cs typeface="Times New Roman" panose="02020603050405020304" pitchFamily="18" charset="0"/>
              </a:rPr>
              <a:t>pointed</a:t>
            </a:r>
            <a:r>
              <a:rPr lang="fr-FR" sz="1700" dirty="0" smtClean="0">
                <a:latin typeface="Times New Roman" panose="02020603050405020304" pitchFamily="18" charset="0"/>
                <a:cs typeface="Times New Roman" panose="02020603050405020304" pitchFamily="18" charset="0"/>
              </a:rPr>
              <a:t> out. </a:t>
            </a:r>
            <a:r>
              <a:rPr lang="fr-FR" sz="1700" dirty="0" smtClean="0">
                <a:latin typeface="Times New Roman" panose="02020603050405020304" pitchFamily="18" charset="0"/>
                <a:cs typeface="Times New Roman" panose="02020603050405020304" pitchFamily="18" charset="0"/>
              </a:rPr>
              <a:t>A </a:t>
            </a:r>
            <a:r>
              <a:rPr lang="fr-FR" sz="1700" dirty="0" smtClean="0">
                <a:latin typeface="Times New Roman" panose="02020603050405020304" pitchFamily="18" charset="0"/>
                <a:cs typeface="Times New Roman" panose="02020603050405020304" pitchFamily="18" charset="0"/>
              </a:rPr>
              <a:t>future vision </a:t>
            </a:r>
            <a:r>
              <a:rPr lang="fr-FR" sz="1700" dirty="0" err="1" smtClean="0">
                <a:latin typeface="Times New Roman" panose="02020603050405020304" pitchFamily="18" charset="0"/>
                <a:cs typeface="Times New Roman" panose="02020603050405020304" pitchFamily="18" charset="0"/>
              </a:rPr>
              <a:t>is</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presented</a:t>
            </a:r>
            <a:r>
              <a:rPr lang="fr-FR" sz="1700" dirty="0" smtClean="0">
                <a:latin typeface="Times New Roman" panose="02020603050405020304" pitchFamily="18" charset="0"/>
                <a:cs typeface="Times New Roman" panose="02020603050405020304" pitchFamily="18" charset="0"/>
              </a:rPr>
              <a:t> for application </a:t>
            </a:r>
            <a:r>
              <a:rPr lang="fr-FR" sz="1700" dirty="0" smtClean="0">
                <a:latin typeface="Times New Roman" panose="02020603050405020304" pitchFamily="18" charset="0"/>
                <a:cs typeface="Times New Roman" panose="02020603050405020304" pitchFamily="18" charset="0"/>
              </a:rPr>
              <a:t>to</a:t>
            </a:r>
            <a:r>
              <a:rPr lang="fr-FR" sz="1700" dirty="0" smtClean="0">
                <a:latin typeface="Times New Roman" panose="02020603050405020304" pitchFamily="18" charset="0"/>
                <a:cs typeface="Times New Roman" panose="02020603050405020304" pitchFamily="18" charset="0"/>
              </a:rPr>
              <a:t> </a:t>
            </a:r>
            <a:r>
              <a:rPr lang="fr-FR" sz="1700" dirty="0" smtClean="0">
                <a:latin typeface="Times New Roman" panose="02020603050405020304" pitchFamily="18" charset="0"/>
                <a:cs typeface="Times New Roman" panose="02020603050405020304" pitchFamily="18" charset="0"/>
              </a:rPr>
              <a:t>water dissociation </a:t>
            </a:r>
            <a:r>
              <a:rPr lang="fr-FR" sz="1700" dirty="0" err="1" smtClean="0">
                <a:latin typeface="Times New Roman" panose="02020603050405020304" pitchFamily="18" charset="0"/>
                <a:cs typeface="Times New Roman" panose="02020603050405020304" pitchFamily="18" charset="0"/>
              </a:rPr>
              <a:t>into</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hydrogen</a:t>
            </a:r>
            <a:r>
              <a:rPr lang="fr-FR" sz="1700" dirty="0" smtClean="0">
                <a:latin typeface="Times New Roman" panose="02020603050405020304" pitchFamily="18" charset="0"/>
                <a:cs typeface="Times New Roman" panose="02020603050405020304" pitchFamily="18" charset="0"/>
              </a:rPr>
              <a:t> as a future transportation system </a:t>
            </a:r>
            <a:r>
              <a:rPr lang="fr-FR" sz="1700" dirty="0" err="1" smtClean="0">
                <a:latin typeface="Times New Roman" panose="02020603050405020304" pitchFamily="18" charset="0"/>
                <a:cs typeface="Times New Roman" panose="02020603050405020304" pitchFamily="18" charset="0"/>
              </a:rPr>
              <a:t>energy</a:t>
            </a:r>
            <a:r>
              <a:rPr lang="fr-FR" sz="1700" dirty="0" smtClean="0">
                <a:latin typeface="Times New Roman" panose="02020603050405020304" pitchFamily="18" charset="0"/>
                <a:cs typeface="Times New Roman" panose="02020603050405020304" pitchFamily="18" charset="0"/>
              </a:rPr>
              <a:t> carrier, and for </a:t>
            </a:r>
            <a:r>
              <a:rPr lang="fr-FR" sz="1700" dirty="0" err="1" smtClean="0">
                <a:latin typeface="Times New Roman" panose="02020603050405020304" pitchFamily="18" charset="0"/>
                <a:cs typeface="Times New Roman" panose="02020603050405020304" pitchFamily="18" charset="0"/>
              </a:rPr>
              <a:t>agro-industrial</a:t>
            </a:r>
            <a:r>
              <a:rPr lang="fr-FR" sz="1700" dirty="0" smtClean="0">
                <a:latin typeface="Times New Roman" panose="02020603050405020304" pitchFamily="18" charset="0"/>
                <a:cs typeface="Times New Roman" panose="02020603050405020304" pitchFamily="18" charset="0"/>
              </a:rPr>
              <a:t> complexes and </a:t>
            </a:r>
            <a:r>
              <a:rPr lang="fr-FR" sz="1700" dirty="0" err="1" smtClean="0">
                <a:latin typeface="Times New Roman" panose="02020603050405020304" pitchFamily="18" charset="0"/>
                <a:cs typeface="Times New Roman" panose="02020603050405020304" pitchFamily="18" charset="0"/>
              </a:rPr>
              <a:t>fresh</a:t>
            </a:r>
            <a:r>
              <a:rPr lang="fr-FR" sz="1700" dirty="0" smtClean="0">
                <a:latin typeface="Times New Roman" panose="02020603050405020304" pitchFamily="18" charset="0"/>
                <a:cs typeface="Times New Roman" panose="02020603050405020304" pitchFamily="18" charset="0"/>
              </a:rPr>
              <a:t> water </a:t>
            </a:r>
            <a:r>
              <a:rPr lang="fr-FR" sz="1700" dirty="0" smtClean="0">
                <a:latin typeface="Times New Roman" panose="02020603050405020304" pitchFamily="18" charset="0"/>
                <a:cs typeface="Times New Roman" panose="02020603050405020304" pitchFamily="18" charset="0"/>
              </a:rPr>
              <a:t>supplies for </a:t>
            </a:r>
            <a:r>
              <a:rPr lang="fr-FR" sz="1700" dirty="0" err="1" smtClean="0">
                <a:latin typeface="Times New Roman" panose="02020603050405020304" pitchFamily="18" charset="0"/>
                <a:cs typeface="Times New Roman" panose="02020603050405020304" pitchFamily="18" charset="0"/>
              </a:rPr>
              <a:t>arid</a:t>
            </a:r>
            <a:r>
              <a:rPr lang="fr-FR" sz="1700" dirty="0" smtClean="0">
                <a:latin typeface="Times New Roman" panose="02020603050405020304" pitchFamily="18" charset="0"/>
                <a:cs typeface="Times New Roman" panose="02020603050405020304" pitchFamily="18" charset="0"/>
              </a:rPr>
              <a:t> </a:t>
            </a:r>
            <a:r>
              <a:rPr lang="fr-FR" sz="1700" dirty="0" err="1" smtClean="0">
                <a:latin typeface="Times New Roman" panose="02020603050405020304" pitchFamily="18" charset="0"/>
                <a:cs typeface="Times New Roman" panose="02020603050405020304" pitchFamily="18" charset="0"/>
              </a:rPr>
              <a:t>regions</a:t>
            </a:r>
            <a:r>
              <a:rPr lang="fr-FR" sz="1700" dirty="0" smtClean="0">
                <a:latin typeface="Times New Roman" panose="02020603050405020304" pitchFamily="18" charset="0"/>
                <a:cs typeface="Times New Roman" panose="02020603050405020304" pitchFamily="18" charset="0"/>
              </a:rPr>
              <a:t> of the globe.</a:t>
            </a:r>
          </a:p>
        </p:txBody>
      </p:sp>
      <p:sp>
        <p:nvSpPr>
          <p:cNvPr id="2" name="Slide Number Placeholder 1"/>
          <p:cNvSpPr>
            <a:spLocks noGrp="1"/>
          </p:cNvSpPr>
          <p:nvPr>
            <p:ph type="sldNum" sz="quarter" idx="11"/>
          </p:nvPr>
        </p:nvSpPr>
        <p:spPr>
          <a:xfrm>
            <a:off x="6477000" y="6172200"/>
            <a:ext cx="2133600" cy="365125"/>
          </a:xfrm>
        </p:spPr>
        <p:txBody>
          <a:bodyPr/>
          <a:lstStyle/>
          <a:p>
            <a:r>
              <a:rPr lang="en-US" sz="1800" b="1" dirty="0" smtClean="0">
                <a:solidFill>
                  <a:schemeClr val="tx1"/>
                </a:solidFill>
              </a:rPr>
              <a:t>2</a:t>
            </a:r>
            <a:endParaRPr lang="en-US" sz="1800" b="1" dirty="0">
              <a:solidFill>
                <a:schemeClr val="tx1"/>
              </a:solidFill>
            </a:endParaRPr>
          </a:p>
        </p:txBody>
      </p:sp>
    </p:spTree>
    <p:extLst>
      <p:ext uri="{BB962C8B-B14F-4D97-AF65-F5344CB8AC3E}">
        <p14:creationId xmlns:p14="http://schemas.microsoft.com/office/powerpoint/2010/main" val="3378378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228600" y="1435100"/>
            <a:ext cx="8686800" cy="36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7200">
              <a:spcBef>
                <a:spcPct val="20000"/>
              </a:spcBef>
              <a:buClr>
                <a:schemeClr val="hlink"/>
              </a:buClr>
              <a:buSzPct val="120000"/>
              <a:buChar char="•"/>
              <a:tabLst>
                <a:tab pos="3482975" algn="l"/>
              </a:tabLst>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tabLst>
                <a:tab pos="3482975" algn="l"/>
              </a:tabLst>
              <a:defRPr sz="2800">
                <a:solidFill>
                  <a:schemeClr val="tx1"/>
                </a:solidFill>
                <a:latin typeface="Tahoma" panose="020B0604030504040204" pitchFamily="34" charset="0"/>
              </a:defRPr>
            </a:lvl2pPr>
            <a:lvl3pPr marL="1143000" indent="-228600">
              <a:spcBef>
                <a:spcPct val="20000"/>
              </a:spcBef>
              <a:buClr>
                <a:schemeClr val="hlink"/>
              </a:buClr>
              <a:buSzPct val="120000"/>
              <a:buChar char="•"/>
              <a:tabLst>
                <a:tab pos="3482975" algn="l"/>
              </a:tabLst>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tabLst>
                <a:tab pos="3482975"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tabLst>
                <a:tab pos="3482975"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tabLst>
                <a:tab pos="3482975"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tabLst>
                <a:tab pos="3482975"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tabLst>
                <a:tab pos="3482975"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tabLst>
                <a:tab pos="3482975" algn="l"/>
              </a:tabLst>
              <a:defRPr sz="2000">
                <a:solidFill>
                  <a:schemeClr val="tx1"/>
                </a:solidFill>
                <a:latin typeface="Tahoma" panose="020B0604030504040204" pitchFamily="34" charset="0"/>
              </a:defRPr>
            </a:lvl9pPr>
          </a:lstStyle>
          <a:p>
            <a:pPr>
              <a:spcBef>
                <a:spcPct val="0"/>
              </a:spcBef>
              <a:buClrTx/>
              <a:buSzTx/>
              <a:buFontTx/>
              <a:buNone/>
            </a:pPr>
            <a:r>
              <a:rPr lang="en-US" altLang="en-US" sz="3600" dirty="0">
                <a:latin typeface="Times New Roman" panose="02020603050405020304" pitchFamily="18" charset="0"/>
              </a:rPr>
              <a:t>“You never change anything by fighting the existing reality.  To change something, build a new model and make the existing model obsolete.”</a:t>
            </a:r>
          </a:p>
          <a:p>
            <a:pPr>
              <a:spcBef>
                <a:spcPct val="0"/>
              </a:spcBef>
              <a:buClrTx/>
              <a:buSzTx/>
              <a:buFontTx/>
              <a:buNone/>
            </a:pPr>
            <a:endParaRPr lang="en-US" altLang="en-US" sz="3600" dirty="0">
              <a:latin typeface="Times New Roman" panose="02020603050405020304" pitchFamily="18" charset="0"/>
            </a:endParaRPr>
          </a:p>
          <a:p>
            <a:pPr>
              <a:spcBef>
                <a:spcPct val="0"/>
              </a:spcBef>
              <a:buClrTx/>
              <a:buSzTx/>
              <a:buFontTx/>
              <a:buNone/>
            </a:pPr>
            <a:r>
              <a:rPr lang="en-US" altLang="en-US" sz="1800" dirty="0">
                <a:latin typeface="Times New Roman" panose="02020603050405020304" pitchFamily="18" charset="0"/>
              </a:rPr>
              <a:t>Bucky Fuller, inventor of the geodesic dome concept.</a:t>
            </a:r>
          </a:p>
          <a:p>
            <a:pPr algn="ctr" eaLnBrk="1" hangingPunct="1">
              <a:spcBef>
                <a:spcPct val="0"/>
              </a:spcBef>
              <a:buClrTx/>
              <a:buSzTx/>
              <a:buFontTx/>
              <a:buNone/>
            </a:pPr>
            <a:endParaRPr lang="en-US" altLang="en-US" sz="1800" b="0" dirty="0">
              <a:latin typeface="Arial" panose="020B0604020202020204" pitchFamily="34" charset="0"/>
            </a:endParaRPr>
          </a:p>
          <a:p>
            <a:pPr algn="ctr" eaLnBrk="1" hangingPunct="1">
              <a:spcBef>
                <a:spcPct val="0"/>
              </a:spcBef>
              <a:buClrTx/>
              <a:buSzTx/>
              <a:buFontTx/>
              <a:buNone/>
            </a:pPr>
            <a:endParaRPr lang="en-US" altLang="en-US" sz="1800" b="0" dirty="0">
              <a:latin typeface="Arial" panose="020B0604020202020204" pitchFamily="34" charset="0"/>
            </a:endParaRPr>
          </a:p>
        </p:txBody>
      </p:sp>
    </p:spTree>
    <p:extLst>
      <p:ext uri="{BB962C8B-B14F-4D97-AF65-F5344CB8AC3E}">
        <p14:creationId xmlns:p14="http://schemas.microsoft.com/office/powerpoint/2010/main" val="3620700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6512" y="1143000"/>
            <a:ext cx="8382000" cy="646331"/>
          </a:xfrm>
          <a:prstGeom prst="rect">
            <a:avLst/>
          </a:prstGeom>
        </p:spPr>
        <p:txBody>
          <a:bodyPr wrap="square">
            <a:spAutoFit/>
          </a:bodyPr>
          <a:lstStyle/>
          <a:p>
            <a:endParaRPr lang="en-US" dirty="0"/>
          </a:p>
          <a:p>
            <a:endParaRPr lang="en-US" dirty="0"/>
          </a:p>
        </p:txBody>
      </p:sp>
      <p:sp>
        <p:nvSpPr>
          <p:cNvPr id="9" name="Title 6"/>
          <p:cNvSpPr>
            <a:spLocks noGrp="1"/>
          </p:cNvSpPr>
          <p:nvPr>
            <p:ph type="title"/>
          </p:nvPr>
        </p:nvSpPr>
        <p:spPr>
          <a:xfrm>
            <a:off x="304800" y="381000"/>
            <a:ext cx="8458200" cy="639763"/>
          </a:xfrm>
        </p:spPr>
        <p:txBody>
          <a:bodyPr>
            <a:normAutofit fontScale="90000"/>
          </a:bodyPr>
          <a:lstStyle/>
          <a:p>
            <a:pPr>
              <a:buNone/>
            </a:pPr>
            <a:r>
              <a:rPr lang="en-US" b="1" dirty="0" smtClean="0">
                <a:solidFill>
                  <a:schemeClr val="tx1"/>
                </a:solidFill>
                <a:latin typeface="Garamond" pitchFamily="18" charset="0"/>
              </a:rPr>
              <a:t> </a:t>
            </a:r>
            <a:endParaRPr lang="en-US" b="1" dirty="0">
              <a:solidFill>
                <a:schemeClr val="tx1"/>
              </a:solidFill>
              <a:latin typeface="Garamond" pitchFamily="18" charset="0"/>
            </a:endParaRPr>
          </a:p>
        </p:txBody>
      </p:sp>
      <p:sp>
        <p:nvSpPr>
          <p:cNvPr id="2" name="Slide Number Placeholder 1"/>
          <p:cNvSpPr>
            <a:spLocks noGrp="1"/>
          </p:cNvSpPr>
          <p:nvPr>
            <p:ph type="sldNum" sz="quarter" idx="11"/>
          </p:nvPr>
        </p:nvSpPr>
        <p:spPr/>
        <p:txBody>
          <a:bodyPr/>
          <a:lstStyle/>
          <a:p>
            <a:fld id="{81582BD6-FC20-4557-852B-8433F8572D30}" type="slidenum">
              <a:rPr lang="en-US" smtClean="0"/>
              <a:pPr/>
              <a:t>64</a:t>
            </a:fld>
            <a:endParaRPr lang="en-US" dirty="0"/>
          </a:p>
        </p:txBody>
      </p:sp>
      <p:sp>
        <p:nvSpPr>
          <p:cNvPr id="5" name="Slide Number Placeholder 1"/>
          <p:cNvSpPr txBox="1">
            <a:spLocks/>
          </p:cNvSpPr>
          <p:nvPr/>
        </p:nvSpPr>
        <p:spPr>
          <a:xfrm>
            <a:off x="228600" y="63246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582BD6-FC20-4557-852B-8433F8572D30}" type="slidenum">
              <a:rPr lang="en-US" sz="1800" b="1" smtClean="0">
                <a:solidFill>
                  <a:schemeClr val="tx1"/>
                </a:solidFill>
              </a:rPr>
              <a:pPr/>
              <a:t>64</a:t>
            </a:fld>
            <a:endParaRPr lang="en-US" sz="1800" b="1" dirty="0">
              <a:solidFill>
                <a:schemeClr val="tx1"/>
              </a:solidFill>
            </a:endParaRPr>
          </a:p>
        </p:txBody>
      </p:sp>
      <p:sp>
        <p:nvSpPr>
          <p:cNvPr id="7" name="Rectangle 6"/>
          <p:cNvSpPr/>
          <p:nvPr/>
        </p:nvSpPr>
        <p:spPr>
          <a:xfrm>
            <a:off x="13360" y="76200"/>
            <a:ext cx="9041080" cy="5786199"/>
          </a:xfrm>
          <a:prstGeom prst="rect">
            <a:avLst/>
          </a:prstGeom>
        </p:spPr>
        <p:txBody>
          <a:bodyPr wrap="square">
            <a:spAutoFit/>
          </a:bodyPr>
          <a:lstStyle/>
          <a:p>
            <a:r>
              <a:rPr lang="en-US" altLang="en-US" sz="1000" b="1" dirty="0">
                <a:latin typeface="Times New Roman" panose="02020603050405020304" pitchFamily="18" charset="0"/>
                <a:cs typeface="Times New Roman" panose="02020603050405020304" pitchFamily="18" charset="0"/>
              </a:rPr>
              <a:t>REFERENCES</a:t>
            </a:r>
          </a:p>
          <a:p>
            <a:endParaRPr lang="en-US" altLang="en-US" sz="1000" dirty="0">
              <a:latin typeface="Times New Roman" panose="02020603050405020304" pitchFamily="18" charset="0"/>
              <a:cs typeface="Times New Roman" panose="02020603050405020304" pitchFamily="18" charset="0"/>
            </a:endParaRPr>
          </a:p>
          <a:p>
            <a:r>
              <a:rPr lang="en-US" altLang="en-US" sz="1000" dirty="0" smtClean="0">
                <a:latin typeface="Times New Roman" panose="02020603050405020304" pitchFamily="18" charset="0"/>
                <a:cs typeface="Times New Roman" panose="02020603050405020304" pitchFamily="18" charset="0"/>
              </a:rPr>
              <a:t>1. Jeremy Carl and David </a:t>
            </a:r>
            <a:r>
              <a:rPr lang="en-US" altLang="en-US" sz="1000" dirty="0" err="1" smtClean="0">
                <a:latin typeface="Times New Roman" panose="02020603050405020304" pitchFamily="18" charset="0"/>
                <a:cs typeface="Times New Roman" panose="02020603050405020304" pitchFamily="18" charset="0"/>
              </a:rPr>
              <a:t>Fedor</a:t>
            </a:r>
            <a:r>
              <a:rPr lang="en-US" altLang="en-US" sz="1000" dirty="0" smtClean="0">
                <a:latin typeface="Times New Roman" panose="02020603050405020304" pitchFamily="18" charset="0"/>
                <a:cs typeface="Times New Roman" panose="02020603050405020304" pitchFamily="18" charset="0"/>
              </a:rPr>
              <a:t>, “Keeping the Lights on at America’s Nuclear Power Plants,” Shultz-Stephenson Task Force on Energy Policy, Reinventing Nuclear Power Essay Series,  Hoover Institution Press Publication No. 683, Stanford, California, 2017.</a:t>
            </a:r>
          </a:p>
          <a:p>
            <a:r>
              <a:rPr lang="en-US" altLang="en-US" sz="1000" dirty="0" smtClean="0">
                <a:latin typeface="Times New Roman" panose="02020603050405020304" pitchFamily="18" charset="0"/>
                <a:cs typeface="Times New Roman" panose="02020603050405020304" pitchFamily="18" charset="0"/>
              </a:rPr>
              <a:t>2. Michael Rubin, “Should the U.S. Revive Nuclear Power?, Commentary, July 18, 2017.</a:t>
            </a:r>
          </a:p>
          <a:p>
            <a:r>
              <a:rPr lang="en-US" altLang="en-US" sz="1000" dirty="0" smtClean="0">
                <a:latin typeface="Times New Roman" panose="02020603050405020304" pitchFamily="18" charset="0"/>
                <a:cs typeface="Times New Roman" panose="02020603050405020304" pitchFamily="18" charset="0"/>
              </a:rPr>
              <a:t>3.  </a:t>
            </a:r>
            <a:r>
              <a:rPr lang="en-US" altLang="en-US" sz="1000" dirty="0" err="1" smtClean="0">
                <a:latin typeface="Times New Roman" panose="02020603050405020304" pitchFamily="18" charset="0"/>
                <a:cs typeface="Times New Roman" panose="02020603050405020304" pitchFamily="18" charset="0"/>
              </a:rPr>
              <a:t>Ramanan</a:t>
            </a:r>
            <a:r>
              <a:rPr lang="en-US" altLang="en-US" sz="1000" dirty="0" smtClean="0">
                <a:latin typeface="Times New Roman" panose="02020603050405020304" pitchFamily="18" charset="0"/>
                <a:cs typeface="Times New Roman" panose="02020603050405020304" pitchFamily="18" charset="0"/>
              </a:rPr>
              <a:t> </a:t>
            </a:r>
            <a:r>
              <a:rPr lang="en-US" altLang="en-US" sz="1000" dirty="0" err="1" smtClean="0">
                <a:latin typeface="Times New Roman" panose="02020603050405020304" pitchFamily="18" charset="0"/>
                <a:cs typeface="Times New Roman" panose="02020603050405020304" pitchFamily="18" charset="0"/>
              </a:rPr>
              <a:t>Krishnamoorti</a:t>
            </a:r>
            <a:r>
              <a:rPr lang="en-US" altLang="en-US" sz="1000" dirty="0" smtClean="0">
                <a:latin typeface="Times New Roman" panose="02020603050405020304" pitchFamily="18" charset="0"/>
                <a:cs typeface="Times New Roman" panose="02020603050405020304" pitchFamily="18" charset="0"/>
              </a:rPr>
              <a:t> and S. </a:t>
            </a:r>
            <a:r>
              <a:rPr lang="en-US" altLang="en-US" sz="1000" dirty="0" err="1" smtClean="0">
                <a:latin typeface="Times New Roman" panose="02020603050405020304" pitchFamily="18" charset="0"/>
                <a:cs typeface="Times New Roman" panose="02020603050405020304" pitchFamily="18" charset="0"/>
              </a:rPr>
              <a:t>Radhakrishnan</a:t>
            </a:r>
            <a:r>
              <a:rPr lang="en-US" altLang="en-US" sz="1000" dirty="0" smtClean="0">
                <a:latin typeface="Times New Roman" panose="02020603050405020304" pitchFamily="18" charset="0"/>
                <a:cs typeface="Times New Roman" panose="02020603050405020304" pitchFamily="18" charset="0"/>
              </a:rPr>
              <a:t>, “U. S. Nuclear Energy: Transform or Become Irrelevant, Forbes, March 14, 2017. </a:t>
            </a:r>
          </a:p>
          <a:p>
            <a:r>
              <a:rPr lang="en-US" sz="1000" dirty="0" smtClean="0"/>
              <a:t>4. </a:t>
            </a:r>
            <a:r>
              <a:rPr lang="en-US" sz="1000" dirty="0"/>
              <a:t>“DOE Fundamentals Handbook, Nuclear Physics And Reactor Theory.” U.S Department of Energy, Washington D.C. Vol 1. 1993. https://energy.gov/sites/prod/files/2013/06/f2/h1019v1.pdf</a:t>
            </a:r>
          </a:p>
          <a:p>
            <a:r>
              <a:rPr lang="en-US" sz="1000" dirty="0"/>
              <a:t>5</a:t>
            </a:r>
            <a:r>
              <a:rPr lang="en-US" sz="1000" dirty="0" smtClean="0"/>
              <a:t>. D. </a:t>
            </a:r>
            <a:r>
              <a:rPr lang="en-US" sz="1000" dirty="0"/>
              <a:t>T. Ingersoll, C. Colbert, Z. Houghton, R. </a:t>
            </a:r>
            <a:r>
              <a:rPr lang="en-US" sz="1000" dirty="0" err="1"/>
              <a:t>Snuggerud</a:t>
            </a:r>
            <a:r>
              <a:rPr lang="en-US" sz="1000" dirty="0"/>
              <a:t>, J W. Gaston, and M. </a:t>
            </a:r>
            <a:r>
              <a:rPr lang="en-US" sz="1000" dirty="0" err="1" smtClean="0"/>
              <a:t>Empey</a:t>
            </a:r>
            <a:r>
              <a:rPr lang="en-US" sz="1000" dirty="0"/>
              <a:t>,</a:t>
            </a:r>
            <a:r>
              <a:rPr lang="en-US" sz="1000" dirty="0" smtClean="0"/>
              <a:t> </a:t>
            </a:r>
            <a:r>
              <a:rPr lang="en-US" sz="1000" dirty="0"/>
              <a:t>“Can Nuclear Power and Renewables be Friends?” Proceedings of ICAPP, Nice, </a:t>
            </a:r>
            <a:r>
              <a:rPr lang="en-US" sz="1000" dirty="0" smtClean="0"/>
              <a:t>France, </a:t>
            </a:r>
            <a:r>
              <a:rPr lang="en-US" sz="1000" dirty="0"/>
              <a:t>2015.</a:t>
            </a:r>
          </a:p>
          <a:p>
            <a:r>
              <a:rPr lang="en-US" sz="1000" dirty="0">
                <a:hlinkClick r:id="rId2"/>
              </a:rPr>
              <a:t>http://</a:t>
            </a:r>
            <a:r>
              <a:rPr lang="en-US" sz="1000" dirty="0" smtClean="0">
                <a:hlinkClick r:id="rId2"/>
              </a:rPr>
              <a:t>www.nuscalepower.com/images/our_technology/nuscale-integration-with-renewables_icapp15.pdf</a:t>
            </a:r>
            <a:endParaRPr lang="en-US" sz="1000" dirty="0" smtClean="0"/>
          </a:p>
          <a:p>
            <a:r>
              <a:rPr lang="en-US" sz="1000" dirty="0" smtClean="0"/>
              <a:t>6. </a:t>
            </a:r>
            <a:r>
              <a:rPr lang="en-US" sz="1000" dirty="0"/>
              <a:t>“Negative Prices in wholesale electricity markets indicate supply inflexibilities”, U.S Energy Information Administration. 2012. </a:t>
            </a:r>
            <a:r>
              <a:rPr lang="en-US" sz="1000" dirty="0">
                <a:hlinkClick r:id="rId3"/>
              </a:rPr>
              <a:t>https://</a:t>
            </a:r>
            <a:r>
              <a:rPr lang="en-US" sz="1000" dirty="0" smtClean="0">
                <a:hlinkClick r:id="rId3"/>
              </a:rPr>
              <a:t>www.eia.gov/todayinenergy/detail.php?id=5110</a:t>
            </a:r>
            <a:endParaRPr lang="en-US" sz="1000" dirty="0" smtClean="0"/>
          </a:p>
          <a:p>
            <a:r>
              <a:rPr lang="en-US" sz="1000" dirty="0" smtClean="0"/>
              <a:t>7. </a:t>
            </a:r>
            <a:r>
              <a:rPr lang="en-US" sz="1000" dirty="0"/>
              <a:t>“What is U.S. electricity generation by energy source?”, U.S. Energy Information Administration. 2017.</a:t>
            </a:r>
          </a:p>
          <a:p>
            <a:r>
              <a:rPr lang="en-US" sz="1000" dirty="0">
                <a:hlinkClick r:id="rId4"/>
              </a:rPr>
              <a:t>https://</a:t>
            </a:r>
            <a:r>
              <a:rPr lang="en-US" sz="1000" dirty="0" smtClean="0">
                <a:hlinkClick r:id="rId4"/>
              </a:rPr>
              <a:t>www.eia.gov/tools/faqs/faq.php?id=427&amp;t=3</a:t>
            </a:r>
            <a:endParaRPr lang="en-US" sz="1000" dirty="0" smtClean="0"/>
          </a:p>
          <a:p>
            <a:r>
              <a:rPr lang="en-US" sz="1000" dirty="0" smtClean="0"/>
              <a:t>8. </a:t>
            </a:r>
            <a:r>
              <a:rPr lang="en-US" sz="1000" dirty="0"/>
              <a:t>“Electricity Explained,” U.S Energy Information Administration. 2017.</a:t>
            </a:r>
          </a:p>
          <a:p>
            <a:r>
              <a:rPr lang="en-US" sz="1000" dirty="0">
                <a:hlinkClick r:id="rId5"/>
              </a:rPr>
              <a:t>https://</a:t>
            </a:r>
            <a:r>
              <a:rPr lang="en-US" sz="1000" dirty="0" smtClean="0">
                <a:hlinkClick r:id="rId5"/>
              </a:rPr>
              <a:t>www.eia.gov/energyexplained/index.cfm?page=electricity_in_the_united_states#tab2</a:t>
            </a:r>
            <a:endParaRPr lang="en-US" sz="1000" dirty="0" smtClean="0"/>
          </a:p>
          <a:p>
            <a:r>
              <a:rPr lang="en-US" sz="1000" dirty="0" smtClean="0"/>
              <a:t> 9. </a:t>
            </a:r>
            <a:r>
              <a:rPr lang="en-US" sz="1000" dirty="0"/>
              <a:t>“Electricity sector of the United States” U.S Energy Information Administration. 2017.</a:t>
            </a:r>
          </a:p>
          <a:p>
            <a:r>
              <a:rPr lang="en-US" sz="1000" dirty="0">
                <a:hlinkClick r:id="rId6"/>
              </a:rPr>
              <a:t>https://en.wikipedia.org/wiki/Electricity_sector_of_the_United_States#/</a:t>
            </a:r>
            <a:r>
              <a:rPr lang="en-US" sz="1000" dirty="0" smtClean="0">
                <a:hlinkClick r:id="rId6"/>
              </a:rPr>
              <a:t>media/File:Electricity_Generation_Sources_for_the_United_States.svg</a:t>
            </a:r>
            <a:endParaRPr lang="en-US" sz="1000" dirty="0" smtClean="0"/>
          </a:p>
          <a:p>
            <a:r>
              <a:rPr lang="en-US" sz="1000" dirty="0" smtClean="0"/>
              <a:t>10. </a:t>
            </a:r>
            <a:r>
              <a:rPr lang="en-US" sz="1000" dirty="0"/>
              <a:t>M. M. </a:t>
            </a:r>
            <a:r>
              <a:rPr lang="en-US" sz="1000" dirty="0" smtClean="0"/>
              <a:t>El-Wakil, </a:t>
            </a:r>
            <a:r>
              <a:rPr lang="en-US" sz="1000" dirty="0"/>
              <a:t>“Nuclear Energy Conversion,” The American Nuclear Society, La Grange Park, Illinois, 1978.</a:t>
            </a:r>
          </a:p>
          <a:p>
            <a:r>
              <a:rPr lang="en-US" altLang="en-US" sz="1000" dirty="0" smtClean="0">
                <a:latin typeface="Times New Roman" panose="02020603050405020304" pitchFamily="18" charset="0"/>
                <a:cs typeface="Times New Roman" panose="02020603050405020304" pitchFamily="18" charset="0"/>
              </a:rPr>
              <a:t>11. </a:t>
            </a:r>
            <a:r>
              <a:rPr lang="en-US" altLang="en-US" sz="1000" dirty="0">
                <a:latin typeface="Times New Roman" panose="02020603050405020304" pitchFamily="18" charset="0"/>
                <a:cs typeface="Times New Roman" panose="02020603050405020304" pitchFamily="18" charset="0"/>
              </a:rPr>
              <a:t>M. M. H.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R. T. Santoro, J. M. Barnes, and M. J. Saltmarsh, “Nuclear Performance of Molten </a:t>
            </a:r>
            <a:r>
              <a:rPr lang="en-US" altLang="en-US" sz="1000" dirty="0" smtClean="0">
                <a:latin typeface="Times New Roman" panose="02020603050405020304" pitchFamily="18" charset="0"/>
                <a:cs typeface="Times New Roman" panose="02020603050405020304" pitchFamily="18" charset="0"/>
              </a:rPr>
              <a:t>Salt” </a:t>
            </a:r>
            <a:r>
              <a:rPr lang="en-US" altLang="en-US" sz="1000" dirty="0">
                <a:latin typeface="Times New Roman" panose="02020603050405020304" pitchFamily="18" charset="0"/>
                <a:cs typeface="Times New Roman" panose="02020603050405020304" pitchFamily="18" charset="0"/>
              </a:rPr>
              <a:t>Fusion-Fission Symbiotic Systems for Catalyzed Deuterium and Deuterium-Tritium Reactors,” Nuclear Technology, Vol. 48, pp. 216-232, May 1980.</a:t>
            </a:r>
          </a:p>
          <a:p>
            <a:r>
              <a:rPr lang="en-US" altLang="en-US" sz="1000" dirty="0" smtClean="0">
                <a:latin typeface="Times New Roman" panose="02020603050405020304" pitchFamily="18" charset="0"/>
                <a:cs typeface="Times New Roman" panose="02020603050405020304" pitchFamily="18" charset="0"/>
              </a:rPr>
              <a:t>12</a:t>
            </a:r>
            <a:r>
              <a:rPr lang="en-US" altLang="en-US" sz="1000" dirty="0">
                <a:latin typeface="Times New Roman" panose="02020603050405020304" pitchFamily="18" charset="0"/>
                <a:cs typeface="Times New Roman" panose="02020603050405020304" pitchFamily="18" charset="0"/>
              </a:rPr>
              <a:t>. M.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“Optimized Fissile and </a:t>
            </a:r>
            <a:r>
              <a:rPr lang="en-US" altLang="en-US" sz="1000" dirty="0" err="1">
                <a:latin typeface="Times New Roman" panose="02020603050405020304" pitchFamily="18" charset="0"/>
                <a:cs typeface="Times New Roman" panose="02020603050405020304" pitchFamily="18" charset="0"/>
              </a:rPr>
              <a:t>Fusile</a:t>
            </a:r>
            <a:r>
              <a:rPr lang="en-US" altLang="en-US" sz="1000" dirty="0">
                <a:latin typeface="Times New Roman" panose="02020603050405020304" pitchFamily="18" charset="0"/>
                <a:cs typeface="Times New Roman" panose="02020603050405020304" pitchFamily="18" charset="0"/>
              </a:rPr>
              <a:t> Breeding in a Laser-Fusion Fissile-Enrichment Flux Trap Blanket,” Journal of Fusion Energy, Vol. 1, No.1, pp.285-298, 1981.</a:t>
            </a:r>
          </a:p>
          <a:p>
            <a:r>
              <a:rPr lang="en-US" altLang="en-US" sz="1000" dirty="0" smtClean="0">
                <a:latin typeface="Times New Roman" panose="02020603050405020304" pitchFamily="18" charset="0"/>
                <a:cs typeface="Times New Roman" panose="02020603050405020304" pitchFamily="18" charset="0"/>
              </a:rPr>
              <a:t>13</a:t>
            </a:r>
            <a:r>
              <a:rPr lang="en-US" altLang="en-US" sz="1000" dirty="0">
                <a:latin typeface="Times New Roman" panose="02020603050405020304" pitchFamily="18" charset="0"/>
                <a:cs typeface="Times New Roman" panose="02020603050405020304" pitchFamily="18" charset="0"/>
              </a:rPr>
              <a:t>. M. M. H.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G. A Moses, and C. W. Maynard, “Pellet and Pellet-Blanket </a:t>
            </a:r>
            <a:r>
              <a:rPr lang="en-US" altLang="en-US" sz="1000" dirty="0" err="1">
                <a:latin typeface="Times New Roman" panose="02020603050405020304" pitchFamily="18" charset="0"/>
                <a:cs typeface="Times New Roman" panose="02020603050405020304" pitchFamily="18" charset="0"/>
              </a:rPr>
              <a:t>neutronics</a:t>
            </a:r>
            <a:r>
              <a:rPr lang="en-US" altLang="en-US" sz="1000" dirty="0">
                <a:latin typeface="Times New Roman" panose="02020603050405020304" pitchFamily="18" charset="0"/>
                <a:cs typeface="Times New Roman" panose="02020603050405020304" pitchFamily="18" charset="0"/>
              </a:rPr>
              <a:t> and Photonics for Electron Beam Fusion,” </a:t>
            </a:r>
            <a:r>
              <a:rPr lang="en-US" altLang="en-US" sz="1000" dirty="0" err="1">
                <a:latin typeface="Times New Roman" panose="02020603050405020304" pitchFamily="18" charset="0"/>
                <a:cs typeface="Times New Roman" panose="02020603050405020304" pitchFamily="18" charset="0"/>
              </a:rPr>
              <a:t>Nucl</a:t>
            </a:r>
            <a:r>
              <a:rPr lang="en-US" altLang="en-US" sz="1000" dirty="0">
                <a:latin typeface="Times New Roman" panose="02020603050405020304" pitchFamily="18" charset="0"/>
                <a:cs typeface="Times New Roman" panose="02020603050405020304" pitchFamily="18" charset="0"/>
              </a:rPr>
              <a:t>. Technol., Vol. 48:16, April 1980.</a:t>
            </a:r>
          </a:p>
          <a:p>
            <a:r>
              <a:rPr lang="en-US" altLang="en-US" sz="1000" dirty="0" smtClean="0">
                <a:latin typeface="Times New Roman" panose="02020603050405020304" pitchFamily="18" charset="0"/>
                <a:cs typeface="Times New Roman" panose="02020603050405020304" pitchFamily="18" charset="0"/>
              </a:rPr>
              <a:t>14</a:t>
            </a:r>
            <a:r>
              <a:rPr lang="en-US" altLang="en-US" sz="1000" dirty="0">
                <a:latin typeface="Times New Roman" panose="02020603050405020304" pitchFamily="18" charset="0"/>
                <a:cs typeface="Times New Roman" panose="02020603050405020304" pitchFamily="18" charset="0"/>
              </a:rPr>
              <a:t>. M.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and S. </a:t>
            </a:r>
            <a:r>
              <a:rPr lang="en-US" altLang="en-US" sz="1000" dirty="0" err="1">
                <a:latin typeface="Times New Roman" panose="02020603050405020304" pitchFamily="18" charset="0"/>
                <a:cs typeface="Times New Roman" panose="02020603050405020304" pitchFamily="18" charset="0"/>
              </a:rPr>
              <a:t>Behtash</a:t>
            </a:r>
            <a:r>
              <a:rPr lang="en-US" altLang="en-US" sz="1000" dirty="0">
                <a:latin typeface="Times New Roman" panose="02020603050405020304" pitchFamily="18" charset="0"/>
                <a:cs typeface="Times New Roman" panose="02020603050405020304" pitchFamily="18" charset="0"/>
              </a:rPr>
              <a:t>, “Symbiosis of Coupled Systems of Fusion D-3He Satellites and Tritium and He</a:t>
            </a:r>
            <a:r>
              <a:rPr lang="en-US" altLang="en-US" sz="1000" baseline="30000" dirty="0">
                <a:latin typeface="Times New Roman" panose="02020603050405020304" pitchFamily="18" charset="0"/>
                <a:cs typeface="Times New Roman" panose="02020603050405020304" pitchFamily="18" charset="0"/>
              </a:rPr>
              <a:t>3</a:t>
            </a:r>
            <a:r>
              <a:rPr lang="en-US" altLang="en-US" sz="1000" dirty="0">
                <a:latin typeface="Times New Roman" panose="02020603050405020304" pitchFamily="18" charset="0"/>
                <a:cs typeface="Times New Roman" panose="02020603050405020304" pitchFamily="18" charset="0"/>
              </a:rPr>
              <a:t> Generators,” Nuclear Science and Engineering, Vol. 88, pp. 16-36, 1984.</a:t>
            </a:r>
          </a:p>
          <a:p>
            <a:r>
              <a:rPr lang="en-US" altLang="en-US" sz="1000" dirty="0" smtClean="0">
                <a:latin typeface="Times New Roman" panose="02020603050405020304" pitchFamily="18" charset="0"/>
                <a:cs typeface="Times New Roman" panose="02020603050405020304" pitchFamily="18" charset="0"/>
              </a:rPr>
              <a:t>15</a:t>
            </a:r>
            <a:r>
              <a:rPr lang="en-US" altLang="en-US" sz="1000" dirty="0">
                <a:latin typeface="Times New Roman" panose="02020603050405020304" pitchFamily="18" charset="0"/>
                <a:cs typeface="Times New Roman" panose="02020603050405020304" pitchFamily="18" charset="0"/>
              </a:rPr>
              <a:t>. M.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and C. W. Maynard, “On a Nonproliferation Aspect of the Presence of U</a:t>
            </a:r>
            <a:r>
              <a:rPr lang="en-US" altLang="en-US" sz="1000" baseline="30000" dirty="0">
                <a:latin typeface="Times New Roman" panose="02020603050405020304" pitchFamily="18" charset="0"/>
                <a:cs typeface="Times New Roman" panose="02020603050405020304" pitchFamily="18" charset="0"/>
              </a:rPr>
              <a:t>232</a:t>
            </a:r>
            <a:r>
              <a:rPr lang="en-US" altLang="en-US" sz="1000" dirty="0">
                <a:latin typeface="Times New Roman" panose="02020603050405020304" pitchFamily="18" charset="0"/>
                <a:cs typeface="Times New Roman" panose="02020603050405020304" pitchFamily="18" charset="0"/>
              </a:rPr>
              <a:t> in the U</a:t>
            </a:r>
            <a:r>
              <a:rPr lang="en-US" altLang="en-US" sz="1000" baseline="30000" dirty="0">
                <a:latin typeface="Times New Roman" panose="02020603050405020304" pitchFamily="18" charset="0"/>
                <a:cs typeface="Times New Roman" panose="02020603050405020304" pitchFamily="18" charset="0"/>
              </a:rPr>
              <a:t>233</a:t>
            </a:r>
            <a:r>
              <a:rPr lang="en-US" altLang="en-US" sz="1000" dirty="0">
                <a:latin typeface="Times New Roman" panose="02020603050405020304" pitchFamily="18" charset="0"/>
                <a:cs typeface="Times New Roman" panose="02020603050405020304" pitchFamily="18" charset="0"/>
              </a:rPr>
              <a:t> fuel cycle,” </a:t>
            </a:r>
            <a:r>
              <a:rPr lang="en-US" altLang="en-US" sz="1000" dirty="0" err="1">
                <a:latin typeface="Times New Roman" panose="02020603050405020304" pitchFamily="18" charset="0"/>
                <a:cs typeface="Times New Roman" panose="02020603050405020304" pitchFamily="18" charset="0"/>
              </a:rPr>
              <a:t>Atomkernenergie</a:t>
            </a:r>
            <a:r>
              <a:rPr lang="en-US" altLang="en-US" sz="1000" dirty="0">
                <a:latin typeface="Times New Roman" panose="02020603050405020304" pitchFamily="18" charset="0"/>
                <a:cs typeface="Times New Roman" panose="02020603050405020304" pitchFamily="18" charset="0"/>
              </a:rPr>
              <a:t>, 1979.</a:t>
            </a:r>
          </a:p>
          <a:p>
            <a:r>
              <a:rPr lang="en-US" altLang="en-US" sz="1000" dirty="0" smtClean="0">
                <a:latin typeface="Times New Roman" panose="02020603050405020304" pitchFamily="18" charset="0"/>
                <a:cs typeface="Times New Roman" panose="02020603050405020304" pitchFamily="18" charset="0"/>
              </a:rPr>
              <a:t>16. </a:t>
            </a:r>
            <a:r>
              <a:rPr lang="en-US" altLang="en-US" sz="1000" dirty="0">
                <a:latin typeface="Times New Roman" panose="02020603050405020304" pitchFamily="18" charset="0"/>
                <a:cs typeface="Times New Roman" panose="02020603050405020304" pitchFamily="18" charset="0"/>
              </a:rPr>
              <a:t>H. A. Bethe, “</a:t>
            </a:r>
            <a:r>
              <a:rPr lang="en-US" altLang="en-US" sz="1000" dirty="0" smtClean="0">
                <a:latin typeface="Times New Roman" panose="02020603050405020304" pitchFamily="18" charset="0"/>
                <a:cs typeface="Times New Roman" panose="02020603050405020304" pitchFamily="18" charset="0"/>
              </a:rPr>
              <a:t>The Fusion </a:t>
            </a:r>
            <a:r>
              <a:rPr lang="en-US" altLang="en-US" sz="1000" dirty="0">
                <a:latin typeface="Times New Roman" panose="02020603050405020304" pitchFamily="18" charset="0"/>
                <a:cs typeface="Times New Roman" panose="02020603050405020304" pitchFamily="18" charset="0"/>
              </a:rPr>
              <a:t>Hybrid,” </a:t>
            </a:r>
            <a:r>
              <a:rPr lang="en-US" altLang="en-US" sz="1000" dirty="0" err="1">
                <a:latin typeface="Times New Roman" panose="02020603050405020304" pitchFamily="18" charset="0"/>
                <a:cs typeface="Times New Roman" panose="02020603050405020304" pitchFamily="18" charset="0"/>
              </a:rPr>
              <a:t>Nucl</a:t>
            </a:r>
            <a:r>
              <a:rPr lang="en-US" altLang="en-US" sz="1000" dirty="0">
                <a:latin typeface="Times New Roman" panose="02020603050405020304" pitchFamily="18" charset="0"/>
                <a:cs typeface="Times New Roman" panose="02020603050405020304" pitchFamily="18" charset="0"/>
              </a:rPr>
              <a:t>. News, Vol. 21, 7, 41, May 1978.</a:t>
            </a:r>
          </a:p>
          <a:p>
            <a:r>
              <a:rPr lang="en-US" altLang="en-US" sz="1000" dirty="0" smtClean="0">
                <a:latin typeface="Times New Roman" panose="02020603050405020304" pitchFamily="18" charset="0"/>
                <a:cs typeface="Times New Roman" panose="02020603050405020304" pitchFamily="18" charset="0"/>
              </a:rPr>
              <a:t>17. </a:t>
            </a:r>
            <a:r>
              <a:rPr lang="en-US" altLang="en-US" sz="1000" dirty="0">
                <a:latin typeface="Times New Roman" panose="02020603050405020304" pitchFamily="18" charset="0"/>
                <a:cs typeface="Times New Roman" panose="02020603050405020304" pitchFamily="18" charset="0"/>
              </a:rPr>
              <a:t>S. S. </a:t>
            </a:r>
            <a:r>
              <a:rPr lang="en-US" altLang="en-US" sz="1000" dirty="0" err="1">
                <a:latin typeface="Times New Roman" panose="02020603050405020304" pitchFamily="18" charset="0"/>
                <a:cs typeface="Times New Roman" panose="02020603050405020304" pitchFamily="18" charset="0"/>
              </a:rPr>
              <a:t>Rozhkov</a:t>
            </a:r>
            <a:r>
              <a:rPr lang="en-US" altLang="en-US" sz="1000" dirty="0">
                <a:latin typeface="Times New Roman" panose="02020603050405020304" pitchFamily="18" charset="0"/>
                <a:cs typeface="Times New Roman" panose="02020603050405020304" pitchFamily="18" charset="0"/>
              </a:rPr>
              <a:t> and G. E. </a:t>
            </a:r>
            <a:r>
              <a:rPr lang="en-US" altLang="en-US" sz="1000" dirty="0" err="1">
                <a:latin typeface="Times New Roman" panose="02020603050405020304" pitchFamily="18" charset="0"/>
                <a:cs typeface="Times New Roman" panose="02020603050405020304" pitchFamily="18" charset="0"/>
              </a:rPr>
              <a:t>Shatalov</a:t>
            </a:r>
            <a:r>
              <a:rPr lang="en-US" altLang="en-US" sz="1000" dirty="0">
                <a:latin typeface="Times New Roman" panose="02020603050405020304" pitchFamily="18" charset="0"/>
                <a:cs typeface="Times New Roman" panose="02020603050405020304" pitchFamily="18" charset="0"/>
              </a:rPr>
              <a:t>, “Thorium in the Blanket of a Hybrid Thermonuclear Reactor,” Proc. U.S.-USSR </a:t>
            </a:r>
            <a:r>
              <a:rPr lang="en-US" altLang="en-US" sz="1000" dirty="0" err="1">
                <a:latin typeface="Times New Roman" panose="02020603050405020304" pitchFamily="18" charset="0"/>
                <a:cs typeface="Times New Roman" panose="02020603050405020304" pitchFamily="18" charset="0"/>
              </a:rPr>
              <a:t>Symp</a:t>
            </a:r>
            <a:r>
              <a:rPr lang="en-US" altLang="en-US" sz="1000" dirty="0">
                <a:latin typeface="Times New Roman" panose="02020603050405020304" pitchFamily="18" charset="0"/>
                <a:cs typeface="Times New Roman" panose="02020603050405020304" pitchFamily="18" charset="0"/>
              </a:rPr>
              <a:t>. Fusion-Fission Reactors, July 13-16, 1976, CONF-760733, p. 143, 1976.</a:t>
            </a:r>
          </a:p>
          <a:p>
            <a:r>
              <a:rPr lang="en-US" altLang="en-US" sz="1000" dirty="0" smtClean="0">
                <a:latin typeface="Times New Roman" panose="02020603050405020304" pitchFamily="18" charset="0"/>
                <a:cs typeface="Times New Roman" panose="02020603050405020304" pitchFamily="18" charset="0"/>
              </a:rPr>
              <a:t>18. </a:t>
            </a:r>
            <a:r>
              <a:rPr lang="en-US" altLang="en-US" sz="1000" dirty="0">
                <a:latin typeface="Times New Roman" panose="02020603050405020304" pitchFamily="18" charset="0"/>
                <a:cs typeface="Times New Roman" panose="02020603050405020304" pitchFamily="18" charset="0"/>
              </a:rPr>
              <a:t>V. L. </a:t>
            </a:r>
            <a:r>
              <a:rPr lang="en-US" altLang="en-US" sz="1000" dirty="0" err="1">
                <a:latin typeface="Times New Roman" panose="02020603050405020304" pitchFamily="18" charset="0"/>
                <a:cs typeface="Times New Roman" panose="02020603050405020304" pitchFamily="18" charset="0"/>
              </a:rPr>
              <a:t>Blinkin</a:t>
            </a:r>
            <a:r>
              <a:rPr lang="en-US" altLang="en-US" sz="1000" dirty="0">
                <a:latin typeface="Times New Roman" panose="02020603050405020304" pitchFamily="18" charset="0"/>
                <a:cs typeface="Times New Roman" panose="02020603050405020304" pitchFamily="18" charset="0"/>
              </a:rPr>
              <a:t> and V. M. </a:t>
            </a:r>
            <a:r>
              <a:rPr lang="en-US" altLang="en-US" sz="1000" dirty="0" err="1">
                <a:latin typeface="Times New Roman" panose="02020603050405020304" pitchFamily="18" charset="0"/>
                <a:cs typeface="Times New Roman" panose="02020603050405020304" pitchFamily="18" charset="0"/>
              </a:rPr>
              <a:t>Novikov</a:t>
            </a:r>
            <a:r>
              <a:rPr lang="en-US" altLang="en-US" sz="1000" dirty="0">
                <a:latin typeface="Times New Roman" panose="02020603050405020304" pitchFamily="18" charset="0"/>
                <a:cs typeface="Times New Roman" panose="02020603050405020304" pitchFamily="18" charset="0"/>
              </a:rPr>
              <a:t>, “Symbiotic System of a Fusion and Fission Reactor with Very Simple Fuel Reprocessing,” </a:t>
            </a:r>
            <a:r>
              <a:rPr lang="en-US" altLang="en-US" sz="1000" dirty="0" err="1">
                <a:latin typeface="Times New Roman" panose="02020603050405020304" pitchFamily="18" charset="0"/>
                <a:cs typeface="Times New Roman" panose="02020603050405020304" pitchFamily="18" charset="0"/>
              </a:rPr>
              <a:t>Nucl</a:t>
            </a:r>
            <a:r>
              <a:rPr lang="en-US" altLang="en-US" sz="1000" dirty="0">
                <a:latin typeface="Times New Roman" panose="02020603050405020304" pitchFamily="18" charset="0"/>
                <a:cs typeface="Times New Roman" panose="02020603050405020304" pitchFamily="18" charset="0"/>
              </a:rPr>
              <a:t>. Fusion, Vol. 18, 7, 1978.</a:t>
            </a:r>
          </a:p>
          <a:p>
            <a:r>
              <a:rPr lang="en-US" altLang="en-US" sz="1000" dirty="0" smtClean="0">
                <a:latin typeface="Times New Roman" panose="02020603050405020304" pitchFamily="18" charset="0"/>
                <a:cs typeface="Times New Roman" panose="02020603050405020304" pitchFamily="18" charset="0"/>
              </a:rPr>
              <a:t>19. </a:t>
            </a:r>
            <a:r>
              <a:rPr lang="en-US" altLang="en-US" sz="1000" dirty="0">
                <a:latin typeface="Times New Roman" panose="02020603050405020304" pitchFamily="18" charset="0"/>
                <a:cs typeface="Times New Roman" panose="02020603050405020304" pitchFamily="18" charset="0"/>
              </a:rPr>
              <a:t>J. D. Lee, “The Beryllium/molten salt blanket-a new concept,” UCRL-80585, Lawrence Livermore Laboratory, 1979.</a:t>
            </a:r>
          </a:p>
          <a:p>
            <a:r>
              <a:rPr lang="en-US" altLang="en-US" sz="1000" dirty="0" smtClean="0">
                <a:latin typeface="Times New Roman" panose="02020603050405020304" pitchFamily="18" charset="0"/>
                <a:cs typeface="Times New Roman" panose="02020603050405020304" pitchFamily="18" charset="0"/>
              </a:rPr>
              <a:t>20. </a:t>
            </a:r>
            <a:r>
              <a:rPr lang="en-US" altLang="en-US" sz="1000" dirty="0">
                <a:latin typeface="Times New Roman" panose="02020603050405020304" pitchFamily="18" charset="0"/>
                <a:cs typeface="Times New Roman" panose="02020603050405020304" pitchFamily="18" charset="0"/>
              </a:rPr>
              <a:t>M. M. H. </a:t>
            </a:r>
            <a:r>
              <a:rPr lang="en-US" altLang="en-US" sz="1000" dirty="0" err="1">
                <a:latin typeface="Times New Roman" panose="02020603050405020304" pitchFamily="18" charset="0"/>
                <a:cs typeface="Times New Roman" panose="02020603050405020304" pitchFamily="18" charset="0"/>
              </a:rPr>
              <a:t>Ragheb</a:t>
            </a:r>
            <a:r>
              <a:rPr lang="en-US" altLang="en-US" sz="1000" dirty="0">
                <a:latin typeface="Times New Roman" panose="02020603050405020304" pitchFamily="18" charset="0"/>
                <a:cs typeface="Times New Roman" panose="02020603050405020304" pitchFamily="18" charset="0"/>
              </a:rPr>
              <a:t> and C. W. Maynard, “Three-dimensional cell calculations for a fusion reactor gas-cooled solid blanket,” </a:t>
            </a:r>
            <a:r>
              <a:rPr lang="en-US" altLang="en-US" sz="1000" dirty="0" err="1">
                <a:latin typeface="Times New Roman" panose="02020603050405020304" pitchFamily="18" charset="0"/>
                <a:cs typeface="Times New Roman" panose="02020603050405020304" pitchFamily="18" charset="0"/>
              </a:rPr>
              <a:t>Atomkernenergie</a:t>
            </a:r>
            <a:r>
              <a:rPr lang="en-US" altLang="en-US" sz="1000" dirty="0">
                <a:latin typeface="Times New Roman" panose="02020603050405020304" pitchFamily="18" charset="0"/>
                <a:cs typeface="Times New Roman" panose="02020603050405020304" pitchFamily="18" charset="0"/>
              </a:rPr>
              <a:t> (ATKE) Bd. 32, </a:t>
            </a:r>
            <a:r>
              <a:rPr lang="en-US" altLang="en-US" sz="1000" dirty="0" err="1">
                <a:latin typeface="Times New Roman" panose="02020603050405020304" pitchFamily="18" charset="0"/>
                <a:cs typeface="Times New Roman" panose="02020603050405020304" pitchFamily="18" charset="0"/>
              </a:rPr>
              <a:t>Lfg</a:t>
            </a:r>
            <a:r>
              <a:rPr lang="en-US" altLang="en-US" sz="1000" dirty="0">
                <a:latin typeface="Times New Roman" panose="02020603050405020304" pitchFamily="18" charset="0"/>
                <a:cs typeface="Times New Roman" panose="02020603050405020304" pitchFamily="18" charset="0"/>
              </a:rPr>
              <a:t>. 3, 159, 1978</a:t>
            </a:r>
            <a:r>
              <a:rPr lang="en-US" altLang="en-US" sz="1000" dirty="0" smtClean="0">
                <a:latin typeface="Times New Roman" panose="02020603050405020304" pitchFamily="18" charset="0"/>
                <a:cs typeface="Times New Roman" panose="02020603050405020304" pitchFamily="18" charset="0"/>
              </a:rPr>
              <a:t>.</a:t>
            </a:r>
          </a:p>
          <a:p>
            <a:r>
              <a:rPr lang="en-US" altLang="en-US" sz="1000" dirty="0" smtClean="0">
                <a:latin typeface="Times New Roman" panose="02020603050405020304" pitchFamily="18" charset="0"/>
                <a:cs typeface="Times New Roman" panose="02020603050405020304" pitchFamily="18" charset="0"/>
              </a:rPr>
              <a:t>21. Cristian Le </a:t>
            </a:r>
            <a:r>
              <a:rPr lang="en-US" altLang="en-US" sz="1000" dirty="0" err="1" smtClean="0">
                <a:latin typeface="Times New Roman" panose="02020603050405020304" pitchFamily="18" charset="0"/>
                <a:cs typeface="Times New Roman" panose="02020603050405020304" pitchFamily="18" charset="0"/>
              </a:rPr>
              <a:t>Brun</a:t>
            </a:r>
            <a:r>
              <a:rPr lang="en-US" altLang="en-US" sz="1000" dirty="0" smtClean="0">
                <a:latin typeface="Times New Roman" panose="02020603050405020304" pitchFamily="18" charset="0"/>
                <a:cs typeface="Times New Roman" panose="02020603050405020304" pitchFamily="18" charset="0"/>
              </a:rPr>
              <a:t>, </a:t>
            </a:r>
            <a:r>
              <a:rPr lang="en-US" altLang="en-US" sz="1000" dirty="0" err="1" smtClean="0">
                <a:latin typeface="Times New Roman" panose="02020603050405020304" pitchFamily="18" charset="0"/>
                <a:cs typeface="Times New Roman" panose="02020603050405020304" pitchFamily="18" charset="0"/>
              </a:rPr>
              <a:t>Ludovic</a:t>
            </a:r>
            <a:r>
              <a:rPr lang="en-US" altLang="en-US" sz="1000" dirty="0" smtClean="0">
                <a:latin typeface="Times New Roman" panose="02020603050405020304" pitchFamily="18" charset="0"/>
                <a:cs typeface="Times New Roman" panose="02020603050405020304" pitchFamily="18" charset="0"/>
              </a:rPr>
              <a:t> Mathieu, Daniel </a:t>
            </a:r>
            <a:r>
              <a:rPr lang="en-US" altLang="en-US" sz="1000" dirty="0" err="1" smtClean="0">
                <a:latin typeface="Times New Roman" panose="02020603050405020304" pitchFamily="18" charset="0"/>
                <a:cs typeface="Times New Roman" panose="02020603050405020304" pitchFamily="18" charset="0"/>
              </a:rPr>
              <a:t>Heuer</a:t>
            </a:r>
            <a:r>
              <a:rPr lang="en-US" altLang="en-US" sz="1000" dirty="0" smtClean="0">
                <a:latin typeface="Times New Roman" panose="02020603050405020304" pitchFamily="18" charset="0"/>
                <a:cs typeface="Times New Roman" panose="02020603050405020304" pitchFamily="18" charset="0"/>
              </a:rPr>
              <a:t> and Alexis </a:t>
            </a:r>
            <a:r>
              <a:rPr lang="en-US" altLang="en-US" sz="1000" dirty="0" err="1" smtClean="0">
                <a:latin typeface="Times New Roman" panose="02020603050405020304" pitchFamily="18" charset="0"/>
                <a:cs typeface="Times New Roman" panose="02020603050405020304" pitchFamily="18" charset="0"/>
              </a:rPr>
              <a:t>Nuttin</a:t>
            </a:r>
            <a:r>
              <a:rPr lang="en-US" altLang="en-US" sz="1000" dirty="0" smtClean="0">
                <a:latin typeface="Times New Roman" panose="02020603050405020304" pitchFamily="18" charset="0"/>
                <a:cs typeface="Times New Roman" panose="02020603050405020304" pitchFamily="18" charset="0"/>
              </a:rPr>
              <a:t>, “Impact of the MSBR Concept technology on Long-lived Radio-Toxicity and Proliferation Resistance,” </a:t>
            </a:r>
            <a:r>
              <a:rPr lang="en-US" altLang="en-US" sz="1000" dirty="0" err="1" smtClean="0">
                <a:latin typeface="Times New Roman" panose="02020603050405020304" pitchFamily="18" charset="0"/>
                <a:cs typeface="Times New Roman" panose="02020603050405020304" pitchFamily="18" charset="0"/>
              </a:rPr>
              <a:t>Laboratoire</a:t>
            </a:r>
            <a:r>
              <a:rPr lang="en-US" altLang="en-US" sz="1000" dirty="0" smtClean="0">
                <a:latin typeface="Times New Roman" panose="02020603050405020304" pitchFamily="18" charset="0"/>
                <a:cs typeface="Times New Roman" panose="02020603050405020304" pitchFamily="18" charset="0"/>
              </a:rPr>
              <a:t> </a:t>
            </a:r>
            <a:r>
              <a:rPr lang="en-US" altLang="en-US" sz="1000" dirty="0" err="1" smtClean="0">
                <a:latin typeface="Times New Roman" panose="02020603050405020304" pitchFamily="18" charset="0"/>
                <a:cs typeface="Times New Roman" panose="02020603050405020304" pitchFamily="18" charset="0"/>
              </a:rPr>
              <a:t>dr</a:t>
            </a:r>
            <a:r>
              <a:rPr lang="en-US" altLang="en-US" sz="1000" dirty="0" smtClean="0">
                <a:latin typeface="Times New Roman" panose="02020603050405020304" pitchFamily="18" charset="0"/>
                <a:cs typeface="Times New Roman" panose="02020603050405020304" pitchFamily="18" charset="0"/>
              </a:rPr>
              <a:t> Physique </a:t>
            </a:r>
            <a:r>
              <a:rPr lang="en-US" altLang="en-US" sz="1000" dirty="0" err="1" smtClean="0">
                <a:latin typeface="Times New Roman" panose="02020603050405020304" pitchFamily="18" charset="0"/>
                <a:cs typeface="Times New Roman" panose="02020603050405020304" pitchFamily="18" charset="0"/>
              </a:rPr>
              <a:t>Subatomique</a:t>
            </a:r>
            <a:r>
              <a:rPr lang="en-US" altLang="en-US" sz="1000" dirty="0" smtClean="0">
                <a:latin typeface="Times New Roman" panose="02020603050405020304" pitchFamily="18" charset="0"/>
                <a:cs typeface="Times New Roman" panose="02020603050405020304" pitchFamily="18" charset="0"/>
              </a:rPr>
              <a:t> et de </a:t>
            </a:r>
            <a:r>
              <a:rPr lang="en-US" altLang="en-US" sz="1000" dirty="0" err="1" smtClean="0">
                <a:latin typeface="Times New Roman" panose="02020603050405020304" pitchFamily="18" charset="0"/>
                <a:cs typeface="Times New Roman" panose="02020603050405020304" pitchFamily="18" charset="0"/>
              </a:rPr>
              <a:t>Cosmologie</a:t>
            </a:r>
            <a:r>
              <a:rPr lang="en-US" altLang="en-US" sz="1000" dirty="0" smtClean="0">
                <a:latin typeface="Times New Roman" panose="02020603050405020304" pitchFamily="18" charset="0"/>
                <a:cs typeface="Times New Roman" panose="02020603050405020304" pitchFamily="18" charset="0"/>
              </a:rPr>
              <a:t>, CNRS/IN2P3, </a:t>
            </a:r>
            <a:r>
              <a:rPr lang="en-US" altLang="en-US" sz="1000" dirty="0" err="1" smtClean="0">
                <a:latin typeface="Times New Roman" panose="02020603050405020304" pitchFamily="18" charset="0"/>
                <a:cs typeface="Times New Roman" panose="02020603050405020304" pitchFamily="18" charset="0"/>
              </a:rPr>
              <a:t>Universite</a:t>
            </a:r>
            <a:r>
              <a:rPr lang="en-US" altLang="en-US" sz="1000" dirty="0" smtClean="0">
                <a:latin typeface="Times New Roman" panose="02020603050405020304" pitchFamily="18" charset="0"/>
                <a:cs typeface="Times New Roman" panose="02020603050405020304" pitchFamily="18" charset="0"/>
              </a:rPr>
              <a:t> Joseph Fourier et INPG, Grenoble, France, Note LPSC 05-81</a:t>
            </a:r>
            <a:endParaRPr lang="en-US"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676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65</a:t>
            </a:fld>
            <a:endParaRPr lang="en-US"/>
          </a:p>
        </p:txBody>
      </p:sp>
      <p:sp>
        <p:nvSpPr>
          <p:cNvPr id="3" name="TextBox 2"/>
          <p:cNvSpPr txBox="1"/>
          <p:nvPr/>
        </p:nvSpPr>
        <p:spPr>
          <a:xfrm>
            <a:off x="2286000" y="2057400"/>
            <a:ext cx="4724400" cy="769441"/>
          </a:xfrm>
          <a:prstGeom prst="rect">
            <a:avLst/>
          </a:prstGeom>
          <a:noFill/>
        </p:spPr>
        <p:txBody>
          <a:bodyPr wrap="square" rtlCol="0">
            <a:spAutoFit/>
          </a:bodyPr>
          <a:lstStyle/>
          <a:p>
            <a:pPr algn="ctr"/>
            <a:r>
              <a:rPr lang="en-US" sz="4400" b="1" dirty="0" smtClean="0"/>
              <a:t>APPENDICES</a:t>
            </a:r>
            <a:endParaRPr lang="en-US" sz="4400" b="1" dirty="0"/>
          </a:p>
        </p:txBody>
      </p:sp>
    </p:spTree>
    <p:extLst>
      <p:ext uri="{BB962C8B-B14F-4D97-AF65-F5344CB8AC3E}">
        <p14:creationId xmlns:p14="http://schemas.microsoft.com/office/powerpoint/2010/main" val="757074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2009 Washington D.C. </a:t>
            </a:r>
            <a:br>
              <a:rPr lang="en-US" dirty="0" smtClean="0"/>
            </a:br>
            <a:r>
              <a:rPr lang="en-US" dirty="0" smtClean="0"/>
              <a:t>Thorium Energy Alliance</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t>66</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600" cy="4002863"/>
          </a:xfrm>
        </p:spPr>
      </p:pic>
    </p:spTree>
    <p:extLst>
      <p:ext uri="{BB962C8B-B14F-4D97-AF65-F5344CB8AC3E}">
        <p14:creationId xmlns:p14="http://schemas.microsoft.com/office/powerpoint/2010/main" val="3277724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0" y="1981200"/>
            <a:ext cx="6400800" cy="685800"/>
          </a:xfrm>
        </p:spPr>
        <p:txBody>
          <a:bodyPr/>
          <a:lstStyle/>
          <a:p>
            <a:r>
              <a:rPr lang="en-US" b="1" dirty="0" smtClean="0"/>
              <a:t>Thorium Energy Alliance 2013</a:t>
            </a:r>
            <a:endParaRPr lang="en-US" b="1" dirty="0"/>
          </a:p>
        </p:txBody>
      </p:sp>
      <p:graphicFrame>
        <p:nvGraphicFramePr>
          <p:cNvPr id="3" name="Object 2"/>
          <p:cNvGraphicFramePr>
            <a:graphicFrameLocks noChangeAspect="1"/>
          </p:cNvGraphicFramePr>
          <p:nvPr>
            <p:extLst>
              <p:ext uri="{D42A27DB-BD31-4B8C-83A1-F6EECF244321}">
                <p14:modId xmlns:p14="http://schemas.microsoft.com/office/powerpoint/2010/main" val="2789037650"/>
              </p:ext>
            </p:extLst>
          </p:nvPr>
        </p:nvGraphicFramePr>
        <p:xfrm>
          <a:off x="457200" y="3124200"/>
          <a:ext cx="8089900" cy="1612900"/>
        </p:xfrm>
        <a:graphic>
          <a:graphicData uri="http://schemas.openxmlformats.org/presentationml/2006/ole">
            <mc:AlternateContent xmlns:mc="http://schemas.openxmlformats.org/markup-compatibility/2006">
              <mc:Choice xmlns:v="urn:schemas-microsoft-com:vml" Requires="v">
                <p:oleObj spid="_x0000_s2085" name="Image" r:id="rId3" imgW="16177680" imgH="3225240" progId="PhotoshopElements.Image.2">
                  <p:embed/>
                </p:oleObj>
              </mc:Choice>
              <mc:Fallback>
                <p:oleObj name="Image" r:id="rId3" imgW="16177680" imgH="3225240" progId="PhotoshopElements.Image.2">
                  <p:embed/>
                  <p:pic>
                    <p:nvPicPr>
                      <p:cNvPr id="0" name=""/>
                      <p:cNvPicPr/>
                      <p:nvPr/>
                    </p:nvPicPr>
                    <p:blipFill>
                      <a:blip r:embed="rId4"/>
                      <a:stretch>
                        <a:fillRect/>
                      </a:stretch>
                    </p:blipFill>
                    <p:spPr>
                      <a:xfrm>
                        <a:off x="457200" y="3124200"/>
                        <a:ext cx="8089900" cy="1612900"/>
                      </a:xfrm>
                      <a:prstGeom prst="rect">
                        <a:avLst/>
                      </a:prstGeom>
                    </p:spPr>
                  </p:pic>
                </p:oleObj>
              </mc:Fallback>
            </mc:AlternateContent>
          </a:graphicData>
        </a:graphic>
      </p:graphicFrame>
    </p:spTree>
    <p:extLst>
      <p:ext uri="{BB962C8B-B14F-4D97-AF65-F5344CB8AC3E}">
        <p14:creationId xmlns:p14="http://schemas.microsoft.com/office/powerpoint/2010/main" val="928264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52400"/>
            <a:ext cx="5029200" cy="5638800"/>
          </a:xfrm>
        </p:spPr>
        <p:txBody>
          <a:bodyPr>
            <a:noAutofit/>
          </a:bodyPr>
          <a:lstStyle/>
          <a:p>
            <a:pPr algn="l"/>
            <a:r>
              <a:rPr lang="en-US" sz="1200" b="1" dirty="0"/>
              <a:t/>
            </a:r>
            <a:br>
              <a:rPr lang="en-US" sz="1200" b="1" dirty="0"/>
            </a:br>
            <a:r>
              <a:rPr lang="en-US" sz="1400" b="1" dirty="0">
                <a:latin typeface="Times New Roman" panose="02020603050405020304" pitchFamily="18" charset="0"/>
                <a:cs typeface="Times New Roman" panose="02020603050405020304" pitchFamily="18" charset="0"/>
              </a:rPr>
              <a:t>R</a:t>
            </a:r>
            <a:r>
              <a:rPr lang="en-US" sz="1400" b="1" dirty="0" smtClean="0">
                <a:latin typeface="Times New Roman" panose="02020603050405020304" pitchFamily="18" charset="0"/>
                <a:cs typeface="Times New Roman" panose="02020603050405020304" pitchFamily="18" charset="0"/>
              </a:rPr>
              <a:t>enewable </a:t>
            </a:r>
            <a:r>
              <a:rPr lang="en-US" sz="1400" b="1" dirty="0">
                <a:latin typeface="Times New Roman" panose="02020603050405020304" pitchFamily="18" charset="0"/>
                <a:cs typeface="Times New Roman" panose="02020603050405020304" pitchFamily="18" charset="0"/>
              </a:rPr>
              <a:t>energy sources </a:t>
            </a:r>
            <a:r>
              <a:rPr lang="en-US" sz="1400" b="1" dirty="0" smtClean="0">
                <a:latin typeface="Times New Roman" panose="02020603050405020304" pitchFamily="18" charset="0"/>
                <a:cs typeface="Times New Roman" panose="02020603050405020304" pitchFamily="18" charset="0"/>
              </a:rPr>
              <a:t>are </a:t>
            </a:r>
            <a:r>
              <a:rPr lang="en-US" sz="1400" b="1" dirty="0">
                <a:latin typeface="Times New Roman" panose="02020603050405020304" pitchFamily="18" charset="0"/>
                <a:cs typeface="Times New Roman" panose="02020603050405020304" pitchFamily="18" charset="0"/>
              </a:rPr>
              <a:t>intermittent in nature </a:t>
            </a:r>
            <a:r>
              <a:rPr lang="en-US" sz="1400" b="1" dirty="0" smtClean="0">
                <a:latin typeface="Times New Roman" panose="02020603050405020304" pitchFamily="18" charset="0"/>
                <a:cs typeface="Times New Roman" panose="02020603050405020304" pitchFamily="18" charset="0"/>
              </a:rPr>
              <a:t>requiring </a:t>
            </a:r>
            <a:r>
              <a:rPr lang="en-US" sz="1400" b="1" dirty="0">
                <a:latin typeface="Times New Roman" panose="02020603050405020304" pitchFamily="18" charset="0"/>
                <a:cs typeface="Times New Roman" panose="02020603050405020304" pitchFamily="18" charset="0"/>
              </a:rPr>
              <a:t>backups and energy storage </a:t>
            </a:r>
            <a:r>
              <a:rPr lang="en-US" sz="1400" b="1" dirty="0" smtClean="0">
                <a:latin typeface="Times New Roman" panose="02020603050405020304" pitchFamily="18" charset="0"/>
                <a:cs typeface="Times New Roman" panose="02020603050405020304" pitchFamily="18" charset="0"/>
              </a:rPr>
              <a:t>provisions. They are industrial processes with inherent risks. Migratory birds collide with wind turbine rotor blades, </a:t>
            </a:r>
            <a:r>
              <a:rPr lang="en-US" sz="1400" b="1" dirty="0">
                <a:latin typeface="Times New Roman" panose="02020603050405020304" pitchFamily="18" charset="0"/>
                <a:cs typeface="Times New Roman" panose="02020603050405020304" pitchFamily="18" charset="0"/>
              </a:rPr>
              <a:t>and </a:t>
            </a:r>
            <a:r>
              <a:rPr lang="en-US" sz="1400" b="1" dirty="0" smtClean="0">
                <a:latin typeface="Times New Roman" panose="02020603050405020304" pitchFamily="18" charset="0"/>
                <a:cs typeface="Times New Roman" panose="02020603050405020304" pitchFamily="18" charset="0"/>
              </a:rPr>
              <a:t>thermal solar towers </a:t>
            </a:r>
            <a:r>
              <a:rPr lang="en-US" sz="1400" b="1" dirty="0">
                <a:latin typeface="Times New Roman" panose="02020603050405020304" pitchFamily="18" charset="0"/>
                <a:cs typeface="Times New Roman" panose="02020603050405020304" pitchFamily="18" charset="0"/>
              </a:rPr>
              <a:t>fry them. Dams can wreak havoc on </a:t>
            </a:r>
            <a:r>
              <a:rPr lang="en-US" sz="1400" b="1" dirty="0" smtClean="0">
                <a:latin typeface="Times New Roman" panose="02020603050405020304" pitchFamily="18" charset="0"/>
                <a:cs typeface="Times New Roman" panose="02020603050405020304" pitchFamily="18" charset="0"/>
              </a:rPr>
              <a:t>fish ecosystems.</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Nuclear power plants are shutting down across the United States; the Three Mile Island </a:t>
            </a:r>
            <a:r>
              <a:rPr lang="en-US" sz="1400" b="1" dirty="0" smtClean="0">
                <a:latin typeface="Times New Roman" panose="02020603050405020304" pitchFamily="18" charset="0"/>
                <a:cs typeface="Times New Roman" panose="02020603050405020304" pitchFamily="18" charset="0"/>
              </a:rPr>
              <a:t>plant is scheduled to  close </a:t>
            </a:r>
            <a:r>
              <a:rPr lang="en-US" sz="1400" b="1" dirty="0">
                <a:latin typeface="Times New Roman" panose="02020603050405020304" pitchFamily="18" charset="0"/>
                <a:cs typeface="Times New Roman" panose="02020603050405020304" pitchFamily="18" charset="0"/>
              </a:rPr>
              <a:t>in 2019</a:t>
            </a:r>
            <a:r>
              <a:rPr lang="en-US" sz="1400" b="1" dirty="0" smtClean="0">
                <a:latin typeface="Times New Roman" panose="02020603050405020304" pitchFamily="18" charset="0"/>
                <a:cs typeface="Times New Roman" panose="02020603050405020304" pitchFamily="18" charset="0"/>
              </a:rPr>
              <a:t>.</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a:r>
            <a:br>
              <a:rPr lang="en-US" sz="1400" b="1" dirty="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Jeremy </a:t>
            </a:r>
            <a:r>
              <a:rPr lang="en-US" sz="1400" b="1" dirty="0">
                <a:latin typeface="Times New Roman" panose="02020603050405020304" pitchFamily="18" charset="0"/>
                <a:cs typeface="Times New Roman" panose="02020603050405020304" pitchFamily="18" charset="0"/>
              </a:rPr>
              <a:t>Carl and David </a:t>
            </a:r>
            <a:r>
              <a:rPr lang="en-US" sz="1400" b="1" dirty="0" err="1" smtClean="0">
                <a:latin typeface="Times New Roman" panose="02020603050405020304" pitchFamily="18" charset="0"/>
                <a:cs typeface="Times New Roman" panose="02020603050405020304" pitchFamily="18" charset="0"/>
              </a:rPr>
              <a:t>Fedor</a:t>
            </a:r>
            <a:r>
              <a:rPr lang="en-US" sz="1400" b="1" dirty="0" smtClean="0">
                <a:latin typeface="Times New Roman" panose="02020603050405020304" pitchFamily="18" charset="0"/>
                <a:cs typeface="Times New Roman" panose="02020603050405020304" pitchFamily="18" charset="0"/>
              </a:rPr>
              <a:t> [1, 2], </a:t>
            </a:r>
            <a:r>
              <a:rPr lang="en-US" sz="1400" b="1" dirty="0">
                <a:latin typeface="Times New Roman" panose="02020603050405020304" pitchFamily="18" charset="0"/>
                <a:cs typeface="Times New Roman" panose="02020603050405020304" pitchFamily="18" charset="0"/>
              </a:rPr>
              <a:t>two energy experts </a:t>
            </a:r>
            <a:r>
              <a:rPr lang="en-US" sz="1400" b="1" dirty="0" smtClean="0">
                <a:latin typeface="Times New Roman" panose="02020603050405020304" pitchFamily="18" charset="0"/>
                <a:cs typeface="Times New Roman" panose="02020603050405020304" pitchFamily="18" charset="0"/>
              </a:rPr>
              <a:t>in their book:, “Keeping </a:t>
            </a:r>
            <a:r>
              <a:rPr lang="en-US" sz="1400" b="1" dirty="0">
                <a:latin typeface="Times New Roman" panose="02020603050405020304" pitchFamily="18" charset="0"/>
                <a:cs typeface="Times New Roman" panose="02020603050405020304" pitchFamily="18" charset="0"/>
              </a:rPr>
              <a:t>the Lights On at America’s Nuclear Power </a:t>
            </a:r>
            <a:r>
              <a:rPr lang="en-US" sz="1400" b="1" dirty="0" smtClean="0">
                <a:latin typeface="Times New Roman" panose="02020603050405020304" pitchFamily="18" charset="0"/>
                <a:cs typeface="Times New Roman" panose="02020603050405020304" pitchFamily="18" charset="0"/>
              </a:rPr>
              <a:t>Plants” argue </a:t>
            </a:r>
            <a:r>
              <a:rPr lang="en-US" sz="1400" b="1" dirty="0">
                <a:latin typeface="Times New Roman" panose="02020603050405020304" pitchFamily="18" charset="0"/>
                <a:cs typeface="Times New Roman" panose="02020603050405020304" pitchFamily="18" charset="0"/>
              </a:rPr>
              <a:t>that, while nuclear power alone is not a panacea to resolve energy problems, the </a:t>
            </a:r>
            <a:r>
              <a:rPr lang="en-US" sz="1400" b="1" dirty="0" smtClean="0">
                <a:latin typeface="Times New Roman" panose="02020603050405020304" pitchFamily="18" charset="0"/>
                <a:cs typeface="Times New Roman" panose="02020603050405020304" pitchFamily="18" charset="0"/>
              </a:rPr>
              <a:t>USA will not </a:t>
            </a:r>
            <a:r>
              <a:rPr lang="en-US" sz="1400" b="1" dirty="0">
                <a:latin typeface="Times New Roman" panose="02020603050405020304" pitchFamily="18" charset="0"/>
                <a:cs typeface="Times New Roman" panose="02020603050405020304" pitchFamily="18" charset="0"/>
              </a:rPr>
              <a:t>be able to solve its energy needs without nuclear power playing a major </a:t>
            </a:r>
            <a:r>
              <a:rPr lang="en-US" sz="1400" b="1" dirty="0" smtClean="0">
                <a:latin typeface="Times New Roman" panose="02020603050405020304" pitchFamily="18" charset="0"/>
                <a:cs typeface="Times New Roman" panose="02020603050405020304" pitchFamily="18" charset="0"/>
              </a:rPr>
              <a:t>role in its future.</a:t>
            </a:r>
            <a:br>
              <a:rPr lang="en-US" sz="1400" b="1" dirty="0" smtClean="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r>
            <a:br>
              <a:rPr lang="en-US" sz="1400" b="1" dirty="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While </a:t>
            </a:r>
            <a:r>
              <a:rPr lang="en-US" sz="1400" b="1" dirty="0">
                <a:latin typeface="Times New Roman" panose="02020603050405020304" pitchFamily="18" charset="0"/>
                <a:cs typeface="Times New Roman" panose="02020603050405020304" pitchFamily="18" charset="0"/>
              </a:rPr>
              <a:t>nuclear power provides about 20 percent of </a:t>
            </a:r>
            <a:r>
              <a:rPr lang="en-US" sz="1400" b="1" dirty="0" smtClean="0">
                <a:latin typeface="Times New Roman" panose="02020603050405020304" pitchFamily="18" charset="0"/>
                <a:cs typeface="Times New Roman" panose="02020603050405020304" pitchFamily="18" charset="0"/>
              </a:rPr>
              <a:t>USA </a:t>
            </a:r>
            <a:r>
              <a:rPr lang="en-US" sz="1400" b="1" dirty="0">
                <a:latin typeface="Times New Roman" panose="02020603050405020304" pitchFamily="18" charset="0"/>
                <a:cs typeface="Times New Roman" panose="02020603050405020304" pitchFamily="18" charset="0"/>
              </a:rPr>
              <a:t>electricity today, it accounts for two-thirds of </a:t>
            </a:r>
            <a:r>
              <a:rPr lang="en-US" sz="1400" b="1" dirty="0" smtClean="0">
                <a:latin typeface="Times New Roman" panose="02020603050405020304" pitchFamily="18" charset="0"/>
                <a:cs typeface="Times New Roman" panose="02020603050405020304" pitchFamily="18" charset="0"/>
              </a:rPr>
              <a:t>the carbon </a:t>
            </a:r>
            <a:r>
              <a:rPr lang="en-US" sz="1400" b="1" dirty="0">
                <a:latin typeface="Times New Roman" panose="02020603050405020304" pitchFamily="18" charset="0"/>
                <a:cs typeface="Times New Roman" panose="02020603050405020304" pitchFamily="18" charset="0"/>
              </a:rPr>
              <a:t>and pollution-free power produced. </a:t>
            </a:r>
            <a:r>
              <a:rPr lang="en-US" sz="1400" b="1" dirty="0" smtClean="0">
                <a:latin typeface="Times New Roman" panose="02020603050405020304" pitchFamily="18" charset="0"/>
                <a:cs typeface="Times New Roman" panose="02020603050405020304" pitchFamily="18" charset="0"/>
              </a:rPr>
              <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
            </a:r>
            <a:br>
              <a:rPr lang="en-US" sz="1400" b="1" dirty="0" smtClean="0">
                <a:latin typeface="Times New Roman" panose="02020603050405020304" pitchFamily="18" charset="0"/>
                <a:cs typeface="Times New Roman" panose="02020603050405020304" pitchFamily="18" charset="0"/>
              </a:rPr>
            </a:br>
            <a:r>
              <a:rPr lang="en-US" sz="1400" b="1" dirty="0" smtClean="0">
                <a:latin typeface="Times New Roman" panose="02020603050405020304" pitchFamily="18" charset="0"/>
                <a:cs typeface="Times New Roman" panose="02020603050405020304" pitchFamily="18" charset="0"/>
              </a:rPr>
              <a:t>They </a:t>
            </a:r>
            <a:r>
              <a:rPr lang="en-US" sz="1400" b="1" dirty="0">
                <a:latin typeface="Times New Roman" panose="02020603050405020304" pitchFamily="18" charset="0"/>
                <a:cs typeface="Times New Roman" panose="02020603050405020304" pitchFamily="18" charset="0"/>
              </a:rPr>
              <a:t>note that nuclear power releases less radioactivity into the surrounding environment than burning coal. Nuclear power has also produced less death and injury to humans than any other form of energy production</a:t>
            </a:r>
            <a:r>
              <a:rPr lang="en-US" sz="1400" b="1" dirty="0" smtClean="0">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99" y="609600"/>
            <a:ext cx="3305309" cy="4953000"/>
          </a:xfrm>
        </p:spPr>
      </p:pic>
      <p:sp>
        <p:nvSpPr>
          <p:cNvPr id="4" name="Slide Number Placeholder 3"/>
          <p:cNvSpPr>
            <a:spLocks noGrp="1"/>
          </p:cNvSpPr>
          <p:nvPr>
            <p:ph type="sldNum" sz="quarter" idx="12"/>
          </p:nvPr>
        </p:nvSpPr>
        <p:spPr/>
        <p:txBody>
          <a:bodyPr/>
          <a:lstStyle/>
          <a:p>
            <a:fld id="{6C5DF5CD-857F-4FE9-A9D6-FF9BC404B84A}" type="slidenum">
              <a:rPr lang="en-US" smtClean="0"/>
              <a:t>68</a:t>
            </a:fld>
            <a:endParaRPr lang="en-US"/>
          </a:p>
        </p:txBody>
      </p:sp>
    </p:spTree>
    <p:extLst>
      <p:ext uri="{BB962C8B-B14F-4D97-AF65-F5344CB8AC3E}">
        <p14:creationId xmlns:p14="http://schemas.microsoft.com/office/powerpoint/2010/main" val="30146081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69</a:t>
            </a:fld>
            <a:endParaRPr lang="en-US"/>
          </a:p>
        </p:txBody>
      </p:sp>
      <p:pic>
        <p:nvPicPr>
          <p:cNvPr id="3" name="Picture 2" descr="https://blogs-images.forbes.com/assets/images/avatars/blog-4089_400.jpg">
            <a:hlinkClick r:id="rId2" tgtFrame="&quot;_self&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
            <a:ext cx="1447800" cy="1371600"/>
          </a:xfrm>
          <a:prstGeom prst="rect">
            <a:avLst/>
          </a:prstGeom>
          <a:noFill/>
          <a:ln>
            <a:noFill/>
          </a:ln>
        </p:spPr>
      </p:pic>
      <p:sp>
        <p:nvSpPr>
          <p:cNvPr id="4" name="Rectangle 3"/>
          <p:cNvSpPr/>
          <p:nvPr/>
        </p:nvSpPr>
        <p:spPr>
          <a:xfrm>
            <a:off x="2286000" y="457200"/>
            <a:ext cx="6629400" cy="1241365"/>
          </a:xfrm>
          <a:prstGeom prst="rect">
            <a:avLst/>
          </a:prstGeom>
        </p:spPr>
        <p:txBody>
          <a:bodyPr wrap="square">
            <a:spAutoFit/>
          </a:bodyPr>
          <a:lstStyle/>
          <a:p>
            <a:pPr>
              <a:lnSpc>
                <a:spcPct val="107000"/>
              </a:lnSpc>
              <a:spcAft>
                <a:spcPts val="800"/>
              </a:spcAft>
            </a:pPr>
            <a:r>
              <a:rPr lang="en-US" altLang="en-US" b="1" dirty="0" err="1" smtClean="0">
                <a:latin typeface="Times New Roman" panose="02020603050405020304" pitchFamily="18" charset="0"/>
                <a:cs typeface="Times New Roman" panose="02020603050405020304" pitchFamily="18" charset="0"/>
              </a:rPr>
              <a:t>Ramanan</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Krishnamoorti</a:t>
            </a:r>
            <a:r>
              <a:rPr lang="en-US" altLang="en-US" b="1" dirty="0">
                <a:latin typeface="Times New Roman" panose="02020603050405020304" pitchFamily="18" charset="0"/>
                <a:cs typeface="Times New Roman" panose="02020603050405020304" pitchFamily="18" charset="0"/>
              </a:rPr>
              <a:t> and S. </a:t>
            </a:r>
            <a:r>
              <a:rPr lang="en-US" altLang="en-US" b="1" dirty="0" err="1">
                <a:latin typeface="Times New Roman" panose="02020603050405020304" pitchFamily="18" charset="0"/>
                <a:cs typeface="Times New Roman" panose="02020603050405020304" pitchFamily="18" charset="0"/>
              </a:rPr>
              <a:t>Radhakrishnan</a:t>
            </a:r>
            <a:r>
              <a:rPr lang="en-US" altLang="en-US" b="1" dirty="0">
                <a:latin typeface="Times New Roman" panose="02020603050405020304" pitchFamily="18" charset="0"/>
                <a:cs typeface="Times New Roman" panose="02020603050405020304" pitchFamily="18" charset="0"/>
              </a:rPr>
              <a:t>, “U. S. Nuclear Energy: Transform or Become Irrelevant, Forbes, March 14, 2017. </a:t>
            </a:r>
          </a:p>
          <a:p>
            <a:pPr>
              <a:lnSpc>
                <a:spcPct val="107000"/>
              </a:lnSpc>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85800" y="1905000"/>
            <a:ext cx="8382000" cy="4524315"/>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The increased cost of building traditional high pressure light water reactors comes at a time when natural gas prices have plummeted and grid-scale solar and wind are becoming price competitive</a:t>
            </a:r>
            <a:r>
              <a:rPr lang="en-US" sz="1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en-US" sz="1400" b="1" dirty="0" smtClean="0">
                <a:latin typeface="Times New Roman" panose="02020603050405020304" pitchFamily="18" charset="0"/>
                <a:ea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N</a:t>
            </a:r>
            <a:r>
              <a:rPr lang="en-US" sz="1400" b="1" dirty="0" smtClean="0">
                <a:latin typeface="Times New Roman" panose="02020603050405020304" pitchFamily="18" charset="0"/>
                <a:cs typeface="Times New Roman" panose="02020603050405020304" pitchFamily="18" charset="0"/>
              </a:rPr>
              <a:t>uclear </a:t>
            </a:r>
            <a:r>
              <a:rPr lang="en-US" sz="1400" b="1" dirty="0">
                <a:latin typeface="Times New Roman" panose="02020603050405020304" pitchFamily="18" charset="0"/>
                <a:cs typeface="Times New Roman" panose="02020603050405020304" pitchFamily="18" charset="0"/>
              </a:rPr>
              <a:t>has the ability to provide highly reliable base load power, a critical factor as we go towards more intermittent sources, including wind and solar</a:t>
            </a:r>
            <a:r>
              <a:rPr lang="en-US" sz="1400" b="1" dirty="0" smtClean="0">
                <a:latin typeface="Times New Roman" panose="02020603050405020304" pitchFamily="18" charset="0"/>
                <a:cs typeface="Times New Roman" panose="02020603050405020304" pitchFamily="18" charset="0"/>
              </a:rPr>
              <a:t>.</a:t>
            </a:r>
          </a:p>
          <a:p>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b="1" dirty="0" smtClean="0">
                <a:latin typeface="Times New Roman" panose="02020603050405020304" pitchFamily="18" charset="0"/>
                <a:cs typeface="Times New Roman" panose="02020603050405020304" pitchFamily="18" charset="0"/>
              </a:rPr>
              <a:t>“Energy </a:t>
            </a:r>
            <a:r>
              <a:rPr lang="en-US" sz="1400" b="1" dirty="0">
                <a:latin typeface="Times New Roman" panose="02020603050405020304" pitchFamily="18" charset="0"/>
                <a:cs typeface="Times New Roman" panose="02020603050405020304" pitchFamily="18" charset="0"/>
              </a:rPr>
              <a:t>sources not based on hydrocarbons have become the </a:t>
            </a:r>
            <a:r>
              <a:rPr lang="en-US" sz="1400" b="1" i="1" dirty="0">
                <a:latin typeface="Times New Roman" panose="02020603050405020304" pitchFamily="18" charset="0"/>
                <a:cs typeface="Times New Roman" panose="02020603050405020304" pitchFamily="18" charset="0"/>
              </a:rPr>
              <a:t>de facto</a:t>
            </a:r>
            <a:r>
              <a:rPr lang="en-US" sz="1400" b="1" dirty="0">
                <a:latin typeface="Times New Roman" panose="02020603050405020304" pitchFamily="18" charset="0"/>
                <a:cs typeface="Times New Roman" panose="02020603050405020304" pitchFamily="18" charset="0"/>
              </a:rPr>
              <a:t> option to decrease anthropogenic carbon dioxide. Thus, along with solar and wind, nuclear represents a significant technological solution to address the human-caused CO</a:t>
            </a:r>
            <a:r>
              <a:rPr lang="en-US" sz="1400" b="1" baseline="-25000" dirty="0">
                <a:latin typeface="Times New Roman" panose="02020603050405020304" pitchFamily="18" charset="0"/>
                <a:cs typeface="Times New Roman" panose="02020603050405020304" pitchFamily="18" charset="0"/>
              </a:rPr>
              <a:t>2</a:t>
            </a:r>
            <a:r>
              <a:rPr lang="en-US" sz="1400" b="1" dirty="0">
                <a:latin typeface="Times New Roman" panose="02020603050405020304" pitchFamily="18" charset="0"/>
                <a:cs typeface="Times New Roman" panose="02020603050405020304" pitchFamily="18" charset="0"/>
              </a:rPr>
              <a:t> issue</a:t>
            </a:r>
            <a:r>
              <a:rPr lang="en-US" sz="1400" b="1" dirty="0" smtClean="0">
                <a:latin typeface="Times New Roman" panose="02020603050405020304" pitchFamily="18" charset="0"/>
                <a:cs typeface="Times New Roman" panose="02020603050405020304" pitchFamily="18" charset="0"/>
              </a:rPr>
              <a:t>.</a:t>
            </a:r>
          </a:p>
          <a:p>
            <a:endParaRPr lang="en-US" sz="1400" b="1" dirty="0">
              <a:latin typeface="Times New Roman" panose="02020603050405020304" pitchFamily="18" charset="0"/>
              <a:cs typeface="Times New Roman" panose="02020603050405020304" pitchFamily="18" charset="0"/>
            </a:endParaRPr>
          </a:p>
          <a:p>
            <a:r>
              <a:rPr lang="en-US" sz="1400" b="1" dirty="0" smtClean="0">
                <a:latin typeface="Times New Roman" panose="02020603050405020304" pitchFamily="18" charset="0"/>
                <a:cs typeface="Times New Roman" panose="02020603050405020304" pitchFamily="18" charset="0"/>
              </a:rPr>
              <a:t>“Nuclear </a:t>
            </a:r>
            <a:r>
              <a:rPr lang="en-US" sz="1400" b="1" dirty="0">
                <a:latin typeface="Times New Roman" panose="02020603050405020304" pitchFamily="18" charset="0"/>
                <a:cs typeface="Times New Roman" panose="02020603050405020304" pitchFamily="18" charset="0"/>
              </a:rPr>
              <a:t>power technology continues to evolve away from the concrete-intensive light water high pressure process and toward a modular and molten salt-based process, especially outside the U.S. With the broad availability of nuclear fuel, especially in a world where thorium and other trans-uranium elements are increasingly becoming the fuel of choice, this technology is scalable and ready for global consumption. </a:t>
            </a:r>
            <a:r>
              <a:rPr lang="en-US" sz="1400" b="1" u="sng" dirty="0">
                <a:latin typeface="Times New Roman" panose="02020603050405020304" pitchFamily="18" charset="0"/>
                <a:cs typeface="Times New Roman" panose="02020603050405020304" pitchFamily="18" charset="0"/>
              </a:rPr>
              <a:t>If done </a:t>
            </a:r>
            <a:r>
              <a:rPr lang="en-US" sz="1400" b="1" u="sng" dirty="0" smtClean="0">
                <a:latin typeface="Times New Roman" panose="02020603050405020304" pitchFamily="18" charset="0"/>
                <a:cs typeface="Times New Roman" panose="02020603050405020304" pitchFamily="18" charset="0"/>
              </a:rPr>
              <a:t>right</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the use of thorium and some of the trans-uranium elements might quite substantially scale-down the issue of spent fuel disposal</a:t>
            </a:r>
            <a:r>
              <a:rPr lang="en-US" sz="1400" b="1" dirty="0" smtClean="0">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ea typeface="Times New Roman" panose="02020603050405020304" pitchFamily="18" charset="0"/>
            </a:endParaRPr>
          </a:p>
          <a:p>
            <a:endParaRPr lang="en-US" dirty="0" smtClean="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237277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86200"/>
            <a:ext cx="8915400" cy="1905000"/>
          </a:xfrm>
        </p:spPr>
        <p:txBody>
          <a:bodyPr>
            <a:normAutofit fontScale="90000"/>
          </a:bodyPr>
          <a:lstStyle/>
          <a:p>
            <a:pPr algn="l"/>
            <a:r>
              <a:rPr lang="en-US" sz="1600" dirty="0" smtClean="0"/>
              <a:t>Competition between nuclear and renewable utility-scale electrical generation sources is occurring.</a:t>
            </a:r>
            <a:r>
              <a:rPr lang="en-US" sz="1600" dirty="0"/>
              <a:t/>
            </a:r>
            <a:br>
              <a:rPr lang="en-US" sz="1600" dirty="0"/>
            </a:br>
            <a:r>
              <a:rPr lang="en-US" sz="1400" dirty="0" smtClean="0"/>
              <a:t>Seasonal rain and snow melt for hydroelectric and installed capacity </a:t>
            </a:r>
            <a:r>
              <a:rPr lang="en-US" sz="1400" dirty="0"/>
              <a:t>growth </a:t>
            </a:r>
            <a:r>
              <a:rPr lang="en-US" sz="1400" dirty="0" smtClean="0"/>
              <a:t>in wind and solar </a:t>
            </a:r>
            <a:r>
              <a:rPr lang="en-US" sz="1400" dirty="0"/>
              <a:t>generation, as well as maintenance and refueling schedules for nuclear </a:t>
            </a:r>
            <a:r>
              <a:rPr lang="en-US" sz="1400" dirty="0" smtClean="0"/>
              <a:t>plans </a:t>
            </a:r>
            <a:r>
              <a:rPr lang="en-US" sz="1400" dirty="0"/>
              <a:t>during </a:t>
            </a:r>
            <a:r>
              <a:rPr lang="en-US" sz="1400" dirty="0" smtClean="0"/>
              <a:t>the spring </a:t>
            </a:r>
            <a:r>
              <a:rPr lang="en-US" sz="1400" dirty="0"/>
              <a:t>and fall months, when overall electricity demand is </a:t>
            </a:r>
            <a:r>
              <a:rPr lang="en-US" sz="1400" dirty="0" smtClean="0"/>
              <a:t>low; affect the overall picture. </a:t>
            </a:r>
            <a:r>
              <a:rPr lang="en-US" sz="1600" dirty="0" smtClean="0"/>
              <a:t/>
            </a:r>
            <a:br>
              <a:rPr lang="en-US" sz="1600" dirty="0" smtClean="0"/>
            </a:br>
            <a:r>
              <a:rPr lang="en-US" sz="1600" dirty="0" smtClean="0"/>
              <a:t>About </a:t>
            </a:r>
            <a:r>
              <a:rPr lang="en-US" sz="1600" dirty="0"/>
              <a:t>60% of all utility-scale electricity generating capacity that came online in 2016 was from </a:t>
            </a:r>
            <a:r>
              <a:rPr lang="en-US" sz="1600" dirty="0" smtClean="0"/>
              <a:t>wind and solar sources.</a:t>
            </a:r>
            <a:br>
              <a:rPr lang="en-US" sz="1600" dirty="0" smtClean="0"/>
            </a:br>
            <a:r>
              <a:rPr lang="en-US" sz="1400" dirty="0" smtClean="0"/>
              <a:t>Wind </a:t>
            </a:r>
            <a:r>
              <a:rPr lang="en-US" sz="1400" dirty="0"/>
              <a:t>and </a:t>
            </a:r>
            <a:r>
              <a:rPr lang="en-US" sz="1400" dirty="0" smtClean="0"/>
              <a:t>solar follow </a:t>
            </a:r>
            <a:r>
              <a:rPr lang="en-US" sz="1400" dirty="0"/>
              <a:t>seasonal </a:t>
            </a:r>
            <a:r>
              <a:rPr lang="en-US" sz="1400" dirty="0" smtClean="0"/>
              <a:t>patterns </a:t>
            </a:r>
            <a:r>
              <a:rPr lang="en-US" sz="1400" dirty="0"/>
              <a:t>reflect the </a:t>
            </a:r>
            <a:r>
              <a:rPr lang="en-US" sz="1400" dirty="0" smtClean="0"/>
              <a:t>intermittency of </a:t>
            </a:r>
            <a:r>
              <a:rPr lang="en-US" sz="1400" dirty="0"/>
              <a:t>their resources, </a:t>
            </a:r>
            <a:r>
              <a:rPr lang="en-US" sz="1400" dirty="0" smtClean="0"/>
              <a:t>while the monthly </a:t>
            </a:r>
            <a:r>
              <a:rPr lang="en-US" sz="1400" dirty="0"/>
              <a:t>fluctuations in nuclear </a:t>
            </a:r>
            <a:r>
              <a:rPr lang="en-US" sz="1400" dirty="0" smtClean="0"/>
              <a:t>generation </a:t>
            </a:r>
            <a:r>
              <a:rPr lang="en-US" sz="1400" dirty="0"/>
              <a:t>reflect </a:t>
            </a:r>
            <a:r>
              <a:rPr lang="en-US" sz="1400" dirty="0" smtClean="0"/>
              <a:t>maintenance and refueling </a:t>
            </a:r>
            <a:r>
              <a:rPr lang="en-US" sz="1400" dirty="0"/>
              <a:t>schedules.</a:t>
            </a:r>
            <a:r>
              <a:rPr lang="en-US" sz="1600" dirty="0"/>
              <a:t/>
            </a:r>
            <a:br>
              <a:rPr lang="en-US" sz="1600" dirty="0"/>
            </a:br>
            <a:r>
              <a:rPr lang="en-US" sz="1600" dirty="0" smtClean="0"/>
              <a:t>Monthly </a:t>
            </a:r>
            <a:r>
              <a:rPr lang="en-US" sz="1600" dirty="0"/>
              <a:t>nuclear electricity generation </a:t>
            </a:r>
            <a:r>
              <a:rPr lang="en-US" sz="1600" dirty="0" smtClean="0"/>
              <a:t>is expected to surpass </a:t>
            </a:r>
            <a:r>
              <a:rPr lang="en-US" sz="1600" dirty="0"/>
              <a:t>renewables again during the summer months of 2017 and that nuclear will generate more electricity than renewables for all of 2017</a:t>
            </a:r>
            <a:r>
              <a:rPr lang="en-US" sz="1600" dirty="0" smtClean="0"/>
              <a:t>.</a:t>
            </a:r>
            <a:endParaRPr lang="en-US" sz="16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52400"/>
            <a:ext cx="7327944" cy="3657600"/>
          </a:xfrm>
        </p:spPr>
      </p:pic>
      <p:sp>
        <p:nvSpPr>
          <p:cNvPr id="4" name="Slide Number Placeholder 3"/>
          <p:cNvSpPr>
            <a:spLocks noGrp="1"/>
          </p:cNvSpPr>
          <p:nvPr>
            <p:ph type="sldNum" sz="quarter" idx="12"/>
          </p:nvPr>
        </p:nvSpPr>
        <p:spPr/>
        <p:txBody>
          <a:bodyPr/>
          <a:lstStyle/>
          <a:p>
            <a:fld id="{6C5DF5CD-857F-4FE9-A9D6-FF9BC404B84A}" type="slidenum">
              <a:rPr lang="en-US" smtClean="0"/>
              <a:t>7</a:t>
            </a:fld>
            <a:endParaRPr lang="en-US"/>
          </a:p>
        </p:txBody>
      </p:sp>
    </p:spTree>
    <p:extLst>
      <p:ext uri="{BB962C8B-B14F-4D97-AF65-F5344CB8AC3E}">
        <p14:creationId xmlns:p14="http://schemas.microsoft.com/office/powerpoint/2010/main" val="3461896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54788"/>
            <a:ext cx="5638800" cy="4384012"/>
          </a:xfrm>
          <a:prstGeom prst="rect">
            <a:avLst/>
          </a:prstGeom>
        </p:spPr>
      </p:pic>
      <p:sp>
        <p:nvSpPr>
          <p:cNvPr id="4" name="TextBox 3"/>
          <p:cNvSpPr txBox="1"/>
          <p:nvPr/>
        </p:nvSpPr>
        <p:spPr>
          <a:xfrm>
            <a:off x="76200" y="457201"/>
            <a:ext cx="8991600" cy="461665"/>
          </a:xfrm>
          <a:prstGeom prst="rect">
            <a:avLst/>
          </a:prstGeom>
          <a:noFill/>
        </p:spPr>
        <p:txBody>
          <a:bodyPr wrap="square" rtlCol="0">
            <a:spAutoFit/>
          </a:bodyPr>
          <a:lstStyle/>
          <a:p>
            <a:pPr algn="ctr"/>
            <a:r>
              <a:rPr lang="en-US" sz="2400" b="1" dirty="0" smtClean="0"/>
              <a:t>Actinides and fission products radiotoxicity of different fuel cycles</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90600"/>
            <a:ext cx="7302500" cy="4772794"/>
          </a:xfrm>
          <a:prstGeom prst="rect">
            <a:avLst/>
          </a:prstGeom>
        </p:spPr>
      </p:pic>
    </p:spTree>
    <p:extLst>
      <p:ext uri="{BB962C8B-B14F-4D97-AF65-F5344CB8AC3E}">
        <p14:creationId xmlns:p14="http://schemas.microsoft.com/office/powerpoint/2010/main" val="3338740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SETUP</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077" y="1600201"/>
            <a:ext cx="7324723" cy="4173222"/>
          </a:xfrm>
        </p:spPr>
      </p:pic>
      <p:sp>
        <p:nvSpPr>
          <p:cNvPr id="4" name="Slide Number Placeholder 3"/>
          <p:cNvSpPr>
            <a:spLocks noGrp="1"/>
          </p:cNvSpPr>
          <p:nvPr>
            <p:ph type="sldNum" sz="quarter" idx="12"/>
          </p:nvPr>
        </p:nvSpPr>
        <p:spPr/>
        <p:txBody>
          <a:bodyPr/>
          <a:lstStyle/>
          <a:p>
            <a:fld id="{6C5DF5CD-857F-4FE9-A9D6-FF9BC404B84A}" type="slidenum">
              <a:rPr lang="en-US" smtClean="0"/>
              <a:t>71</a:t>
            </a:fld>
            <a:endParaRPr lang="en-US"/>
          </a:p>
        </p:txBody>
      </p:sp>
    </p:spTree>
    <p:extLst>
      <p:ext uri="{BB962C8B-B14F-4D97-AF65-F5344CB8AC3E}">
        <p14:creationId xmlns:p14="http://schemas.microsoft.com/office/powerpoint/2010/main" val="642372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REACTOR, ORNL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403" y="1600201"/>
            <a:ext cx="5723597" cy="4237522"/>
          </a:xfrm>
        </p:spPr>
      </p:pic>
      <p:sp>
        <p:nvSpPr>
          <p:cNvPr id="4" name="Slide Number Placeholder 3"/>
          <p:cNvSpPr>
            <a:spLocks noGrp="1"/>
          </p:cNvSpPr>
          <p:nvPr>
            <p:ph type="sldNum" sz="quarter" idx="12"/>
          </p:nvPr>
        </p:nvSpPr>
        <p:spPr/>
        <p:txBody>
          <a:bodyPr/>
          <a:lstStyle/>
          <a:p>
            <a:fld id="{6C5DF5CD-857F-4FE9-A9D6-FF9BC404B84A}" type="slidenum">
              <a:rPr lang="en-US" smtClean="0"/>
              <a:t>72</a:t>
            </a:fld>
            <a:endParaRPr lang="en-US"/>
          </a:p>
        </p:txBody>
      </p:sp>
    </p:spTree>
    <p:extLst>
      <p:ext uri="{BB962C8B-B14F-4D97-AF65-F5344CB8AC3E}">
        <p14:creationId xmlns:p14="http://schemas.microsoft.com/office/powerpoint/2010/main" val="452206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Fission Products removal in MSR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600201"/>
            <a:ext cx="8001000" cy="4230930"/>
          </a:xfrm>
        </p:spPr>
      </p:pic>
      <p:sp>
        <p:nvSpPr>
          <p:cNvPr id="4" name="Slide Number Placeholder 3"/>
          <p:cNvSpPr>
            <a:spLocks noGrp="1"/>
          </p:cNvSpPr>
          <p:nvPr>
            <p:ph type="sldNum" sz="quarter" idx="12"/>
          </p:nvPr>
        </p:nvSpPr>
        <p:spPr/>
        <p:txBody>
          <a:bodyPr/>
          <a:lstStyle/>
          <a:p>
            <a:fld id="{6C5DF5CD-857F-4FE9-A9D6-FF9BC404B84A}" type="slidenum">
              <a:rPr lang="en-US" smtClean="0"/>
              <a:t>73</a:t>
            </a:fld>
            <a:endParaRPr lang="en-US"/>
          </a:p>
        </p:txBody>
      </p:sp>
    </p:spTree>
    <p:extLst>
      <p:ext uri="{BB962C8B-B14F-4D97-AF65-F5344CB8AC3E}">
        <p14:creationId xmlns:p14="http://schemas.microsoft.com/office/powerpoint/2010/main" val="42920239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GENERATION IV, MOLTEN SALT BREEDER REACTOR, MSBR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754" y="1411542"/>
            <a:ext cx="6396246" cy="4226841"/>
          </a:xfrm>
        </p:spPr>
      </p:pic>
      <p:sp>
        <p:nvSpPr>
          <p:cNvPr id="4" name="Slide Number Placeholder 3"/>
          <p:cNvSpPr>
            <a:spLocks noGrp="1"/>
          </p:cNvSpPr>
          <p:nvPr>
            <p:ph type="sldNum" sz="quarter" idx="12"/>
          </p:nvPr>
        </p:nvSpPr>
        <p:spPr/>
        <p:txBody>
          <a:bodyPr/>
          <a:lstStyle/>
          <a:p>
            <a:fld id="{6C5DF5CD-857F-4FE9-A9D6-FF9BC404B84A}" type="slidenum">
              <a:rPr lang="en-US" smtClean="0"/>
              <a:t>74</a:t>
            </a:fld>
            <a:endParaRPr lang="en-US"/>
          </a:p>
        </p:txBody>
      </p:sp>
    </p:spTree>
    <p:extLst>
      <p:ext uri="{BB962C8B-B14F-4D97-AF65-F5344CB8AC3E}">
        <p14:creationId xmlns:p14="http://schemas.microsoft.com/office/powerpoint/2010/main" val="3876602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152400"/>
            <a:ext cx="8763000" cy="5486400"/>
          </a:xfrm>
        </p:spPr>
        <p:txBody>
          <a:bodyPr>
            <a:normAutofit fontScale="92500" lnSpcReduction="20000"/>
          </a:bodyPr>
          <a:lstStyle/>
          <a:p>
            <a:pPr algn="l"/>
            <a:endParaRPr lang="en-US" dirty="0"/>
          </a:p>
          <a:p>
            <a:pPr algn="l"/>
            <a:r>
              <a:rPr lang="en-US" b="1" dirty="0">
                <a:solidFill>
                  <a:schemeClr val="tx1"/>
                </a:solidFill>
              </a:rPr>
              <a:t>DISCUSSION</a:t>
            </a:r>
          </a:p>
          <a:p>
            <a:pPr algn="l"/>
            <a:endParaRPr lang="en-US" b="1" dirty="0">
              <a:solidFill>
                <a:schemeClr val="tx1"/>
              </a:solidFill>
            </a:endParaRPr>
          </a:p>
          <a:p>
            <a:pPr algn="l"/>
            <a:r>
              <a:rPr lang="en-US" b="1" dirty="0">
                <a:solidFill>
                  <a:schemeClr val="tx1"/>
                </a:solidFill>
              </a:rPr>
              <a:t>1. Molten Salt Reactors (MSRs) offer a great deal of stability compared to their solid fuel counterparts.  MSR’s are designed with a salt plug drain below the reactor vessel.  The plug must be actively cooled and in the case of a loss of power accident or if the fluid becomes too hot, the salt plug will melt and the molten salt will drain into a passively cooled containment vessel capable of removing the decay heat from the system.  Furthermore, molten salts have a very strong negative temperature and void coefficients.</a:t>
            </a:r>
          </a:p>
          <a:p>
            <a:pPr algn="l"/>
            <a:endParaRPr lang="en-US" dirty="0"/>
          </a:p>
        </p:txBody>
      </p:sp>
    </p:spTree>
    <p:extLst>
      <p:ext uri="{BB962C8B-B14F-4D97-AF65-F5344CB8AC3E}">
        <p14:creationId xmlns:p14="http://schemas.microsoft.com/office/powerpoint/2010/main" val="3383868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8600" y="914400"/>
            <a:ext cx="8763000" cy="4724400"/>
          </a:xfrm>
        </p:spPr>
        <p:txBody>
          <a:bodyPr>
            <a:noAutofit/>
          </a:bodyPr>
          <a:lstStyle/>
          <a:p>
            <a:pPr algn="l"/>
            <a:r>
              <a:rPr lang="en-US" sz="2000" b="1" dirty="0">
                <a:solidFill>
                  <a:schemeClr val="tx1"/>
                </a:solidFill>
              </a:rPr>
              <a:t>2. Another advantage of molten salt systems is the ability to process the fuel during </a:t>
            </a:r>
            <a:r>
              <a:rPr lang="en-US" sz="2000" b="1" dirty="0" smtClean="0">
                <a:solidFill>
                  <a:schemeClr val="tx1"/>
                </a:solidFill>
              </a:rPr>
              <a:t>plant operation </a:t>
            </a:r>
            <a:r>
              <a:rPr lang="en-US" sz="2000" b="1" dirty="0">
                <a:solidFill>
                  <a:schemeClr val="tx1"/>
                </a:solidFill>
              </a:rPr>
              <a:t>to remove fission products hence eliminating the decay heat problem. To remove </a:t>
            </a:r>
            <a:r>
              <a:rPr lang="en-US" sz="2000" b="1" dirty="0" smtClean="0">
                <a:solidFill>
                  <a:schemeClr val="tx1"/>
                </a:solidFill>
              </a:rPr>
              <a:t>the uranium </a:t>
            </a:r>
            <a:r>
              <a:rPr lang="en-US" sz="2000" b="1" dirty="0">
                <a:solidFill>
                  <a:schemeClr val="tx1"/>
                </a:solidFill>
              </a:rPr>
              <a:t>from the salt, the fluoride volatility process can be utilized. Hydrogen fluoride and </a:t>
            </a:r>
            <a:r>
              <a:rPr lang="en-US" sz="2000" b="1" dirty="0" smtClean="0">
                <a:solidFill>
                  <a:schemeClr val="tx1"/>
                </a:solidFill>
              </a:rPr>
              <a:t>then F2 </a:t>
            </a:r>
            <a:r>
              <a:rPr lang="en-US" sz="2000" b="1" dirty="0">
                <a:solidFill>
                  <a:schemeClr val="tx1"/>
                </a:solidFill>
              </a:rPr>
              <a:t>gas is bubbled through the salt. The uranium is converted from UF4 to UF6 and is </a:t>
            </a:r>
            <a:r>
              <a:rPr lang="en-US" sz="2000" b="1" dirty="0" smtClean="0">
                <a:solidFill>
                  <a:schemeClr val="tx1"/>
                </a:solidFill>
              </a:rPr>
              <a:t>released from </a:t>
            </a:r>
            <a:r>
              <a:rPr lang="en-US" sz="2000" b="1" dirty="0">
                <a:solidFill>
                  <a:schemeClr val="tx1"/>
                </a:solidFill>
              </a:rPr>
              <a:t>the salt as a gas. The UF6 is then converted back to UF4 as needed. This method is </a:t>
            </a:r>
            <a:r>
              <a:rPr lang="en-US" sz="2000" b="1" dirty="0" smtClean="0">
                <a:solidFill>
                  <a:schemeClr val="tx1"/>
                </a:solidFill>
              </a:rPr>
              <a:t>also applicable </a:t>
            </a:r>
            <a:r>
              <a:rPr lang="en-US" sz="2000" b="1" dirty="0">
                <a:solidFill>
                  <a:schemeClr val="tx1"/>
                </a:solidFill>
              </a:rPr>
              <a:t>to higher actinides such as plutonium. Fission products can also be removed by </a:t>
            </a:r>
            <a:r>
              <a:rPr lang="en-US" sz="2000" b="1" dirty="0" smtClean="0">
                <a:solidFill>
                  <a:schemeClr val="tx1"/>
                </a:solidFill>
              </a:rPr>
              <a:t>several methods </a:t>
            </a:r>
            <a:r>
              <a:rPr lang="en-US" sz="2000" b="1" dirty="0">
                <a:solidFill>
                  <a:schemeClr val="tx1"/>
                </a:solidFill>
              </a:rPr>
              <a:t>such as vacuum distillation or liquid bismuth reductive extraction. Gaseous </a:t>
            </a:r>
            <a:r>
              <a:rPr lang="en-US" sz="2000" b="1" dirty="0" smtClean="0">
                <a:solidFill>
                  <a:schemeClr val="tx1"/>
                </a:solidFill>
              </a:rPr>
              <a:t>fission products</a:t>
            </a:r>
            <a:r>
              <a:rPr lang="en-US" sz="2000" b="1" dirty="0">
                <a:solidFill>
                  <a:schemeClr val="tx1"/>
                </a:solidFill>
              </a:rPr>
              <a:t>, such as xenon and krypton are continuously removed by </a:t>
            </a:r>
            <a:r>
              <a:rPr lang="en-US" sz="2000" b="1" dirty="0" err="1">
                <a:solidFill>
                  <a:schemeClr val="tx1"/>
                </a:solidFill>
              </a:rPr>
              <a:t>sparging</a:t>
            </a:r>
            <a:r>
              <a:rPr lang="en-US" sz="2000" b="1" dirty="0">
                <a:solidFill>
                  <a:schemeClr val="tx1"/>
                </a:solidFill>
              </a:rPr>
              <a:t> the salt with </a:t>
            </a:r>
            <a:r>
              <a:rPr lang="en-US" sz="2000" b="1" dirty="0" smtClean="0">
                <a:solidFill>
                  <a:schemeClr val="tx1"/>
                </a:solidFill>
              </a:rPr>
              <a:t>helium gas</a:t>
            </a:r>
            <a:r>
              <a:rPr lang="en-US" sz="2000" b="1" dirty="0">
                <a:solidFill>
                  <a:schemeClr val="tx1"/>
                </a:solidFill>
              </a:rPr>
              <a:t>. This ability to remove fission products and adjust the fissile concentrations in the salt </a:t>
            </a:r>
            <a:r>
              <a:rPr lang="en-US" sz="2000" b="1" dirty="0" smtClean="0">
                <a:solidFill>
                  <a:schemeClr val="tx1"/>
                </a:solidFill>
              </a:rPr>
              <a:t>during operation </a:t>
            </a:r>
            <a:r>
              <a:rPr lang="en-US" sz="2000" b="1" dirty="0">
                <a:solidFill>
                  <a:schemeClr val="tx1"/>
                </a:solidFill>
              </a:rPr>
              <a:t>allows one to maintain stable reactivity and removes the need for burnable poisons. </a:t>
            </a:r>
            <a:r>
              <a:rPr lang="en-US" sz="2000" b="1" dirty="0" smtClean="0">
                <a:solidFill>
                  <a:schemeClr val="tx1"/>
                </a:solidFill>
              </a:rPr>
              <a:t>A single </a:t>
            </a:r>
            <a:r>
              <a:rPr lang="en-US" sz="2000" b="1" dirty="0">
                <a:solidFill>
                  <a:schemeClr val="tx1"/>
                </a:solidFill>
              </a:rPr>
              <a:t>control rod can be included for start-up and shutdown but is not necessary due to </a:t>
            </a:r>
            <a:r>
              <a:rPr lang="en-US" sz="2000" b="1" dirty="0" smtClean="0">
                <a:solidFill>
                  <a:schemeClr val="tx1"/>
                </a:solidFill>
              </a:rPr>
              <a:t>the ability </a:t>
            </a:r>
            <a:r>
              <a:rPr lang="en-US" sz="2000" b="1" dirty="0">
                <a:solidFill>
                  <a:schemeClr val="tx1"/>
                </a:solidFill>
              </a:rPr>
              <a:t>to drain fuel out the core and into criticality safe storage tanks.</a:t>
            </a:r>
          </a:p>
        </p:txBody>
      </p:sp>
    </p:spTree>
    <p:extLst>
      <p:ext uri="{BB962C8B-B14F-4D97-AF65-F5344CB8AC3E}">
        <p14:creationId xmlns:p14="http://schemas.microsoft.com/office/powerpoint/2010/main" val="42653959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85800"/>
            <a:ext cx="8686800" cy="5355312"/>
          </a:xfrm>
          <a:prstGeom prst="rect">
            <a:avLst/>
          </a:prstGeom>
        </p:spPr>
        <p:txBody>
          <a:bodyPr wrap="square">
            <a:spAutoFit/>
          </a:bodyPr>
          <a:lstStyle/>
          <a:p>
            <a:r>
              <a:rPr lang="en-US" dirty="0" smtClean="0"/>
              <a:t>3</a:t>
            </a:r>
            <a:r>
              <a:rPr lang="en-US" b="1" dirty="0"/>
              <a:t>. The reactor configurations detailed in this </a:t>
            </a:r>
            <a:r>
              <a:rPr lang="en-US" b="1" dirty="0" smtClean="0"/>
              <a:t>work offer </a:t>
            </a:r>
            <a:r>
              <a:rPr lang="en-US" b="1" dirty="0"/>
              <a:t>even greater fail-safe safety features </a:t>
            </a:r>
            <a:r>
              <a:rPr lang="en-US" b="1" dirty="0" smtClean="0"/>
              <a:t>than </a:t>
            </a:r>
            <a:r>
              <a:rPr lang="en-US" b="1" dirty="0"/>
              <a:t>traditional MSRs.   In the source-driven fail-safe reactor, the extra fissile material </a:t>
            </a:r>
            <a:r>
              <a:rPr lang="en-US" b="1" dirty="0" smtClean="0"/>
              <a:t>surrounding </a:t>
            </a:r>
            <a:r>
              <a:rPr lang="en-US" b="1" dirty="0"/>
              <a:t>the core offers greater flexibility in reactivity control, as the core and source salt </a:t>
            </a:r>
            <a:r>
              <a:rPr lang="en-US" b="1" dirty="0" smtClean="0"/>
              <a:t>fissile </a:t>
            </a:r>
            <a:r>
              <a:rPr lang="en-US" b="1" dirty="0"/>
              <a:t>concentrations can be varied during operations to maintain optimal conditions.</a:t>
            </a:r>
          </a:p>
          <a:p>
            <a:r>
              <a:rPr lang="en-US" b="1" dirty="0"/>
              <a:t>4. Furthermore, the core cannot achieve criticality without the source region</a:t>
            </a:r>
          </a:p>
          <a:p>
            <a:r>
              <a:rPr lang="en-US" b="1" dirty="0"/>
              <a:t>material present.  This is because the core is at k∞  =1 and therefore </a:t>
            </a:r>
            <a:r>
              <a:rPr lang="en-US" b="1" dirty="0" err="1"/>
              <a:t>keff</a:t>
            </a:r>
            <a:r>
              <a:rPr lang="en-US" b="1" dirty="0"/>
              <a:t>  &lt; 1 due to</a:t>
            </a:r>
          </a:p>
          <a:p>
            <a:r>
              <a:rPr lang="en-US" b="1" dirty="0"/>
              <a:t>neutron losses.  Without the source region, the fail-safe reactor modeled earlier would</a:t>
            </a:r>
          </a:p>
          <a:p>
            <a:endParaRPr lang="en-US" b="1" dirty="0"/>
          </a:p>
          <a:p>
            <a:r>
              <a:rPr lang="en-US" b="1" dirty="0"/>
              <a:t>have a </a:t>
            </a:r>
            <a:r>
              <a:rPr lang="en-US" b="1" dirty="0" err="1"/>
              <a:t>keff</a:t>
            </a:r>
            <a:r>
              <a:rPr lang="en-US" b="1" dirty="0"/>
              <a:t> = 0.61365 ± 0.00045.</a:t>
            </a:r>
          </a:p>
          <a:p>
            <a:endParaRPr lang="en-US" b="1" dirty="0"/>
          </a:p>
          <a:p>
            <a:r>
              <a:rPr lang="en-US" b="1" dirty="0"/>
              <a:t>5. The fusion source driven systems are subcritical.   This makes criticality accidents  not  </a:t>
            </a:r>
          </a:p>
          <a:p>
            <a:r>
              <a:rPr lang="en-US" b="1" dirty="0"/>
              <a:t>possible,  since  the  effective  multiplication  factor </a:t>
            </a:r>
            <a:r>
              <a:rPr lang="en-US" b="1" dirty="0" err="1"/>
              <a:t>keff</a:t>
            </a:r>
            <a:r>
              <a:rPr lang="en-US" b="1" dirty="0"/>
              <a:t>   is  not near 1</a:t>
            </a:r>
            <a:r>
              <a:rPr lang="en-US" b="1" dirty="0" smtClean="0"/>
              <a:t>.</a:t>
            </a:r>
          </a:p>
          <a:p>
            <a:endParaRPr lang="en-US" b="1" dirty="0"/>
          </a:p>
          <a:p>
            <a:r>
              <a:rPr lang="en-US" b="1" dirty="0"/>
              <a:t>Additionally,  reactivity  can  be  easily  controlled  by  varying  the  source  strength.</a:t>
            </a:r>
          </a:p>
          <a:p>
            <a:endParaRPr lang="en-US" b="1" dirty="0"/>
          </a:p>
          <a:p>
            <a:r>
              <a:rPr lang="en-US" b="1" dirty="0"/>
              <a:t>Without the source present, the system cannot maintain criticality, making the system</a:t>
            </a:r>
          </a:p>
          <a:p>
            <a:endParaRPr lang="en-US" b="1" dirty="0"/>
          </a:p>
          <a:p>
            <a:r>
              <a:rPr lang="en-US" b="1" dirty="0"/>
              <a:t>stable and fail-safe.</a:t>
            </a:r>
          </a:p>
        </p:txBody>
      </p:sp>
    </p:spTree>
    <p:extLst>
      <p:ext uri="{BB962C8B-B14F-4D97-AF65-F5344CB8AC3E}">
        <p14:creationId xmlns:p14="http://schemas.microsoft.com/office/powerpoint/2010/main" val="36678331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381000"/>
            <a:ext cx="6400800" cy="5257800"/>
          </a:xfrm>
        </p:spPr>
        <p:txBody>
          <a:bodyPr>
            <a:normAutofit fontScale="62500" lnSpcReduction="20000"/>
          </a:bodyPr>
          <a:lstStyle/>
          <a:p>
            <a:pPr marR="3810" indent="-6350">
              <a:lnSpc>
                <a:spcPct val="107000"/>
              </a:lnSpc>
              <a:spcBef>
                <a:spcPts val="0"/>
              </a:spcBef>
              <a:spcAft>
                <a:spcPts val="970"/>
              </a:spcAft>
            </a:pPr>
            <a:r>
              <a:rPr lang="en-US" b="1" kern="0" dirty="0" smtClean="0">
                <a:solidFill>
                  <a:srgbClr val="000000"/>
                </a:solidFill>
                <a:latin typeface="Arial" panose="020B0604020202020204" pitchFamily="34" charset="0"/>
                <a:ea typeface="Arial" panose="020B0604020202020204" pitchFamily="34" charset="0"/>
              </a:rPr>
              <a:t> </a:t>
            </a:r>
            <a:r>
              <a:rPr lang="en-US" b="1" kern="0" dirty="0">
                <a:solidFill>
                  <a:srgbClr val="000000"/>
                </a:solidFill>
                <a:latin typeface="Times New Roman" panose="02020603050405020304" pitchFamily="18" charset="0"/>
                <a:ea typeface="Times New Roman" panose="02020603050405020304" pitchFamily="18" charset="0"/>
              </a:rPr>
              <a:t>N</a:t>
            </a:r>
            <a:r>
              <a:rPr lang="en-US" sz="2400" b="1" kern="0" dirty="0">
                <a:solidFill>
                  <a:srgbClr val="000000"/>
                </a:solidFill>
                <a:latin typeface="Times New Roman" panose="02020603050405020304" pitchFamily="18" charset="0"/>
                <a:ea typeface="Times New Roman" panose="02020603050405020304" pitchFamily="18" charset="0"/>
              </a:rPr>
              <a:t>UCLEAR </a:t>
            </a:r>
            <a:r>
              <a:rPr lang="en-US" b="1" kern="0" dirty="0">
                <a:solidFill>
                  <a:srgbClr val="000000"/>
                </a:solidFill>
                <a:latin typeface="Times New Roman" panose="02020603050405020304" pitchFamily="18" charset="0"/>
                <a:ea typeface="Times New Roman" panose="02020603050405020304" pitchFamily="18" charset="0"/>
              </a:rPr>
              <a:t>L</a:t>
            </a:r>
            <a:r>
              <a:rPr lang="en-US" sz="2400" b="1" kern="0" dirty="0">
                <a:solidFill>
                  <a:srgbClr val="000000"/>
                </a:solidFill>
                <a:latin typeface="Times New Roman" panose="02020603050405020304" pitchFamily="18" charset="0"/>
                <a:ea typeface="Times New Roman" panose="02020603050405020304" pitchFamily="18" charset="0"/>
              </a:rPr>
              <a:t>OAD </a:t>
            </a:r>
            <a:r>
              <a:rPr lang="en-US" b="1" kern="0" dirty="0">
                <a:solidFill>
                  <a:srgbClr val="000000"/>
                </a:solidFill>
                <a:latin typeface="Times New Roman" panose="02020603050405020304" pitchFamily="18" charset="0"/>
                <a:ea typeface="Times New Roman" panose="02020603050405020304" pitchFamily="18" charset="0"/>
              </a:rPr>
              <a:t>F</a:t>
            </a:r>
            <a:r>
              <a:rPr lang="en-US" sz="2400" b="1" kern="0" dirty="0">
                <a:solidFill>
                  <a:srgbClr val="000000"/>
                </a:solidFill>
                <a:latin typeface="Times New Roman" panose="02020603050405020304" pitchFamily="18" charset="0"/>
                <a:ea typeface="Times New Roman" panose="02020603050405020304" pitchFamily="18" charset="0"/>
              </a:rPr>
              <a:t>OLLOWING </a:t>
            </a:r>
            <a:r>
              <a:rPr lang="en-US" b="1" kern="0" dirty="0">
                <a:solidFill>
                  <a:srgbClr val="000000"/>
                </a:solidFill>
                <a:latin typeface="Times New Roman" panose="02020603050405020304" pitchFamily="18" charset="0"/>
                <a:ea typeface="Times New Roman" panose="02020603050405020304" pitchFamily="18" charset="0"/>
              </a:rPr>
              <a:t> </a:t>
            </a:r>
            <a:endParaRPr lang="en-US" sz="2400" b="1" kern="0" dirty="0">
              <a:solidFill>
                <a:srgbClr val="000000"/>
              </a:solidFill>
              <a:latin typeface="Times New Roman" panose="02020603050405020304" pitchFamily="18" charset="0"/>
              <a:ea typeface="Times New Roman" panose="02020603050405020304" pitchFamily="18" charset="0"/>
            </a:endParaRPr>
          </a:p>
          <a:p>
            <a:pPr marR="3810" indent="-6350">
              <a:lnSpc>
                <a:spcPct val="107000"/>
              </a:lnSpc>
              <a:spcBef>
                <a:spcPts val="0"/>
              </a:spcBef>
              <a:spcAft>
                <a:spcPts val="175"/>
              </a:spcAft>
            </a:pPr>
            <a:r>
              <a:rPr lang="en-US" b="1" i="1" dirty="0" smtClean="0">
                <a:solidFill>
                  <a:srgbClr val="000000"/>
                </a:solidFill>
                <a:latin typeface="Times New Roman" panose="02020603050405020304" pitchFamily="18" charset="0"/>
                <a:ea typeface="Times New Roman" panose="02020603050405020304" pitchFamily="18" charset="0"/>
              </a:rPr>
              <a:t>History</a:t>
            </a:r>
          </a:p>
          <a:p>
            <a:pPr marR="3810" indent="-6350">
              <a:lnSpc>
                <a:spcPct val="107000"/>
              </a:lnSpc>
              <a:spcBef>
                <a:spcPts val="0"/>
              </a:spcBef>
              <a:spcAft>
                <a:spcPts val="175"/>
              </a:spcAft>
            </a:pPr>
            <a:r>
              <a:rPr lang="en-US" b="1" i="1" dirty="0" smtClean="0">
                <a:solidFill>
                  <a:srgbClr val="000000"/>
                </a:solidFill>
                <a:latin typeface="Times New Roman" panose="02020603050405020304" pitchFamily="18" charset="0"/>
                <a:ea typeface="Times New Roman" panose="02020603050405020304" pitchFamily="18" charset="0"/>
              </a:rPr>
              <a:t> </a:t>
            </a:r>
            <a:endParaRPr lang="en-US" b="1" i="1" dirty="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Bef>
                <a:spcPts val="0"/>
              </a:spcBef>
              <a:spcAft>
                <a:spcPts val="1265"/>
              </a:spcAft>
            </a:pPr>
            <a:r>
              <a:rPr lang="en-US" dirty="0">
                <a:solidFill>
                  <a:srgbClr val="000000"/>
                </a:solidFill>
                <a:latin typeface="Times New Roman" panose="02020603050405020304" pitchFamily="18" charset="0"/>
                <a:ea typeface="Times New Roman" panose="02020603050405020304" pitchFamily="18" charset="0"/>
              </a:rPr>
              <a:t>Initially when nuclear plants were designed they were built as exclusively baseload generators. Nuclear was designed to </a:t>
            </a:r>
            <a:r>
              <a:rPr lang="en-US" dirty="0" smtClean="0">
                <a:solidFill>
                  <a:srgbClr val="000000"/>
                </a:solidFill>
                <a:latin typeface="Times New Roman" panose="02020603050405020304" pitchFamily="18" charset="0"/>
                <a:ea typeface="Times New Roman" panose="02020603050405020304" pitchFamily="18" charset="0"/>
              </a:rPr>
              <a:t>operate with </a:t>
            </a:r>
            <a:r>
              <a:rPr lang="en-US" dirty="0">
                <a:solidFill>
                  <a:srgbClr val="000000"/>
                </a:solidFill>
                <a:latin typeface="Times New Roman" panose="02020603050405020304" pitchFamily="18" charset="0"/>
                <a:ea typeface="Times New Roman" panose="02020603050405020304" pitchFamily="18" charset="0"/>
              </a:rPr>
              <a:t>high upfront costs </a:t>
            </a:r>
            <a:r>
              <a:rPr lang="en-US" dirty="0" smtClean="0">
                <a:solidFill>
                  <a:srgbClr val="000000"/>
                </a:solidFill>
                <a:latin typeface="Times New Roman" panose="02020603050405020304" pitchFamily="18" charset="0"/>
                <a:ea typeface="Times New Roman" panose="02020603050405020304" pitchFamily="18" charset="0"/>
              </a:rPr>
              <a:t>but </a:t>
            </a:r>
            <a:r>
              <a:rPr lang="en-US" dirty="0">
                <a:solidFill>
                  <a:srgbClr val="000000"/>
                </a:solidFill>
                <a:latin typeface="Times New Roman" panose="02020603050405020304" pitchFamily="18" charset="0"/>
                <a:ea typeface="Times New Roman" panose="02020603050405020304" pitchFamily="18" charset="0"/>
              </a:rPr>
              <a:t>low varying costs.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Bef>
                <a:spcPts val="0"/>
              </a:spcBef>
              <a:spcAft>
                <a:spcPts val="1265"/>
              </a:spcAft>
            </a:pPr>
            <a:r>
              <a:rPr lang="en-US" dirty="0" smtClean="0">
                <a:solidFill>
                  <a:srgbClr val="000000"/>
                </a:solidFill>
                <a:latin typeface="Times New Roman" panose="02020603050405020304" pitchFamily="18" charset="0"/>
                <a:ea typeface="Times New Roman" panose="02020603050405020304" pitchFamily="18" charset="0"/>
              </a:rPr>
              <a:t>A </a:t>
            </a:r>
            <a:r>
              <a:rPr lang="en-US" dirty="0">
                <a:solidFill>
                  <a:srgbClr val="000000"/>
                </a:solidFill>
                <a:latin typeface="Times New Roman" panose="02020603050405020304" pitchFamily="18" charset="0"/>
                <a:ea typeface="Times New Roman" panose="02020603050405020304" pitchFamily="18" charset="0"/>
              </a:rPr>
              <a:t>PWR/BWR plant would be put on the grid at a steady state power level and remain there until shutting down to </a:t>
            </a:r>
            <a:r>
              <a:rPr lang="en-US" dirty="0" smtClean="0">
                <a:solidFill>
                  <a:srgbClr val="000000"/>
                </a:solidFill>
                <a:latin typeface="Times New Roman" panose="02020603050405020304" pitchFamily="18" charset="0"/>
                <a:ea typeface="Times New Roman" panose="02020603050405020304" pitchFamily="18" charset="0"/>
              </a:rPr>
              <a:t>refuel, approximately </a:t>
            </a:r>
            <a:r>
              <a:rPr lang="en-US" dirty="0">
                <a:solidFill>
                  <a:srgbClr val="000000"/>
                </a:solidFill>
                <a:latin typeface="Times New Roman" panose="02020603050405020304" pitchFamily="18" charset="0"/>
                <a:ea typeface="Times New Roman" panose="02020603050405020304" pitchFamily="18" charset="0"/>
              </a:rPr>
              <a:t>18 </a:t>
            </a:r>
            <a:r>
              <a:rPr lang="en-US" dirty="0" smtClean="0">
                <a:solidFill>
                  <a:srgbClr val="000000"/>
                </a:solidFill>
                <a:latin typeface="Times New Roman" panose="02020603050405020304" pitchFamily="18" charset="0"/>
                <a:ea typeface="Times New Roman" panose="02020603050405020304" pitchFamily="18" charset="0"/>
              </a:rPr>
              <a:t>months. </a:t>
            </a:r>
          </a:p>
          <a:p>
            <a:pPr marR="3810" indent="176530" algn="just">
              <a:lnSpc>
                <a:spcPct val="95000"/>
              </a:lnSpc>
              <a:spcBef>
                <a:spcPts val="0"/>
              </a:spcBef>
              <a:spcAft>
                <a:spcPts val="1265"/>
              </a:spcAft>
            </a:pPr>
            <a:r>
              <a:rPr lang="en-US" dirty="0" smtClean="0">
                <a:solidFill>
                  <a:srgbClr val="000000"/>
                </a:solidFill>
                <a:latin typeface="Times New Roman" panose="02020603050405020304" pitchFamily="18" charset="0"/>
                <a:ea typeface="Times New Roman" panose="02020603050405020304" pitchFamily="18" charset="0"/>
              </a:rPr>
              <a:t>For </a:t>
            </a:r>
            <a:r>
              <a:rPr lang="en-US" dirty="0">
                <a:solidFill>
                  <a:srgbClr val="000000"/>
                </a:solidFill>
                <a:latin typeface="Times New Roman" panose="02020603050405020304" pitchFamily="18" charset="0"/>
                <a:ea typeface="Times New Roman" panose="02020603050405020304" pitchFamily="18" charset="0"/>
              </a:rPr>
              <a:t>the most part, this pattern of operation remains in the U.S. Some other countries like France with a high proportion of </a:t>
            </a:r>
            <a:r>
              <a:rPr lang="en-US" dirty="0" smtClean="0">
                <a:solidFill>
                  <a:srgbClr val="000000"/>
                </a:solidFill>
                <a:latin typeface="Times New Roman" panose="02020603050405020304" pitchFamily="18" charset="0"/>
                <a:ea typeface="Times New Roman" panose="02020603050405020304" pitchFamily="18" charset="0"/>
              </a:rPr>
              <a:t>nuclear energy production had </a:t>
            </a:r>
            <a:r>
              <a:rPr lang="en-US" dirty="0">
                <a:solidFill>
                  <a:srgbClr val="000000"/>
                </a:solidFill>
                <a:latin typeface="Times New Roman" panose="02020603050405020304" pitchFamily="18" charset="0"/>
                <a:ea typeface="Times New Roman" panose="02020603050405020304" pitchFamily="18" charset="0"/>
              </a:rPr>
              <a:t>to adapt to load </a:t>
            </a:r>
            <a:r>
              <a:rPr lang="en-US" dirty="0" smtClean="0">
                <a:solidFill>
                  <a:srgbClr val="000000"/>
                </a:solidFill>
                <a:latin typeface="Times New Roman" panose="02020603050405020304" pitchFamily="18" charset="0"/>
                <a:ea typeface="Times New Roman" panose="02020603050405020304" pitchFamily="18" charset="0"/>
              </a:rPr>
              <a:t>following. </a:t>
            </a:r>
          </a:p>
          <a:p>
            <a:pPr marR="3810" indent="176530" algn="just">
              <a:lnSpc>
                <a:spcPct val="95000"/>
              </a:lnSpc>
              <a:spcBef>
                <a:spcPts val="0"/>
              </a:spcBef>
              <a:spcAft>
                <a:spcPts val="1265"/>
              </a:spcAft>
            </a:pPr>
            <a:r>
              <a:rPr lang="en-US" dirty="0" smtClean="0">
                <a:solidFill>
                  <a:srgbClr val="000000"/>
                </a:solidFill>
                <a:latin typeface="Times New Roman" panose="02020603050405020304" pitchFamily="18" charset="0"/>
                <a:ea typeface="Times New Roman" panose="02020603050405020304" pitchFamily="18" charset="0"/>
              </a:rPr>
              <a:t>Currently </a:t>
            </a:r>
            <a:r>
              <a:rPr lang="en-US" dirty="0">
                <a:solidFill>
                  <a:srgbClr val="000000"/>
                </a:solidFill>
                <a:latin typeface="Times New Roman" panose="02020603050405020304" pitchFamily="18" charset="0"/>
                <a:ea typeface="Times New Roman" panose="02020603050405020304" pitchFamily="18" charset="0"/>
              </a:rPr>
              <a:t>the European Utility Requirements (</a:t>
            </a:r>
            <a:r>
              <a:rPr lang="en-US" dirty="0" smtClean="0">
                <a:solidFill>
                  <a:srgbClr val="000000"/>
                </a:solidFill>
                <a:latin typeface="Times New Roman" panose="02020603050405020304" pitchFamily="18" charset="0"/>
                <a:ea typeface="Times New Roman" panose="02020603050405020304" pitchFamily="18" charset="0"/>
              </a:rPr>
              <a:t>EURs) </a:t>
            </a:r>
            <a:r>
              <a:rPr lang="en-US" dirty="0">
                <a:solidFill>
                  <a:srgbClr val="000000"/>
                </a:solidFill>
                <a:latin typeface="Times New Roman" panose="02020603050405020304" pitchFamily="18" charset="0"/>
                <a:ea typeface="Times New Roman" panose="02020603050405020304" pitchFamily="18" charset="0"/>
              </a:rPr>
              <a:t>have mandated that nuclear plants </a:t>
            </a:r>
            <a:r>
              <a:rPr lang="en-US" dirty="0" smtClean="0">
                <a:solidFill>
                  <a:srgbClr val="000000"/>
                </a:solidFill>
                <a:latin typeface="Times New Roman" panose="02020603050405020304" pitchFamily="18" charset="0"/>
                <a:ea typeface="Times New Roman" panose="02020603050405020304" pitchFamily="18" charset="0"/>
              </a:rPr>
              <a:t>must </a:t>
            </a:r>
            <a:r>
              <a:rPr lang="en-US" dirty="0">
                <a:solidFill>
                  <a:srgbClr val="000000"/>
                </a:solidFill>
                <a:latin typeface="Times New Roman" panose="02020603050405020304" pitchFamily="18" charset="0"/>
                <a:ea typeface="Times New Roman" panose="02020603050405020304" pitchFamily="18" charset="0"/>
              </a:rPr>
              <a:t>be capable of a daily load cycling operation between </a:t>
            </a:r>
            <a:r>
              <a:rPr lang="en-US" dirty="0" smtClean="0">
                <a:solidFill>
                  <a:srgbClr val="000000"/>
                </a:solidFill>
                <a:latin typeface="Times New Roman" panose="02020603050405020304" pitchFamily="18" charset="0"/>
                <a:ea typeface="Times New Roman" panose="02020603050405020304" pitchFamily="18" charset="0"/>
              </a:rPr>
              <a:t>50 percent </a:t>
            </a:r>
            <a:r>
              <a:rPr lang="en-US" dirty="0">
                <a:solidFill>
                  <a:srgbClr val="000000"/>
                </a:solidFill>
                <a:latin typeface="Times New Roman" panose="02020603050405020304" pitchFamily="18" charset="0"/>
                <a:ea typeface="Times New Roman" panose="02020603050405020304" pitchFamily="18" charset="0"/>
              </a:rPr>
              <a:t>and </a:t>
            </a:r>
            <a:r>
              <a:rPr lang="en-US" dirty="0" smtClean="0">
                <a:solidFill>
                  <a:srgbClr val="000000"/>
                </a:solidFill>
                <a:latin typeface="Times New Roman" panose="02020603050405020304" pitchFamily="18" charset="0"/>
                <a:ea typeface="Times New Roman" panose="02020603050405020304" pitchFamily="18" charset="0"/>
              </a:rPr>
              <a:t>100             percent of </a:t>
            </a:r>
            <a:r>
              <a:rPr lang="en-US" dirty="0">
                <a:solidFill>
                  <a:srgbClr val="000000"/>
                </a:solidFill>
                <a:latin typeface="Times New Roman" panose="02020603050405020304" pitchFamily="18" charset="0"/>
                <a:ea typeface="Times New Roman" panose="02020603050405020304" pitchFamily="18" charset="0"/>
              </a:rPr>
              <a:t>rated power </a:t>
            </a:r>
            <a:r>
              <a:rPr lang="en-US" dirty="0" smtClean="0">
                <a:solidFill>
                  <a:srgbClr val="000000"/>
                </a:solidFill>
                <a:latin typeface="Times New Roman" panose="02020603050405020304" pitchFamily="18" charset="0"/>
                <a:ea typeface="Times New Roman" panose="02020603050405020304" pitchFamily="18" charset="0"/>
              </a:rPr>
              <a:t>with </a:t>
            </a:r>
            <a:r>
              <a:rPr lang="en-US" dirty="0">
                <a:solidFill>
                  <a:srgbClr val="000000"/>
                </a:solidFill>
                <a:latin typeface="Times New Roman" panose="02020603050405020304" pitchFamily="18" charset="0"/>
                <a:ea typeface="Times New Roman" panose="02020603050405020304" pitchFamily="18" charset="0"/>
              </a:rPr>
              <a:t>a rate of change of electricity output of </a:t>
            </a:r>
            <a:r>
              <a:rPr lang="en-US" dirty="0" smtClean="0">
                <a:solidFill>
                  <a:srgbClr val="000000"/>
                </a:solidFill>
                <a:latin typeface="Times New Roman" panose="02020603050405020304" pitchFamily="18" charset="0"/>
                <a:ea typeface="Times New Roman" panose="02020603050405020304" pitchFamily="18" charset="0"/>
              </a:rPr>
              <a:t>3-5 percent </a:t>
            </a:r>
            <a:r>
              <a:rPr lang="en-US" dirty="0">
                <a:solidFill>
                  <a:srgbClr val="000000"/>
                </a:solidFill>
                <a:latin typeface="Times New Roman" panose="02020603050405020304" pitchFamily="18" charset="0"/>
                <a:ea typeface="Times New Roman" panose="02020603050405020304" pitchFamily="18" charset="0"/>
              </a:rPr>
              <a:t>of rated power per </a:t>
            </a:r>
            <a:r>
              <a:rPr lang="en-US" dirty="0" smtClean="0">
                <a:solidFill>
                  <a:srgbClr val="000000"/>
                </a:solidFill>
                <a:latin typeface="Times New Roman" panose="02020603050405020304" pitchFamily="18" charset="0"/>
                <a:ea typeface="Times New Roman" panose="02020603050405020304" pitchFamily="18" charset="0"/>
              </a:rPr>
              <a:t>minute.  </a:t>
            </a:r>
            <a:endParaRPr lang="en-US" dirty="0">
              <a:solidFill>
                <a:srgbClr val="000000"/>
              </a:solidFill>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12416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685800"/>
            <a:ext cx="8229600" cy="4657429"/>
          </a:xfrm>
          <a:prstGeom prst="rect">
            <a:avLst/>
          </a:prstGeom>
        </p:spPr>
        <p:txBody>
          <a:bodyPr wrap="square">
            <a:spAutoFit/>
          </a:bodyPr>
          <a:lstStyle/>
          <a:p>
            <a:pPr marR="3810" indent="-6350">
              <a:lnSpc>
                <a:spcPct val="107000"/>
              </a:lnSpc>
              <a:spcAft>
                <a:spcPts val="175"/>
              </a:spcAft>
            </a:pPr>
            <a:r>
              <a:rPr lang="en-US" b="1" i="1" dirty="0">
                <a:solidFill>
                  <a:srgbClr val="000000"/>
                </a:solidFill>
                <a:latin typeface="Times New Roman" panose="02020603050405020304" pitchFamily="18" charset="0"/>
                <a:ea typeface="Times New Roman" panose="02020603050405020304" pitchFamily="18" charset="0"/>
              </a:rPr>
              <a:t>.</a:t>
            </a:r>
            <a:r>
              <a:rPr lang="en-US" b="1" i="1" dirty="0">
                <a:solidFill>
                  <a:srgbClr val="000000"/>
                </a:solidFill>
                <a:latin typeface="Arial" panose="020B0604020202020204" pitchFamily="34" charset="0"/>
                <a:ea typeface="Arial" panose="020B0604020202020204" pitchFamily="34" charset="0"/>
              </a:rPr>
              <a:t> </a:t>
            </a:r>
            <a:r>
              <a:rPr lang="en-US" b="1" i="1" dirty="0">
                <a:solidFill>
                  <a:srgbClr val="000000"/>
                </a:solidFill>
                <a:latin typeface="Times New Roman" panose="02020603050405020304" pitchFamily="18" charset="0"/>
                <a:ea typeface="Times New Roman" panose="02020603050405020304" pitchFamily="18" charset="0"/>
              </a:rPr>
              <a:t>Reactor Kinetics </a:t>
            </a:r>
            <a:endParaRPr lang="en-US" b="1" i="1" dirty="0" smtClean="0">
              <a:solidFill>
                <a:srgbClr val="000000"/>
              </a:solidFill>
              <a:latin typeface="Times New Roman" panose="02020603050405020304" pitchFamily="18" charset="0"/>
              <a:ea typeface="Times New Roman" panose="02020603050405020304" pitchFamily="18" charset="0"/>
            </a:endParaRPr>
          </a:p>
          <a:p>
            <a:pPr marR="3810" indent="-6350">
              <a:lnSpc>
                <a:spcPct val="107000"/>
              </a:lnSpc>
              <a:spcAft>
                <a:spcPts val="175"/>
              </a:spcAft>
            </a:pPr>
            <a:endParaRPr lang="en-US" b="1" i="1" dirty="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a:solidFill>
                  <a:srgbClr val="000000"/>
                </a:solidFill>
                <a:latin typeface="Times New Roman" panose="02020603050405020304" pitchFamily="18" charset="0"/>
                <a:ea typeface="Times New Roman" panose="02020603050405020304" pitchFamily="18" charset="0"/>
              </a:rPr>
              <a:t>In addition to the economics of load following the other main challenge is reactor kinetics.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smtClean="0">
                <a:solidFill>
                  <a:srgbClr val="000000"/>
                </a:solidFill>
                <a:latin typeface="Times New Roman" panose="02020603050405020304" pitchFamily="18" charset="0"/>
                <a:ea typeface="Times New Roman" panose="02020603050405020304" pitchFamily="18" charset="0"/>
              </a:rPr>
              <a:t>Large </a:t>
            </a:r>
            <a:r>
              <a:rPr lang="en-US" dirty="0">
                <a:solidFill>
                  <a:srgbClr val="000000"/>
                </a:solidFill>
                <a:latin typeface="Times New Roman" panose="02020603050405020304" pitchFamily="18" charset="0"/>
                <a:ea typeface="Times New Roman" panose="02020603050405020304" pitchFamily="18" charset="0"/>
              </a:rPr>
              <a:t>power changes cause changes in xenon concentration (specifically Xe-135) which is a significant poison and has a half-life of approximately 9 hours. Xe-135 is a fission product but its primary production is </a:t>
            </a:r>
            <a:r>
              <a:rPr lang="en-US" dirty="0" err="1">
                <a:solidFill>
                  <a:srgbClr val="000000"/>
                </a:solidFill>
                <a:latin typeface="Times New Roman" panose="02020603050405020304" pitchFamily="18" charset="0"/>
                <a:ea typeface="Times New Roman" panose="02020603050405020304" pitchFamily="18" charset="0"/>
              </a:rPr>
              <a:t>is</a:t>
            </a:r>
            <a:r>
              <a:rPr lang="en-US" dirty="0">
                <a:solidFill>
                  <a:srgbClr val="000000"/>
                </a:solidFill>
                <a:latin typeface="Times New Roman" panose="02020603050405020304" pitchFamily="18" charset="0"/>
                <a:ea typeface="Times New Roman" panose="02020603050405020304" pitchFamily="18" charset="0"/>
              </a:rPr>
              <a:t> from I-135 (beta minus decay, about 6.6-hour half-life</a:t>
            </a:r>
            <a:r>
              <a:rPr lang="en-US" dirty="0" smtClean="0">
                <a:solidFill>
                  <a:srgbClr val="000000"/>
                </a:solidFill>
                <a:latin typeface="Times New Roman" panose="02020603050405020304" pitchFamily="18" charset="0"/>
                <a:ea typeface="Times New Roman" panose="02020603050405020304" pitchFamily="18" charset="0"/>
              </a:rPr>
              <a:t>).</a:t>
            </a:r>
          </a:p>
          <a:p>
            <a:pPr marR="3810" indent="176530" algn="just">
              <a:lnSpc>
                <a:spcPct val="95000"/>
              </a:lnSpc>
              <a:spcAft>
                <a:spcPts val="1265"/>
              </a:spcAft>
            </a:pPr>
            <a:r>
              <a:rPr lang="en-US" dirty="0" smtClean="0">
                <a:solidFill>
                  <a:srgbClr val="000000"/>
                </a:solidFill>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I-135 is a fission product and its concentration is directly proportional to reactor power. A large down-power transient (will cause a decreased neutron population) to burn out Xe-135 but its concentration will continue to build for several hours from iodine decay.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smtClean="0">
                <a:solidFill>
                  <a:srgbClr val="000000"/>
                </a:solidFill>
                <a:latin typeface="Times New Roman" panose="02020603050405020304" pitchFamily="18" charset="0"/>
                <a:ea typeface="Times New Roman" panose="02020603050405020304" pitchFamily="18" charset="0"/>
              </a:rPr>
              <a:t>This </a:t>
            </a:r>
            <a:r>
              <a:rPr lang="en-US" dirty="0">
                <a:solidFill>
                  <a:srgbClr val="000000"/>
                </a:solidFill>
                <a:latin typeface="Times New Roman" panose="02020603050405020304" pitchFamily="18" charset="0"/>
                <a:ea typeface="Times New Roman" panose="02020603050405020304" pitchFamily="18" charset="0"/>
              </a:rPr>
              <a:t>cause a large negative reactivity insertion in the core hours later which must be compensated for with a reduction in the boron concentration or by moving control rods out. An opposite effect happens on an up-power </a:t>
            </a:r>
            <a:r>
              <a:rPr lang="en-US" dirty="0" smtClean="0">
                <a:solidFill>
                  <a:srgbClr val="000000"/>
                </a:solidFill>
                <a:latin typeface="Times New Roman" panose="02020603050405020304" pitchFamily="18" charset="0"/>
                <a:ea typeface="Times New Roman" panose="02020603050405020304" pitchFamily="18" charset="0"/>
              </a:rPr>
              <a:t>transient.  </a:t>
            </a:r>
            <a:endParaRPr lang="en-US"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39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94192"/>
            <a:ext cx="8839200" cy="3230562"/>
          </a:xfrm>
        </p:spPr>
        <p:txBody>
          <a:bodyPr>
            <a:normAutofit fontScale="90000"/>
          </a:bodyPr>
          <a:lstStyle/>
          <a:p>
            <a:pPr algn="l"/>
            <a:r>
              <a:rPr lang="en-US" sz="2400" b="1" dirty="0" smtClean="0">
                <a:latin typeface="Times New Roman" panose="02020603050405020304" pitchFamily="18" charset="0"/>
                <a:cs typeface="Times New Roman" panose="02020603050405020304" pitchFamily="18" charset="0"/>
              </a:rPr>
              <a:t>                      THE TOSHIBA-WESTINGHOUSE </a:t>
            </a:r>
            <a:r>
              <a:rPr lang="en-US" sz="2400" b="1" dirty="0" smtClean="0">
                <a:latin typeface="Times New Roman" panose="02020603050405020304" pitchFamily="18" charset="0"/>
                <a:cs typeface="Times New Roman" panose="02020603050405020304" pitchFamily="18" charset="0"/>
              </a:rPr>
              <a:t>CLOUD SHADOW</a:t>
            </a: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1600" b="1" dirty="0" smtClean="0"/>
              <a:t>Toshiba's Westinghouse nuclear </a:t>
            </a:r>
            <a:r>
              <a:rPr lang="en-US" sz="1600" b="1" dirty="0"/>
              <a:t>unit </a:t>
            </a:r>
            <a:r>
              <a:rPr lang="en-US" sz="1600" b="1" dirty="0" smtClean="0"/>
              <a:t>that sought </a:t>
            </a:r>
            <a:r>
              <a:rPr lang="en-US" sz="1600" b="1" dirty="0" smtClean="0"/>
              <a:t>Chapter 11 bankruptcy </a:t>
            </a:r>
            <a:r>
              <a:rPr lang="en-US" sz="1600" b="1" dirty="0" smtClean="0"/>
              <a:t>protection for cost overruns left an </a:t>
            </a:r>
            <a:r>
              <a:rPr lang="en-US" sz="1600" b="1" dirty="0"/>
              <a:t>uncertain future for </a:t>
            </a:r>
            <a:r>
              <a:rPr lang="en-US" sz="1600" b="1" dirty="0" smtClean="0"/>
              <a:t>the completion of the construction of two  </a:t>
            </a:r>
            <a:r>
              <a:rPr lang="en-US" sz="1600" b="1" dirty="0"/>
              <a:t>nuclear </a:t>
            </a:r>
            <a:r>
              <a:rPr lang="en-US" sz="1600" b="1" dirty="0" smtClean="0"/>
              <a:t>reactors in Georgia . Toshiba promised to  provide up to $3.68 billion into the project to finish it. The payment will be to </a:t>
            </a:r>
            <a:r>
              <a:rPr lang="en-US" sz="1600" b="1" dirty="0"/>
              <a:t>Georgia Power, a subsidiary of Southern Company, in installments between </a:t>
            </a:r>
            <a:r>
              <a:rPr lang="en-US" sz="1600" b="1" dirty="0" smtClean="0"/>
              <a:t> </a:t>
            </a:r>
            <a:r>
              <a:rPr lang="en-US" sz="1600" b="1" dirty="0"/>
              <a:t>October </a:t>
            </a:r>
            <a:r>
              <a:rPr lang="en-US" sz="1600" b="1" dirty="0" smtClean="0"/>
              <a:t>2017 and </a:t>
            </a:r>
            <a:r>
              <a:rPr lang="en-US" sz="1600" b="1" dirty="0"/>
              <a:t>January 2021. </a:t>
            </a:r>
            <a:r>
              <a:rPr lang="en-US" sz="1600" b="1" dirty="0" smtClean="0"/>
              <a:t> </a:t>
            </a:r>
            <a:br>
              <a:rPr lang="en-US" sz="1600" b="1" dirty="0" smtClean="0"/>
            </a:br>
            <a:r>
              <a:rPr lang="en-US" sz="1600" b="1" dirty="0" smtClean="0"/>
              <a:t>Toshiba </a:t>
            </a:r>
            <a:r>
              <a:rPr lang="en-US" sz="1600" b="1" dirty="0"/>
              <a:t>has a significant nuclear business in </a:t>
            </a:r>
            <a:r>
              <a:rPr lang="en-US" sz="1600" b="1" dirty="0" smtClean="0"/>
              <a:t>Japan</a:t>
            </a:r>
            <a:r>
              <a:rPr lang="en-US" sz="1600" b="1" dirty="0"/>
              <a:t> </a:t>
            </a:r>
            <a:r>
              <a:rPr lang="en-US" sz="1600" b="1" dirty="0" smtClean="0"/>
              <a:t>in the </a:t>
            </a:r>
            <a:r>
              <a:rPr lang="en-US" sz="1600" b="1" dirty="0"/>
              <a:t>decommissioning work at the Fukushima Daiichi plant, the site </a:t>
            </a:r>
            <a:r>
              <a:rPr lang="en-US" sz="1600" b="1" dirty="0" smtClean="0"/>
              <a:t>of  </a:t>
            </a:r>
            <a:r>
              <a:rPr lang="en-US" sz="1600" b="1" dirty="0"/>
              <a:t>the powerful earthquake and tsunami that hit Japan in 2011.</a:t>
            </a:r>
            <a:br>
              <a:rPr lang="en-US" sz="1600" b="1" dirty="0"/>
            </a:br>
            <a:r>
              <a:rPr lang="en-US" sz="1600" b="1" dirty="0"/>
              <a:t>Southern Company said the deal will hand over management of the project from Toshiba's </a:t>
            </a:r>
            <a:r>
              <a:rPr lang="en-US" sz="1600" b="1" dirty="0" smtClean="0"/>
              <a:t>unit</a:t>
            </a:r>
            <a:r>
              <a:rPr lang="en-US" sz="1600" b="1" dirty="0"/>
              <a:t>, Westinghouse, to Southern Company.  </a:t>
            </a:r>
            <a:r>
              <a:rPr lang="en-US" sz="1600" b="1" dirty="0" smtClean="0"/>
              <a:t>Toshiba's </a:t>
            </a:r>
            <a:r>
              <a:rPr lang="en-US" sz="1600" b="1" dirty="0"/>
              <a:t>Westinghouse will still be involved with the project by way of lending engineering, licensing support, and the intellectual property rights needed for the project to Southern </a:t>
            </a:r>
            <a:r>
              <a:rPr lang="en-US" sz="1600" b="1" dirty="0" smtClean="0"/>
              <a:t>Company</a:t>
            </a:r>
            <a:r>
              <a:rPr lang="en-US" sz="1600" b="1" dirty="0"/>
              <a:t>.</a:t>
            </a:r>
            <a:br>
              <a:rPr lang="en-US" sz="1600" b="1" dirty="0"/>
            </a:br>
            <a:r>
              <a:rPr lang="en-US" sz="1600" b="1" dirty="0"/>
              <a:t>Toshiba's nuclear construction efforts are at the heart of its current financial woes. Westinghouse was crippled by massive losses because the costs of its nuclear projects in the U.S. winded up "far surpassing estimates." </a:t>
            </a:r>
            <a:endParaRPr lang="en-US" sz="16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3810000"/>
            <a:ext cx="2971800" cy="1708056"/>
          </a:xfrm>
        </p:spPr>
      </p:pic>
      <p:sp>
        <p:nvSpPr>
          <p:cNvPr id="4" name="Slide Number Placeholder 3"/>
          <p:cNvSpPr>
            <a:spLocks noGrp="1"/>
          </p:cNvSpPr>
          <p:nvPr>
            <p:ph type="sldNum" sz="quarter" idx="12"/>
          </p:nvPr>
        </p:nvSpPr>
        <p:spPr/>
        <p:txBody>
          <a:bodyPr/>
          <a:lstStyle/>
          <a:p>
            <a:fld id="{6C5DF5CD-857F-4FE9-A9D6-FF9BC404B84A}" type="slidenum">
              <a:rPr lang="en-US" smtClean="0"/>
              <a:t>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715610"/>
            <a:ext cx="2209800" cy="1734182"/>
          </a:xfrm>
          <a:prstGeom prst="rect">
            <a:avLst/>
          </a:prstGeom>
        </p:spPr>
      </p:pic>
    </p:spTree>
    <p:extLst>
      <p:ext uri="{BB962C8B-B14F-4D97-AF65-F5344CB8AC3E}">
        <p14:creationId xmlns:p14="http://schemas.microsoft.com/office/powerpoint/2010/main" val="12999330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80</a:t>
            </a:fld>
            <a:endParaRPr lang="en-US"/>
          </a:p>
        </p:txBody>
      </p:sp>
      <p:sp>
        <p:nvSpPr>
          <p:cNvPr id="3" name="Rectangle 2"/>
          <p:cNvSpPr/>
          <p:nvPr/>
        </p:nvSpPr>
        <p:spPr>
          <a:xfrm>
            <a:off x="838200" y="721913"/>
            <a:ext cx="7848600" cy="4227568"/>
          </a:xfrm>
          <a:prstGeom prst="rect">
            <a:avLst/>
          </a:prstGeom>
        </p:spPr>
        <p:txBody>
          <a:bodyPr wrap="square">
            <a:spAutoFit/>
          </a:bodyPr>
          <a:lstStyle/>
          <a:p>
            <a:pPr marR="3810" indent="-6350">
              <a:lnSpc>
                <a:spcPct val="107000"/>
              </a:lnSpc>
              <a:spcAft>
                <a:spcPts val="175"/>
              </a:spcAft>
            </a:pPr>
            <a:r>
              <a:rPr lang="en-US" b="1" i="1" dirty="0">
                <a:solidFill>
                  <a:srgbClr val="000000"/>
                </a:solidFill>
                <a:latin typeface="Times New Roman" panose="02020603050405020304" pitchFamily="18" charset="0"/>
                <a:ea typeface="Times New Roman" panose="02020603050405020304" pitchFamily="18" charset="0"/>
              </a:rPr>
              <a:t>.</a:t>
            </a:r>
            <a:r>
              <a:rPr lang="en-US" b="1" i="1" dirty="0">
                <a:solidFill>
                  <a:srgbClr val="000000"/>
                </a:solidFill>
                <a:latin typeface="Arial" panose="020B0604020202020204" pitchFamily="34" charset="0"/>
                <a:ea typeface="Arial" panose="020B0604020202020204" pitchFamily="34" charset="0"/>
              </a:rPr>
              <a:t> </a:t>
            </a:r>
            <a:r>
              <a:rPr lang="en-US" b="1" i="1" dirty="0" smtClean="0">
                <a:solidFill>
                  <a:srgbClr val="000000"/>
                </a:solidFill>
                <a:latin typeface="Arial" panose="020B0604020202020204" pitchFamily="34" charset="0"/>
                <a:ea typeface="Arial" panose="020B0604020202020204" pitchFamily="34" charset="0"/>
              </a:rPr>
              <a:t>Pressurized Water Reactors, </a:t>
            </a:r>
            <a:r>
              <a:rPr lang="en-US" b="1" i="1" dirty="0" smtClean="0">
                <a:solidFill>
                  <a:srgbClr val="000000"/>
                </a:solidFill>
                <a:latin typeface="Times New Roman" panose="02020603050405020304" pitchFamily="18" charset="0"/>
                <a:ea typeface="Times New Roman" panose="02020603050405020304" pitchFamily="18" charset="0"/>
              </a:rPr>
              <a:t>PWRs</a:t>
            </a:r>
          </a:p>
          <a:p>
            <a:pPr marR="3810" indent="-6350">
              <a:lnSpc>
                <a:spcPct val="107000"/>
              </a:lnSpc>
              <a:spcAft>
                <a:spcPts val="175"/>
              </a:spcAft>
            </a:pPr>
            <a:r>
              <a:rPr lang="en-US" b="1" i="1" dirty="0" smtClean="0">
                <a:solidFill>
                  <a:srgbClr val="000000"/>
                </a:solidFill>
                <a:latin typeface="Times New Roman" panose="02020603050405020304" pitchFamily="18" charset="0"/>
                <a:ea typeface="Times New Roman" panose="02020603050405020304" pitchFamily="18" charset="0"/>
              </a:rPr>
              <a:t> </a:t>
            </a:r>
            <a:endParaRPr lang="en-US" b="1" i="1" dirty="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a:solidFill>
                  <a:srgbClr val="000000"/>
                </a:solidFill>
                <a:latin typeface="Times New Roman" panose="02020603050405020304" pitchFamily="18" charset="0"/>
                <a:ea typeface="Times New Roman" panose="02020603050405020304" pitchFamily="18" charset="0"/>
              </a:rPr>
              <a:t>While not economically as efficient as operating at rated power it is possible for PWRs to load follow a small amount.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smtClean="0">
                <a:solidFill>
                  <a:srgbClr val="000000"/>
                </a:solidFill>
                <a:latin typeface="Times New Roman" panose="02020603050405020304" pitchFamily="18" charset="0"/>
                <a:ea typeface="Times New Roman" panose="02020603050405020304" pitchFamily="18" charset="0"/>
              </a:rPr>
              <a:t>Some </a:t>
            </a:r>
            <a:r>
              <a:rPr lang="en-US" dirty="0">
                <a:solidFill>
                  <a:srgbClr val="000000"/>
                </a:solidFill>
                <a:latin typeface="Times New Roman" panose="02020603050405020304" pitchFamily="18" charset="0"/>
                <a:ea typeface="Times New Roman" panose="02020603050405020304" pitchFamily="18" charset="0"/>
              </a:rPr>
              <a:t>reactors use grey rods (borated steel) to better control neutron flux and adjust for power level changes. The </a:t>
            </a:r>
            <a:r>
              <a:rPr lang="en-US" dirty="0" smtClean="0">
                <a:solidFill>
                  <a:srgbClr val="000000"/>
                </a:solidFill>
                <a:latin typeface="Times New Roman" panose="02020603050405020304" pitchFamily="18" charset="0"/>
                <a:ea typeface="Times New Roman" panose="02020603050405020304" pitchFamily="18" charset="0"/>
              </a:rPr>
              <a:t>AP1000 </a:t>
            </a:r>
            <a:r>
              <a:rPr lang="en-US" dirty="0">
                <a:solidFill>
                  <a:srgbClr val="000000"/>
                </a:solidFill>
                <a:latin typeface="Times New Roman" panose="02020603050405020304" pitchFamily="18" charset="0"/>
                <a:ea typeface="Times New Roman" panose="02020603050405020304" pitchFamily="18" charset="0"/>
              </a:rPr>
              <a:t>is designed with grey rods. This limits the amount of soluble boron used to more quickly change power distribution in the core.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265"/>
              </a:spcAft>
            </a:pPr>
            <a:r>
              <a:rPr lang="en-US" dirty="0" smtClean="0">
                <a:solidFill>
                  <a:srgbClr val="000000"/>
                </a:solidFill>
                <a:latin typeface="Times New Roman" panose="02020603050405020304" pitchFamily="18" charset="0"/>
                <a:ea typeface="Times New Roman" panose="02020603050405020304" pitchFamily="18" charset="0"/>
              </a:rPr>
              <a:t>PWRs </a:t>
            </a:r>
            <a:r>
              <a:rPr lang="en-US" dirty="0">
                <a:solidFill>
                  <a:srgbClr val="000000"/>
                </a:solidFill>
                <a:latin typeface="Times New Roman" panose="02020603050405020304" pitchFamily="18" charset="0"/>
                <a:ea typeface="Times New Roman" panose="02020603050405020304" pitchFamily="18" charset="0"/>
              </a:rPr>
              <a:t>often operate with the control rods fully withdrawn but compensate for small changes in core reactivity with boron concentration and/or grey rods. At the beginning of the core loading cycle there is plenty of excess reactivity. Near the end of the operating cycle just prior to shut-down for refueling the margins are much smaller. Fuel has burned up, fission product poisons have accumulated in the core and may restrict maneuverability of power changes. </a:t>
            </a:r>
            <a:endParaRPr lang="en-US"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9935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81</a:t>
            </a:fld>
            <a:endParaRPr lang="en-US"/>
          </a:p>
        </p:txBody>
      </p:sp>
      <p:sp>
        <p:nvSpPr>
          <p:cNvPr id="3" name="Rectangle 2"/>
          <p:cNvSpPr/>
          <p:nvPr/>
        </p:nvSpPr>
        <p:spPr>
          <a:xfrm>
            <a:off x="838200" y="1379785"/>
            <a:ext cx="8001000" cy="4188583"/>
          </a:xfrm>
          <a:prstGeom prst="rect">
            <a:avLst/>
          </a:prstGeom>
        </p:spPr>
        <p:txBody>
          <a:bodyPr wrap="square">
            <a:spAutoFit/>
          </a:bodyPr>
          <a:lstStyle/>
          <a:p>
            <a:pPr marR="3810" indent="-6350">
              <a:lnSpc>
                <a:spcPct val="107000"/>
              </a:lnSpc>
              <a:spcAft>
                <a:spcPts val="175"/>
              </a:spcAft>
            </a:pPr>
            <a:r>
              <a:rPr lang="en-US" b="1" i="1" dirty="0" smtClean="0">
                <a:solidFill>
                  <a:srgbClr val="000000"/>
                </a:solidFill>
                <a:latin typeface="Times New Roman" panose="02020603050405020304" pitchFamily="18" charset="0"/>
                <a:ea typeface="Times New Roman" panose="02020603050405020304" pitchFamily="18" charset="0"/>
              </a:rPr>
              <a:t>Boiling Water Reactors, BWRs </a:t>
            </a:r>
          </a:p>
          <a:p>
            <a:pPr marR="3810" indent="-6350">
              <a:lnSpc>
                <a:spcPct val="107000"/>
              </a:lnSpc>
              <a:spcAft>
                <a:spcPts val="175"/>
              </a:spcAft>
            </a:pPr>
            <a:endParaRPr lang="en-US" b="1" i="1" dirty="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60"/>
              </a:spcAft>
            </a:pPr>
            <a:r>
              <a:rPr lang="en-US" dirty="0">
                <a:solidFill>
                  <a:srgbClr val="000000"/>
                </a:solidFill>
                <a:latin typeface="Times New Roman" panose="02020603050405020304" pitchFamily="18" charset="0"/>
                <a:ea typeface="Times New Roman" panose="02020603050405020304" pitchFamily="18" charset="0"/>
              </a:rPr>
              <a:t>Newer BWR cores have an improved inherent load-following ability over PWRs and older natural circulation BWR cores.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60"/>
              </a:spcAft>
            </a:pPr>
            <a:r>
              <a:rPr lang="en-US" dirty="0" smtClean="0">
                <a:solidFill>
                  <a:srgbClr val="000000"/>
                </a:solidFill>
                <a:latin typeface="Times New Roman" panose="02020603050405020304" pitchFamily="18" charset="0"/>
                <a:ea typeface="Times New Roman" panose="02020603050405020304" pitchFamily="18" charset="0"/>
              </a:rPr>
              <a:t>By </a:t>
            </a:r>
            <a:r>
              <a:rPr lang="en-US" dirty="0">
                <a:solidFill>
                  <a:srgbClr val="000000"/>
                </a:solidFill>
                <a:latin typeface="Times New Roman" panose="02020603050405020304" pitchFamily="18" charset="0"/>
                <a:ea typeface="Times New Roman" panose="02020603050405020304" pitchFamily="18" charset="0"/>
              </a:rPr>
              <a:t>varying the amount of recirculation flow with the reactor recirculation pumps, reactor power can be fine-tuned.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60"/>
              </a:spcAft>
            </a:pPr>
            <a:r>
              <a:rPr lang="en-US" dirty="0" smtClean="0">
                <a:solidFill>
                  <a:srgbClr val="000000"/>
                </a:solidFill>
                <a:latin typeface="Times New Roman" panose="02020603050405020304" pitchFamily="18" charset="0"/>
                <a:ea typeface="Times New Roman" panose="02020603050405020304" pitchFamily="18" charset="0"/>
              </a:rPr>
              <a:t>By </a:t>
            </a:r>
            <a:r>
              <a:rPr lang="en-US" dirty="0">
                <a:solidFill>
                  <a:srgbClr val="000000"/>
                </a:solidFill>
                <a:latin typeface="Times New Roman" panose="02020603050405020304" pitchFamily="18" charset="0"/>
                <a:ea typeface="Times New Roman" panose="02020603050405020304" pitchFamily="18" charset="0"/>
              </a:rPr>
              <a:t>increasing the flow, bubbles are better swept from high neutron flux areas in the core which increases moderator effectiveness. This in turn raises reactor power to a new steady state level. </a:t>
            </a:r>
            <a:endParaRPr lang="en-US"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60"/>
              </a:spcAft>
            </a:pPr>
            <a:r>
              <a:rPr lang="en-US" dirty="0" smtClean="0">
                <a:solidFill>
                  <a:srgbClr val="000000"/>
                </a:solidFill>
                <a:latin typeface="Times New Roman" panose="02020603050405020304" pitchFamily="18" charset="0"/>
                <a:ea typeface="Times New Roman" panose="02020603050405020304" pitchFamily="18" charset="0"/>
              </a:rPr>
              <a:t>Decreasing </a:t>
            </a:r>
            <a:r>
              <a:rPr lang="en-US" dirty="0">
                <a:solidFill>
                  <a:srgbClr val="000000"/>
                </a:solidFill>
                <a:latin typeface="Times New Roman" panose="02020603050405020304" pitchFamily="18" charset="0"/>
                <a:ea typeface="Times New Roman" panose="02020603050405020304" pitchFamily="18" charset="0"/>
              </a:rPr>
              <a:t>flow has the opposite effect. Older BWRs can still load follow to a certain extent with control rod movement (like PWRs</a:t>
            </a:r>
            <a:r>
              <a:rPr lang="en-US" dirty="0" smtClean="0">
                <a:solidFill>
                  <a:srgbClr val="000000"/>
                </a:solidFill>
                <a:latin typeface="Times New Roman" panose="02020603050405020304" pitchFamily="18" charset="0"/>
                <a:ea typeface="Times New Roman" panose="02020603050405020304" pitchFamily="18" charset="0"/>
              </a:rPr>
              <a:t>).</a:t>
            </a:r>
          </a:p>
          <a:p>
            <a:pPr marR="3810" indent="176530" algn="just">
              <a:lnSpc>
                <a:spcPct val="95000"/>
              </a:lnSpc>
              <a:spcAft>
                <a:spcPts val="1560"/>
              </a:spcAft>
            </a:pPr>
            <a:r>
              <a:rPr lang="en-US" dirty="0" smtClean="0">
                <a:solidFill>
                  <a:srgbClr val="000000"/>
                </a:solidFill>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BWRs do not use soluble boron for reactivity control.  </a:t>
            </a:r>
            <a:endParaRPr lang="en-US"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8097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t>82</a:t>
            </a:fld>
            <a:endParaRPr lang="en-US"/>
          </a:p>
        </p:txBody>
      </p:sp>
      <p:sp>
        <p:nvSpPr>
          <p:cNvPr id="3" name="Rectangle 2"/>
          <p:cNvSpPr/>
          <p:nvPr/>
        </p:nvSpPr>
        <p:spPr>
          <a:xfrm>
            <a:off x="304800" y="64041"/>
            <a:ext cx="8686800" cy="5644237"/>
          </a:xfrm>
          <a:prstGeom prst="rect">
            <a:avLst/>
          </a:prstGeom>
        </p:spPr>
        <p:txBody>
          <a:bodyPr wrap="square">
            <a:spAutoFit/>
          </a:bodyPr>
          <a:lstStyle/>
          <a:p>
            <a:pPr marR="3810" indent="-6350">
              <a:lnSpc>
                <a:spcPct val="107000"/>
              </a:lnSpc>
              <a:spcAft>
                <a:spcPts val="175"/>
              </a:spcAft>
            </a:pPr>
            <a:r>
              <a:rPr lang="en-US" sz="1600" b="1" i="1" dirty="0">
                <a:solidFill>
                  <a:srgbClr val="000000"/>
                </a:solidFill>
                <a:latin typeface="Times New Roman" panose="02020603050405020304" pitchFamily="18" charset="0"/>
                <a:ea typeface="Times New Roman" panose="02020603050405020304" pitchFamily="18" charset="0"/>
              </a:rPr>
              <a:t>Energy Storage </a:t>
            </a:r>
            <a:endParaRPr lang="en-US" sz="1600" b="1" i="1" dirty="0" smtClean="0">
              <a:solidFill>
                <a:srgbClr val="000000"/>
              </a:solidFill>
              <a:latin typeface="Times New Roman" panose="02020603050405020304" pitchFamily="18" charset="0"/>
              <a:ea typeface="Times New Roman" panose="02020603050405020304" pitchFamily="18" charset="0"/>
            </a:endParaRPr>
          </a:p>
          <a:p>
            <a:pPr marR="3810" indent="-6350">
              <a:lnSpc>
                <a:spcPct val="107000"/>
              </a:lnSpc>
              <a:spcAft>
                <a:spcPts val="175"/>
              </a:spcAft>
            </a:pPr>
            <a:endParaRPr lang="en-US" sz="1600" b="1" i="1" dirty="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70"/>
              </a:spcAft>
            </a:pPr>
            <a:r>
              <a:rPr lang="en-US" sz="1600" dirty="0">
                <a:solidFill>
                  <a:srgbClr val="000000"/>
                </a:solidFill>
                <a:latin typeface="Times New Roman" panose="02020603050405020304" pitchFamily="18" charset="0"/>
                <a:ea typeface="Times New Roman" panose="02020603050405020304" pitchFamily="18" charset="0"/>
              </a:rPr>
              <a:t>If energy storage was a more efficient technology, there would be less need to load-follow with nuclear. </a:t>
            </a:r>
            <a:endParaRPr lang="en-US" sz="1600"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Nuclear </a:t>
            </a:r>
            <a:r>
              <a:rPr lang="en-US" sz="1600" dirty="0">
                <a:solidFill>
                  <a:srgbClr val="000000"/>
                </a:solidFill>
                <a:latin typeface="Times New Roman" panose="02020603050405020304" pitchFamily="18" charset="0"/>
                <a:ea typeface="Times New Roman" panose="02020603050405020304" pitchFamily="18" charset="0"/>
              </a:rPr>
              <a:t>plants could run at rated power and when demand spikes, pull power from the reserve. As energy production shifts to non-baseload sources such as wind and solar, the need for reserves is even higher. </a:t>
            </a:r>
            <a:endParaRPr lang="en-US" sz="1600"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With </a:t>
            </a:r>
            <a:r>
              <a:rPr lang="en-US" sz="1600" dirty="0">
                <a:solidFill>
                  <a:srgbClr val="000000"/>
                </a:solidFill>
                <a:latin typeface="Times New Roman" panose="02020603050405020304" pitchFamily="18" charset="0"/>
                <a:ea typeface="Times New Roman" panose="02020603050405020304" pitchFamily="18" charset="0"/>
              </a:rPr>
              <a:t>a solar/wind only grid, without days of reserve capacity the lights would go dark on cloudy and windless days and long winter nights. </a:t>
            </a:r>
            <a:endParaRPr lang="en-US" sz="1600"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Current </a:t>
            </a:r>
            <a:r>
              <a:rPr lang="en-US" sz="1600" dirty="0">
                <a:solidFill>
                  <a:srgbClr val="000000"/>
                </a:solidFill>
                <a:latin typeface="Times New Roman" panose="02020603050405020304" pitchFamily="18" charset="0"/>
                <a:ea typeface="Times New Roman" panose="02020603050405020304" pitchFamily="18" charset="0"/>
              </a:rPr>
              <a:t>best reserve capacity is using heat storage (molten salts with solar and pumped storage or hydro but is only on the order of hours. </a:t>
            </a:r>
            <a:endParaRPr lang="en-US" sz="1600" dirty="0" smtClean="0">
              <a:solidFill>
                <a:srgbClr val="000000"/>
              </a:solidFill>
              <a:latin typeface="Times New Roman" panose="02020603050405020304" pitchFamily="18" charset="0"/>
              <a:ea typeface="Times New Roman" panose="02020603050405020304" pitchFamily="18" charset="0"/>
            </a:endParaRP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New </a:t>
            </a:r>
            <a:r>
              <a:rPr lang="en-US" sz="1600" dirty="0">
                <a:solidFill>
                  <a:srgbClr val="000000"/>
                </a:solidFill>
                <a:latin typeface="Times New Roman" panose="02020603050405020304" pitchFamily="18" charset="0"/>
                <a:ea typeface="Times New Roman" panose="02020603050405020304" pitchFamily="18" charset="0"/>
              </a:rPr>
              <a:t>technologies are being developed every day. There is a large push to build massive batteries (such as Elon Musk and PNNL) while others are coming up with other unique ideas such a train full of heavy </a:t>
            </a:r>
            <a:r>
              <a:rPr lang="en-US" sz="1600" dirty="0" smtClean="0">
                <a:solidFill>
                  <a:srgbClr val="000000"/>
                </a:solidFill>
                <a:latin typeface="Times New Roman" panose="02020603050405020304" pitchFamily="18" charset="0"/>
                <a:ea typeface="Times New Roman" panose="02020603050405020304" pitchFamily="18" charset="0"/>
              </a:rPr>
              <a:t>rocks. </a:t>
            </a: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Other </a:t>
            </a:r>
            <a:r>
              <a:rPr lang="en-US" sz="1600" dirty="0">
                <a:solidFill>
                  <a:srgbClr val="000000"/>
                </a:solidFill>
                <a:latin typeface="Times New Roman" panose="02020603050405020304" pitchFamily="18" charset="0"/>
                <a:ea typeface="Times New Roman" panose="02020603050405020304" pitchFamily="18" charset="0"/>
              </a:rPr>
              <a:t>ideas considered are </a:t>
            </a:r>
            <a:r>
              <a:rPr lang="en-US" sz="1600" dirty="0" smtClean="0">
                <a:solidFill>
                  <a:srgbClr val="000000"/>
                </a:solidFill>
                <a:latin typeface="Times New Roman" panose="02020603050405020304" pitchFamily="18" charset="0"/>
                <a:ea typeface="Times New Roman" panose="02020603050405020304" pitchFamily="18" charset="0"/>
              </a:rPr>
              <a:t>pumped storage, flywheel</a:t>
            </a:r>
            <a:r>
              <a:rPr lang="en-US" sz="1600" dirty="0">
                <a:solidFill>
                  <a:srgbClr val="000000"/>
                </a:solidFill>
                <a:latin typeface="Times New Roman" panose="02020603050405020304" pitchFamily="18" charset="0"/>
                <a:ea typeface="Times New Roman" panose="02020603050405020304" pitchFamily="18" charset="0"/>
              </a:rPr>
              <a:t>, chemical storage </a:t>
            </a:r>
            <a:r>
              <a:rPr lang="en-US" sz="1600" dirty="0" smtClean="0">
                <a:solidFill>
                  <a:srgbClr val="000000"/>
                </a:solidFill>
                <a:latin typeface="Times New Roman" panose="02020603050405020304" pitchFamily="18" charset="0"/>
                <a:ea typeface="Times New Roman" panose="02020603050405020304" pitchFamily="18" charset="0"/>
              </a:rPr>
              <a:t>as hydrogen </a:t>
            </a:r>
            <a:r>
              <a:rPr lang="en-US" sz="1600" dirty="0">
                <a:solidFill>
                  <a:srgbClr val="000000"/>
                </a:solidFill>
                <a:latin typeface="Times New Roman" panose="02020603050405020304" pitchFamily="18" charset="0"/>
                <a:ea typeface="Times New Roman" panose="02020603050405020304" pitchFamily="18" charset="0"/>
              </a:rPr>
              <a:t>or other fuel </a:t>
            </a:r>
            <a:r>
              <a:rPr lang="en-US" sz="1600" dirty="0" smtClean="0">
                <a:solidFill>
                  <a:srgbClr val="000000"/>
                </a:solidFill>
                <a:latin typeface="Times New Roman" panose="02020603050405020304" pitchFamily="18" charset="0"/>
                <a:ea typeface="Times New Roman" panose="02020603050405020304" pitchFamily="18" charset="0"/>
              </a:rPr>
              <a:t>production, and compressed gases. </a:t>
            </a:r>
          </a:p>
          <a:p>
            <a:pPr marR="3810" indent="176530" algn="just">
              <a:lnSpc>
                <a:spcPct val="95000"/>
              </a:lnSpc>
              <a:spcAft>
                <a:spcPts val="1570"/>
              </a:spcAft>
            </a:pPr>
            <a:r>
              <a:rPr lang="en-US" sz="1600" dirty="0" smtClean="0">
                <a:solidFill>
                  <a:srgbClr val="000000"/>
                </a:solidFill>
                <a:latin typeface="Times New Roman" panose="02020603050405020304" pitchFamily="18" charset="0"/>
                <a:ea typeface="Times New Roman" panose="02020603050405020304" pitchFamily="18" charset="0"/>
              </a:rPr>
              <a:t>Until </a:t>
            </a:r>
            <a:r>
              <a:rPr lang="en-US" sz="1600" dirty="0">
                <a:solidFill>
                  <a:srgbClr val="000000"/>
                </a:solidFill>
                <a:latin typeface="Times New Roman" panose="02020603050405020304" pitchFamily="18" charset="0"/>
                <a:ea typeface="Times New Roman" panose="02020603050405020304" pitchFamily="18" charset="0"/>
              </a:rPr>
              <a:t>energy storage becomes mature, the recent solar and wind boom exacerbates the need for load following and peak demand plants. </a:t>
            </a:r>
            <a:endParaRPr lang="en-US" sz="16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84965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clipse\Downloads\recycled_earth_500_wht.gif"/>
          <p:cNvPicPr>
            <a:picLocks noChangeAspect="1" noChangeArrowheads="1" noCrop="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0" y="228600"/>
            <a:ext cx="4632098" cy="55013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0" y="4874336"/>
            <a:ext cx="31747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Thank you</a:t>
            </a:r>
            <a:endParaRPr lang="en-US" sz="54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2"/>
          </p:nvPr>
        </p:nvSpPr>
        <p:spPr/>
        <p:txBody>
          <a:bodyPr/>
          <a:lstStyle/>
          <a:p>
            <a:fld id="{6C5DF5CD-857F-4FE9-A9D6-FF9BC404B84A}" type="slidenum">
              <a:rPr lang="en-US" smtClean="0"/>
              <a:t>83</a:t>
            </a:fld>
            <a:endParaRPr lang="en-US"/>
          </a:p>
        </p:txBody>
      </p:sp>
    </p:spTree>
    <p:extLst>
      <p:ext uri="{BB962C8B-B14F-4D97-AF65-F5344CB8AC3E}">
        <p14:creationId xmlns:p14="http://schemas.microsoft.com/office/powerpoint/2010/main" val="1774801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69876"/>
            <a:ext cx="8686800" cy="2573324"/>
          </a:xfrm>
        </p:spPr>
        <p:txBody>
          <a:bodyPr>
            <a:noAutofit/>
          </a:bodyPr>
          <a:lstStyle/>
          <a:p>
            <a:pPr algn="l"/>
            <a:r>
              <a:rPr lang="en-US" sz="1600" b="1" dirty="0" smtClean="0"/>
              <a:t>Two USA utilities at </a:t>
            </a:r>
            <a:r>
              <a:rPr lang="en-US" sz="1600" b="1" dirty="0"/>
              <a:t>risk are  Southern </a:t>
            </a:r>
            <a:r>
              <a:rPr lang="en-US" sz="1600" b="1" dirty="0" smtClean="0"/>
              <a:t>Company (</a:t>
            </a:r>
            <a:r>
              <a:rPr lang="en-US" sz="1600" b="1" dirty="0" err="1" smtClean="0"/>
              <a:t>Vogtle</a:t>
            </a:r>
            <a:r>
              <a:rPr lang="en-US" sz="1600" b="1" dirty="0" smtClean="0"/>
              <a:t> 3 and 4, Georgia) </a:t>
            </a:r>
            <a:r>
              <a:rPr lang="en-US" sz="1600" b="1" dirty="0"/>
              <a:t>and SCANA </a:t>
            </a:r>
            <a:r>
              <a:rPr lang="en-US" sz="1600" b="1" dirty="0" smtClean="0"/>
              <a:t>Corp (V. C. Summer 2 and 3, South Carolina). </a:t>
            </a:r>
            <a:r>
              <a:rPr lang="en-US" sz="1600" b="1" dirty="0"/>
              <a:t>Westinghouse is presently constructing two unit, AP 1000 nuclear power stations for each utility. </a:t>
            </a:r>
            <a:r>
              <a:rPr lang="en-US" sz="1600" b="1" dirty="0" smtClean="0"/>
              <a:t/>
            </a:r>
            <a:br>
              <a:rPr lang="en-US" sz="1600" b="1" dirty="0" smtClean="0"/>
            </a:br>
            <a:r>
              <a:rPr lang="en-US" sz="1600" b="1" dirty="0" smtClean="0"/>
              <a:t>These </a:t>
            </a:r>
            <a:r>
              <a:rPr lang="en-US" sz="1600" b="1" dirty="0"/>
              <a:t>projects are over-budget and behind schedule. </a:t>
            </a:r>
            <a:r>
              <a:rPr lang="en-US" sz="1600" b="1" dirty="0" smtClean="0"/>
              <a:t>Westinghouse </a:t>
            </a:r>
            <a:r>
              <a:rPr lang="en-US" sz="1600" b="1" dirty="0"/>
              <a:t>offered both utilities a fixed price contract for these new nuclear plants. </a:t>
            </a:r>
            <a:r>
              <a:rPr lang="en-US" sz="1600" b="1" dirty="0" smtClean="0"/>
              <a:t/>
            </a:r>
            <a:br>
              <a:rPr lang="en-US" sz="1600" b="1" dirty="0" smtClean="0"/>
            </a:br>
            <a:r>
              <a:rPr lang="en-US" sz="1600" b="1" dirty="0" smtClean="0"/>
              <a:t>The </a:t>
            </a:r>
            <a:r>
              <a:rPr lang="en-US" sz="1600" b="1" dirty="0"/>
              <a:t>fixed price construction </a:t>
            </a:r>
            <a:r>
              <a:rPr lang="en-US" sz="1600" b="1" dirty="0" smtClean="0"/>
              <a:t>guarantee </a:t>
            </a:r>
            <a:r>
              <a:rPr lang="en-US" sz="1600" b="1" dirty="0"/>
              <a:t>doomed Westinghouse and prevented other potentially willing buyers from stepping in. No </a:t>
            </a:r>
            <a:r>
              <a:rPr lang="en-US" sz="1600" b="1" dirty="0" smtClean="0"/>
              <a:t>one </a:t>
            </a:r>
            <a:r>
              <a:rPr lang="en-US" sz="1600" b="1" dirty="0"/>
              <a:t>is willing to take on </a:t>
            </a:r>
            <a:r>
              <a:rPr lang="en-US" sz="1600" b="1" dirty="0" smtClean="0"/>
              <a:t>this </a:t>
            </a:r>
            <a:r>
              <a:rPr lang="en-US" sz="1600" b="1" dirty="0"/>
              <a:t>open-ended nuclear construction </a:t>
            </a:r>
            <a:r>
              <a:rPr lang="en-US" sz="1600" b="1" dirty="0" smtClean="0"/>
              <a:t>liability</a:t>
            </a:r>
            <a:br>
              <a:rPr lang="en-US" sz="1600" b="1" dirty="0" smtClean="0"/>
            </a:br>
            <a:r>
              <a:rPr lang="en-US" sz="1600" b="1" dirty="0"/>
              <a:t>As these plants are brought on </a:t>
            </a:r>
            <a:r>
              <a:rPr lang="en-US" sz="1600" b="1" dirty="0" smtClean="0"/>
              <a:t>line </a:t>
            </a:r>
            <a:r>
              <a:rPr lang="en-US" sz="1600" b="1" dirty="0"/>
              <a:t>in the 2020-2021 time frame, the matter will go before the state utility commissions of Georgia and South Carolina. Both commissions approved these nuclear projects.</a:t>
            </a:r>
          </a:p>
        </p:txBody>
      </p:sp>
      <p:sp>
        <p:nvSpPr>
          <p:cNvPr id="4" name="Slide Number Placeholder 3"/>
          <p:cNvSpPr>
            <a:spLocks noGrp="1"/>
          </p:cNvSpPr>
          <p:nvPr>
            <p:ph type="sldNum" sz="quarter" idx="12"/>
          </p:nvPr>
        </p:nvSpPr>
        <p:spPr/>
        <p:txBody>
          <a:bodyPr/>
          <a:lstStyle/>
          <a:p>
            <a:fld id="{6C5DF5CD-857F-4FE9-A9D6-FF9BC404B84A}" type="slidenum">
              <a:rPr lang="en-US" smtClean="0"/>
              <a:t>9</a:t>
            </a:fld>
            <a:endParaRPr lang="en-US"/>
          </a:p>
        </p:txBody>
      </p:sp>
      <p:sp>
        <p:nvSpPr>
          <p:cNvPr id="13" name="Rectangle 12"/>
          <p:cNvSpPr/>
          <p:nvPr/>
        </p:nvSpPr>
        <p:spPr>
          <a:xfrm>
            <a:off x="228600" y="5321419"/>
            <a:ext cx="8763000" cy="461665"/>
          </a:xfrm>
          <a:prstGeom prst="rect">
            <a:avLst/>
          </a:prstGeom>
        </p:spPr>
        <p:txBody>
          <a:bodyPr wrap="square">
            <a:spAutoFit/>
          </a:bodyPr>
          <a:lstStyle/>
          <a:p>
            <a:r>
              <a:rPr lang="en-US" sz="1200" b="1" dirty="0"/>
              <a:t>The </a:t>
            </a:r>
            <a:r>
              <a:rPr lang="en-US" sz="1200" b="1" dirty="0" err="1"/>
              <a:t>Vogtle</a:t>
            </a:r>
            <a:r>
              <a:rPr lang="en-US" sz="1200" b="1" dirty="0"/>
              <a:t> </a:t>
            </a:r>
            <a:r>
              <a:rPr lang="en-US" sz="1200" b="1" dirty="0" smtClean="0"/>
              <a:t>units 3 and 4, </a:t>
            </a:r>
            <a:r>
              <a:rPr lang="en-US" sz="1200" b="1" dirty="0"/>
              <a:t>located near Waynesboro in eastern Georgia near the South Carolina border, is jointly owned by Georgia Power (45.7%), Oglethorpe Power Corporation (30%), Municipal Electric Authority of Georgia (22.7%) and Dalton Utilities (1.6%).</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743200"/>
            <a:ext cx="3749040" cy="2493927"/>
          </a:xfrm>
          <a:prstGeom prst="rect">
            <a:avLst/>
          </a:prstGeom>
        </p:spPr>
      </p:pic>
    </p:spTree>
    <p:extLst>
      <p:ext uri="{BB962C8B-B14F-4D97-AF65-F5344CB8AC3E}">
        <p14:creationId xmlns:p14="http://schemas.microsoft.com/office/powerpoint/2010/main" val="3828819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3854</Words>
  <Application>Microsoft Office PowerPoint</Application>
  <PresentationFormat>On-screen Show (4:3)</PresentationFormat>
  <Paragraphs>407</Paragraphs>
  <Slides>83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1" baseType="lpstr">
      <vt:lpstr>Arial</vt:lpstr>
      <vt:lpstr>Calibri</vt:lpstr>
      <vt:lpstr>Garamond</vt:lpstr>
      <vt:lpstr>Symbol</vt:lpstr>
      <vt:lpstr>Times New Roman</vt:lpstr>
      <vt:lpstr>Office Theme</vt:lpstr>
      <vt:lpstr>Document</vt:lpstr>
      <vt:lpstr>Image</vt:lpstr>
      <vt:lpstr>Invited paper, the Thorium Energy Alliance 8th Annual Future of Energy Conference,  Saint Louis Union Station Hotel, Saint-Louis, Missouri, August 21-22, 2017.   RESTORING RELEVANCE TO NUCLEAR ENERGY, FUTURE INNOVATION STRATEGIES</vt:lpstr>
      <vt:lpstr>ABSTRACT</vt:lpstr>
      <vt:lpstr>PowerPoint Presentation</vt:lpstr>
      <vt:lpstr>PowerPoint Presentation</vt:lpstr>
      <vt:lpstr>Primary energy consumption in the USA is dominated by the hydrocarbon fossil sources of petroleum, natural gas and coal. Petroleum is used in the transportation sector. In 2016, fossil fuels accounted for 81% of total U.S. energy consumption, and the renewable share was 10.5%. Coal consumption fell 9% in 2016, following a 14% drop in 2015. It  declined 38% since 2005, being replaced by natural gas with natural gas now double the contribution from coal. The Nuclear sector has remained constant, </vt:lpstr>
      <vt:lpstr>Major energy sources’ percent shares of USA electricity generation at utility-scale acilities, 2016. Source: EIA. </vt:lpstr>
      <vt:lpstr>Competition between nuclear and renewable utility-scale electrical generation sources is occurring. Seasonal rain and snow melt for hydroelectric and installed capacity growth in wind and solar generation, as well as maintenance and refueling schedules for nuclear plans during the spring and fall months, when overall electricity demand is low; affect the overall picture.  About 60% of all utility-scale electricity generating capacity that came online in 2016 was from wind and solar sources. Wind and solar follow seasonal patterns reflect the intermittency of their resources, while the monthly fluctuations in nuclear generation reflect maintenance and refueling schedules. Monthly nuclear electricity generation is expected to surpass renewables again during the summer months of 2017 and that nuclear will generate more electricity than renewables for all of 2017.</vt:lpstr>
      <vt:lpstr>                      THE TOSHIBA-WESTINGHOUSE CLOUD SHADOW  Toshiba's Westinghouse nuclear unit that sought Chapter 11 bankruptcy protection for cost overruns left an uncertain future for the completion of the construction of two  nuclear reactors in Georgia . Toshiba promised to  provide up to $3.68 billion into the project to finish it. The payment will be to Georgia Power, a subsidiary of Southern Company, in installments between  October 2017 and January 2021.   Toshiba has a significant nuclear business in Japan in the decommissioning work at the Fukushima Daiichi plant, the site of  the powerful earthquake and tsunami that hit Japan in 2011. Southern Company said the deal will hand over management of the project from Toshiba's unit, Westinghouse, to Southern Company.  Toshiba's Westinghouse will still be involved with the project by way of lending engineering, licensing support, and the intellectual property rights needed for the project to Southern Company. Toshiba's nuclear construction efforts are at the heart of its current financial woes. Westinghouse was crippled by massive losses because the costs of its nuclear projects in the U.S. winded up "far surpassing estimates." </vt:lpstr>
      <vt:lpstr>Two USA utilities at risk are  Southern Company (Vogtle 3 and 4, Georgia) and SCANA Corp (V. C. Summer 2 and 3, South Carolina). Westinghouse is presently constructing two unit, AP 1000 nuclear power stations for each utility.  These projects are over-budget and behind schedule. Westinghouse offered both utilities a fixed price contract for these new nuclear plants.  The fixed price construction guarantee doomed Westinghouse and prevented other potentially willing buyers from stepping in. No one is willing to take on this open-ended nuclear construction liability As these plants are brought on line in the 2020-2021 time frame, the matter will go before the state utility commissions of Georgia and South Carolina. Both commissions approved these nuclear projects.</vt:lpstr>
      <vt:lpstr> In December  2016, Westinghouse faced a heavy one-off loss linked to a deal done by Westinghouse, which had bought a nuclear construction and services business from Chicago Bridge &amp; Iron (CB&amp;I) in 2015.  Thinking that it would speed up the construction process and remedy the cost-overuns, Westinghouse discovered that the  assets that it took on were worth less than initially thought, and there was also a dispute about payments that are due. In February 2017, it emerged that the loss would be about $6.3bn. Toshiba's chairman resigned. To plug the gap, Toshiba sold a majority stake in its NAND flash-memory business to get it through its financial turbulence.</vt:lpstr>
      <vt:lpstr>Dusk  of the Light Water Reactors LWRs Fleet Era  two-thirds of America's 99 reactors could shut down by 2030.  Today we are building four. First reactor  operated in 1957. Currently 99 reactors operate at 60 sites. 30 reactors  have retired. Three Mile Island 2119? Palisades, Pilgrim, Oyster Creek  and Three Mile Island to retire a decade before expiration of License. Crystal River, Kewaunee, San Onofre 2013. Vermont Yankee, 2014. Fort Calhoun 2016. Indian Point and Diablo Canyon chose not to seek 20 years license renewal.</vt:lpstr>
      <vt:lpstr>Negative prices generally occur in markets with large amounts of nuclear, thermal, hydro, and/or wind generation for short periods of time due to technical and economic factors that cause power plant operators to run generators even when power supply outstrips demand. Negative prices usually result when generators with high shut-down or restart costs must compete with other generators to avoid operating below equipment minimum ratings or shutting down completely.    For technical and cost recovery reasons, nuclear plant operators try to continuously operate at full power base load. Hydroelectric units reflects factors such as municipal and agricultural water needs and environmental regulations such as controlling water flow to maintain fish populations. Eligible renewable generators can take a 2.2 cents/kWh or $22/MWh Production Tax Credit (PTC) on the electricity sold. Wind and solar operators , may be willing to sell their electrical output at negative prices to continue producing power and use the subsidy. There are maintenance and fuel-cost penalties when operators shut down and start up large steam turbines in thermal  fossil-fueled and nuclear plants as demand varies over a day or a week. These costs may be avoided if the generator sells at a loss when demand is low.</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Fail Safe Design-Flux Flattening</vt:lpstr>
      <vt:lpstr>Load Following Vs. Baseload Generation</vt:lpstr>
      <vt:lpstr>Why Load Following?</vt:lpstr>
      <vt:lpstr>Methods of Load Following: Turbine-Bypass</vt:lpstr>
      <vt:lpstr>Methods of Load Following-Subcooling</vt:lpstr>
      <vt:lpstr>Methods of Load Following-Recirculation</vt:lpstr>
      <vt:lpstr>Methods of Load Following-Positive Void Coefficient with Moderator Height variation</vt:lpstr>
      <vt:lpstr>Small Modular Reactors</vt:lpstr>
      <vt:lpstr>LOAD FOLLOWING S7G (SUBMARINE, SEVENTH GENERATION, GENERAL ELECTRIC) DESIGN</vt:lpstr>
      <vt:lpstr> </vt:lpstr>
      <vt:lpstr>PowerPoint Presentation</vt:lpstr>
      <vt:lpstr> </vt:lpstr>
      <vt:lpstr>LFTR 250 MWe with CO2 Brayton Cycle</vt:lpstr>
      <vt:lpstr>PowerPoint Presentation</vt:lpstr>
      <vt:lpstr>WESTINGHOUSE SMALL INTEGRAL MODULAR REACTOR, SMR</vt:lpstr>
      <vt:lpstr>PowerPoint Presentation</vt:lpstr>
      <vt:lpstr>PowerPoint Presentation</vt:lpstr>
      <vt:lpstr>Safety Advantages of Liquid Fueled Systems</vt:lpstr>
      <vt:lpstr>Thorium and Liquid Fuels Startups</vt:lpstr>
      <vt:lpstr>PowerPoint Presentation</vt:lpstr>
      <vt:lpstr>Russian MSR</vt:lpstr>
      <vt:lpstr>Terrapower MSR</vt:lpstr>
      <vt:lpstr>Thorcon MSR SEALED POT IN A CAN 250 Mwe design</vt:lpstr>
      <vt:lpstr>TERRESTRIAL ENERGY INTEGRAL MOLTEN SALT  BURNER REACTOR IMSR TH OR U </vt:lpstr>
      <vt:lpstr>Pebble bed high temperature molten salt cooled reactor, ORNL</vt:lpstr>
      <vt:lpstr>PowerPoint Presentation</vt:lpstr>
      <vt:lpstr>INTEGRAL REACTOR CONCEPTS</vt:lpstr>
      <vt:lpstr>RETURN ON ENERGY INVESTED, ROEI</vt:lpstr>
      <vt:lpstr>Continuous extraction of fission products from a liquid fuel, isolates the decay heat problem</vt:lpstr>
      <vt:lpstr>Accumulation of fission products in solid nuclear fuel</vt:lpstr>
      <vt:lpstr>PowerPoint Presentation</vt:lpstr>
      <vt:lpstr>PowerPoint Presentation</vt:lpstr>
      <vt:lpstr>PowerPoint Presentation</vt:lpstr>
      <vt:lpstr>PowerPoint Presentation</vt:lpstr>
      <vt:lpstr>PowerPoint Presentation</vt:lpstr>
      <vt:lpstr>Hydrogen Production, Iodine-Sulfur Process</vt:lpstr>
      <vt:lpstr>Arid areas agro industrial complexes</vt:lpstr>
      <vt:lpstr>IDENTIFIED INNOVATIONS</vt:lpstr>
      <vt:lpstr>ABSTRACT</vt:lpstr>
      <vt:lpstr>PowerPoint Presentation</vt:lpstr>
      <vt:lpstr> </vt:lpstr>
      <vt:lpstr>PowerPoint Presentation</vt:lpstr>
      <vt:lpstr>2009 Washington D.C.  Thorium Energy Alliance</vt:lpstr>
      <vt:lpstr>PowerPoint Presentation</vt:lpstr>
      <vt:lpstr> Renewable energy sources are intermittent in nature requiring backups and energy storage provisions. They are industrial processes with inherent risks. Migratory birds collide with wind turbine rotor blades, and thermal solar towers fry them. Dams can wreak havoc on fish ecosystems.   Nuclear power plants are shutting down across the United States; the Three Mile Island plant is scheduled to  close in 2019.   Jeremy Carl and David Fedor [1, 2], two energy experts in their book:, “Keeping the Lights On at America’s Nuclear Power Plants” argue that, while nuclear power alone is not a panacea to resolve energy problems, the USA will not be able to solve its energy needs without nuclear power playing a major role in its future.  While nuclear power provides about 20 percent of USA electricity today, it accounts for two-thirds of the carbon and pollution-free power produced.   They note that nuclear power releases less radioactivity into the surrounding environment than burning coal. Nuclear power has also produced less death and injury to humans than any other form of energy production.</vt:lpstr>
      <vt:lpstr>PowerPoint Presentation</vt:lpstr>
      <vt:lpstr>PowerPoint Presentation</vt:lpstr>
      <vt:lpstr>MSRE SETUP</vt:lpstr>
      <vt:lpstr>MSRE REACTOR, ORNL</vt:lpstr>
      <vt:lpstr>Fission Products removal in MSR</vt:lpstr>
      <vt:lpstr>GENERATION IV, MOLTEN SALT BREEDER REACTOR, MSBR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2012-12-17T08:57:37Z</dcterms:created>
  <dcterms:modified xsi:type="dcterms:W3CDTF">2017-08-20T19:07:26Z</dcterms:modified>
</cp:coreProperties>
</file>