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60" r:id="rId3"/>
    <p:sldId id="271" r:id="rId4"/>
    <p:sldId id="268" r:id="rId5"/>
    <p:sldId id="267" r:id="rId6"/>
    <p:sldId id="258" r:id="rId7"/>
    <p:sldId id="272" r:id="rId8"/>
    <p:sldId id="273" r:id="rId9"/>
    <p:sldId id="266" r:id="rId10"/>
    <p:sldId id="269" r:id="rId11"/>
    <p:sldId id="275" r:id="rId12"/>
    <p:sldId id="276" r:id="rId13"/>
    <p:sldId id="277" r:id="rId14"/>
    <p:sldId id="257" r:id="rId15"/>
    <p:sldId id="259" r:id="rId16"/>
    <p:sldId id="262" r:id="rId17"/>
    <p:sldId id="263" r:id="rId18"/>
    <p:sldId id="264" r:id="rId19"/>
    <p:sldId id="270"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498" autoAdjust="0"/>
    <p:restoredTop sz="73635" autoAdjust="0"/>
  </p:normalViewPr>
  <p:slideViewPr>
    <p:cSldViewPr snapToGrid="0">
      <p:cViewPr varScale="1">
        <p:scale>
          <a:sx n="70" d="100"/>
          <a:sy n="70"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050E30-0656-48E6-B1C1-1DA29C543C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C285EF5-AEAF-4F48-AD3D-08C8C1ACDA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0D5D7-554A-494A-887A-D43618C7E83C}" type="datetimeFigureOut">
              <a:rPr lang="en-US" smtClean="0"/>
              <a:t>4/19/2022</a:t>
            </a:fld>
            <a:endParaRPr lang="en-US"/>
          </a:p>
        </p:txBody>
      </p:sp>
      <p:sp>
        <p:nvSpPr>
          <p:cNvPr id="4" name="Footer Placeholder 3">
            <a:extLst>
              <a:ext uri="{FF2B5EF4-FFF2-40B4-BE49-F238E27FC236}">
                <a16:creationId xmlns:a16="http://schemas.microsoft.com/office/drawing/2014/main" id="{58EE89E9-4ED4-4233-98CF-C7DF8B842E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asdas</a:t>
            </a:r>
          </a:p>
        </p:txBody>
      </p:sp>
      <p:sp>
        <p:nvSpPr>
          <p:cNvPr id="5" name="Slide Number Placeholder 4">
            <a:extLst>
              <a:ext uri="{FF2B5EF4-FFF2-40B4-BE49-F238E27FC236}">
                <a16:creationId xmlns:a16="http://schemas.microsoft.com/office/drawing/2014/main" id="{82E979A1-8FED-4B5A-82E0-4C8F0AD9D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C08062-1B2B-4D33-AB22-85092FC8338D}" type="slidenum">
              <a:rPr lang="en-US" smtClean="0"/>
              <a:t>‹#›</a:t>
            </a:fld>
            <a:endParaRPr lang="en-US"/>
          </a:p>
        </p:txBody>
      </p:sp>
    </p:spTree>
    <p:extLst>
      <p:ext uri="{BB962C8B-B14F-4D97-AF65-F5344CB8AC3E}">
        <p14:creationId xmlns:p14="http://schemas.microsoft.com/office/powerpoint/2010/main" val="1013205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44C24-025E-4EB4-96C9-2791DCBE9405}"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asdas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272AC-FA17-41FF-8E64-670C269D1ADC}" type="slidenum">
              <a:rPr lang="en-US" smtClean="0"/>
              <a:t>‹#›</a:t>
            </a:fld>
            <a:endParaRPr lang="en-US"/>
          </a:p>
        </p:txBody>
      </p:sp>
    </p:spTree>
    <p:extLst>
      <p:ext uri="{BB962C8B-B14F-4D97-AF65-F5344CB8AC3E}">
        <p14:creationId xmlns:p14="http://schemas.microsoft.com/office/powerpoint/2010/main" val="1926687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 will introduce some concepts that will be used throughout the presentation. </a:t>
            </a:r>
          </a:p>
          <a:p>
            <a:r>
              <a:rPr lang="en-US" dirty="0"/>
              <a:t>Specific Energy and Energy density tell us how much energy the battery can store per unit mass or unit volume. </a:t>
            </a:r>
          </a:p>
          <a:p>
            <a:endParaRPr lang="en-US" dirty="0"/>
          </a:p>
          <a:p>
            <a:r>
              <a:rPr lang="en-US" dirty="0"/>
              <a:t>As for Specific Power and Power Density, indicates how much of the stored energy can be released per unit mass unit time or per unit volume unit time. In other words, how much power the battery can delivery. A high specific power, for instance, tell us that it can deliver a lot of power per unit mass. </a:t>
            </a:r>
          </a:p>
          <a:p>
            <a:endParaRPr lang="en-US" dirty="0"/>
          </a:p>
          <a:p>
            <a:r>
              <a:rPr lang="en-US" dirty="0"/>
              <a:t>Another point is that both concepts are unrelated, i.e. a high specific energy is not related to a high specific power and vice-versa. A Battery A may be able to store only enough charge to power a lightbulb for 1 minute, while still being able to deliver 1 Ampere if needed (low energy, high power). Battery B may be able to store enough energy to power the exact same bulb for an hour, while only being able to deliver 1 milliampere if needed (high energy, low power). </a:t>
            </a:r>
          </a:p>
          <a:p>
            <a:endParaRPr lang="en-US" dirty="0"/>
          </a:p>
          <a:p>
            <a:endParaRPr lang="en-US" dirty="0"/>
          </a:p>
          <a:p>
            <a:r>
              <a:rPr lang="en-US" dirty="0"/>
              <a:t>I will explain the main battery components on the next slide because it has a figure.</a:t>
            </a:r>
          </a:p>
          <a:p>
            <a:endParaRPr lang="en-US" dirty="0"/>
          </a:p>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2</a:t>
            </a:fld>
            <a:endParaRPr lang="en-US"/>
          </a:p>
        </p:txBody>
      </p:sp>
    </p:spTree>
    <p:extLst>
      <p:ext uri="{BB962C8B-B14F-4D97-AF65-F5344CB8AC3E}">
        <p14:creationId xmlns:p14="http://schemas.microsoft.com/office/powerpoint/2010/main" val="203743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11</a:t>
            </a:fld>
            <a:endParaRPr lang="en-US"/>
          </a:p>
        </p:txBody>
      </p:sp>
    </p:spTree>
    <p:extLst>
      <p:ext uri="{BB962C8B-B14F-4D97-AF65-F5344CB8AC3E}">
        <p14:creationId xmlns:p14="http://schemas.microsoft.com/office/powerpoint/2010/main" val="367092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12</a:t>
            </a:fld>
            <a:endParaRPr lang="en-US"/>
          </a:p>
        </p:txBody>
      </p:sp>
    </p:spTree>
    <p:extLst>
      <p:ext uri="{BB962C8B-B14F-4D97-AF65-F5344CB8AC3E}">
        <p14:creationId xmlns:p14="http://schemas.microsoft.com/office/powerpoint/2010/main" val="35037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glass electrolyte is a ferroelectric material—a material that have spontaneous electric polarization that can be reversed by the application of an external electric field. So charge-discharge cycles are effectively jiggling the electrolyte back and forth and perhaps, over time, finding the ideal configuration of each electromagnetic dipole.</a:t>
            </a:r>
          </a:p>
        </p:txBody>
      </p:sp>
      <p:sp>
        <p:nvSpPr>
          <p:cNvPr id="4" name="Slide Number Placeholder 3"/>
          <p:cNvSpPr>
            <a:spLocks noGrp="1"/>
          </p:cNvSpPr>
          <p:nvPr>
            <p:ph type="sldNum" sz="quarter" idx="5"/>
          </p:nvPr>
        </p:nvSpPr>
        <p:spPr/>
        <p:txBody>
          <a:bodyPr/>
          <a:lstStyle/>
          <a:p>
            <a:fld id="{14D272AC-FA17-41FF-8E64-670C269D1ADC}" type="slidenum">
              <a:rPr lang="en-US" smtClean="0"/>
              <a:t>13</a:t>
            </a:fld>
            <a:endParaRPr lang="en-US"/>
          </a:p>
        </p:txBody>
      </p:sp>
    </p:spTree>
    <p:extLst>
      <p:ext uri="{BB962C8B-B14F-4D97-AF65-F5344CB8AC3E}">
        <p14:creationId xmlns:p14="http://schemas.microsoft.com/office/powerpoint/2010/main" val="132561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Solid-state batteries have been in use for a long time in small devices such as pacemakers and RFID tags, but it was impossible to recharge. Now, companies designed a way that allows the movement of the ions within the batteries to be reversed. In other words, how to recharge the battery.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=&gt; Since the electrolyte in SS batteries is solid,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Density =&gt; Solid state batteries have twice the energy density of lithium-ion batteries, allowing EV to reach 1000 km or more in a single charge in contrast with 500 km for lithium-ion EV’s. With ~1000 charge/discharge cycles. A EV would have approximately 0.8 million km of range before the battery needed to be replaced.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benefits lead to a much wider use of batteries in transportations, from airplanes to heavy road transport and shipping industries. With a higher specific energy, EV’s can be lighter and thus more efficient. </a:t>
            </a:r>
          </a:p>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14</a:t>
            </a:fld>
            <a:endParaRPr lang="en-US"/>
          </a:p>
        </p:txBody>
      </p:sp>
    </p:spTree>
    <p:extLst>
      <p:ext uri="{BB962C8B-B14F-4D97-AF65-F5344CB8AC3E}">
        <p14:creationId xmlns:p14="http://schemas.microsoft.com/office/powerpoint/2010/main" val="84247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potential market size for SSB is expected to grow over $6 billion by 2030</a:t>
            </a:r>
          </a:p>
          <a:p>
            <a:endParaRPr lang="en-US" dirty="0"/>
          </a:p>
          <a:p>
            <a:r>
              <a:rPr lang="en-US" dirty="0"/>
              <a:t>Toyota is the pioneer in the EV market. It released in 1997 the first mass produced hybrid passenger vehicle called Prius</a:t>
            </a:r>
          </a:p>
        </p:txBody>
      </p:sp>
      <p:sp>
        <p:nvSpPr>
          <p:cNvPr id="4" name="Slide Number Placeholder 3"/>
          <p:cNvSpPr>
            <a:spLocks noGrp="1"/>
          </p:cNvSpPr>
          <p:nvPr>
            <p:ph type="sldNum" sz="quarter" idx="5"/>
          </p:nvPr>
        </p:nvSpPr>
        <p:spPr/>
        <p:txBody>
          <a:bodyPr/>
          <a:lstStyle/>
          <a:p>
            <a:fld id="{14D272AC-FA17-41FF-8E64-670C269D1ADC}" type="slidenum">
              <a:rPr lang="en-US" smtClean="0"/>
              <a:t>15</a:t>
            </a:fld>
            <a:endParaRPr lang="en-US"/>
          </a:p>
        </p:txBody>
      </p:sp>
    </p:spTree>
    <p:extLst>
      <p:ext uri="{BB962C8B-B14F-4D97-AF65-F5344CB8AC3E}">
        <p14:creationId xmlns:p14="http://schemas.microsoft.com/office/powerpoint/2010/main" val="286312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QuantumScape</a:t>
            </a:r>
            <a:r>
              <a:rPr lang="en-US" dirty="0"/>
              <a:t> claim that they are the only company that can operate </a:t>
            </a:r>
            <a:r>
              <a:rPr lang="en-US" dirty="0" err="1"/>
              <a:t>sbb</a:t>
            </a:r>
            <a:r>
              <a:rPr lang="en-US" dirty="0"/>
              <a:t> in room temperature. They considered it one of the biggest scientific challenges that they faced.</a:t>
            </a:r>
          </a:p>
          <a:p>
            <a:endParaRPr lang="en-US" dirty="0"/>
          </a:p>
          <a:p>
            <a:r>
              <a:rPr lang="en-US" dirty="0"/>
              <a:t>Usually high temperature</a:t>
            </a:r>
          </a:p>
        </p:txBody>
      </p:sp>
      <p:sp>
        <p:nvSpPr>
          <p:cNvPr id="4" name="Slide Number Placeholder 3"/>
          <p:cNvSpPr>
            <a:spLocks noGrp="1"/>
          </p:cNvSpPr>
          <p:nvPr>
            <p:ph type="sldNum" sz="quarter" idx="5"/>
          </p:nvPr>
        </p:nvSpPr>
        <p:spPr/>
        <p:txBody>
          <a:bodyPr/>
          <a:lstStyle/>
          <a:p>
            <a:fld id="{14D272AC-FA17-41FF-8E64-670C269D1ADC}" type="slidenum">
              <a:rPr lang="en-US" smtClean="0"/>
              <a:t>16</a:t>
            </a:fld>
            <a:endParaRPr lang="en-US"/>
          </a:p>
        </p:txBody>
      </p:sp>
    </p:spTree>
    <p:extLst>
      <p:ext uri="{BB962C8B-B14F-4D97-AF65-F5344CB8AC3E}">
        <p14:creationId xmlns:p14="http://schemas.microsoft.com/office/powerpoint/2010/main" val="387097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17</a:t>
            </a:fld>
            <a:endParaRPr lang="en-US"/>
          </a:p>
        </p:txBody>
      </p:sp>
    </p:spTree>
    <p:extLst>
      <p:ext uri="{BB962C8B-B14F-4D97-AF65-F5344CB8AC3E}">
        <p14:creationId xmlns:p14="http://schemas.microsoft.com/office/powerpoint/2010/main" val="682352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18</a:t>
            </a:fld>
            <a:endParaRPr lang="en-US"/>
          </a:p>
        </p:txBody>
      </p:sp>
    </p:spTree>
    <p:extLst>
      <p:ext uri="{BB962C8B-B14F-4D97-AF65-F5344CB8AC3E}">
        <p14:creationId xmlns:p14="http://schemas.microsoft.com/office/powerpoint/2010/main" val="2445755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19</a:t>
            </a:fld>
            <a:endParaRPr lang="en-US"/>
          </a:p>
        </p:txBody>
      </p:sp>
    </p:spTree>
    <p:extLst>
      <p:ext uri="{BB962C8B-B14F-4D97-AF65-F5344CB8AC3E}">
        <p14:creationId xmlns:p14="http://schemas.microsoft.com/office/powerpoint/2010/main" val="389391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discharge is when a battery releases its energy even though it is not being used. </a:t>
            </a:r>
          </a:p>
          <a:p>
            <a:endParaRPr lang="en-US" dirty="0"/>
          </a:p>
          <a:p>
            <a:r>
              <a:rPr lang="en-US" dirty="0"/>
              <a:t>Batteries are also characterized by their C-rate. It tell us the amount of current a battery can release in one hour. For instance, 1 C-rate means that the battery can be charged in one hour; 2 C-rates mean that it can be charged in half an hour and so on. High C-rate batteries can be charged or discharged very fast and produce a lot of power. </a:t>
            </a:r>
          </a:p>
          <a:p>
            <a:endParaRPr lang="en-US" dirty="0"/>
          </a:p>
          <a:p>
            <a:r>
              <a:rPr lang="en-US" dirty="0"/>
              <a:t>Battery cycle life is measured in charge cycles. Usually, the industry uses as benchmark the number of cycles for the battery to reach 80% of its original capacity. Factors that affect battery cycle life are high temperature, overcharging (keep charging if the battery is 100%), deep discharge (let the battery reach 0%) and high discharge rate (release all the energy of the battery in a short period of time)</a:t>
            </a:r>
          </a:p>
          <a:p>
            <a:endParaRPr lang="en-US" dirty="0"/>
          </a:p>
          <a:p>
            <a:r>
              <a:rPr lang="en-US" dirty="0"/>
              <a:t>As we can see, from the plot, both time and temperature deteriorates a battery. The internal resistance increase as a function of time and temperature from the plot. It depends on the ionic conductivity of the electrolyte, ion mobility, and electrode surface area. </a:t>
            </a:r>
          </a:p>
        </p:txBody>
      </p:sp>
      <p:sp>
        <p:nvSpPr>
          <p:cNvPr id="4" name="Slide Number Placeholder 3"/>
          <p:cNvSpPr>
            <a:spLocks noGrp="1"/>
          </p:cNvSpPr>
          <p:nvPr>
            <p:ph type="sldNum" sz="quarter" idx="5"/>
          </p:nvPr>
        </p:nvSpPr>
        <p:spPr/>
        <p:txBody>
          <a:bodyPr/>
          <a:lstStyle/>
          <a:p>
            <a:fld id="{14D272AC-FA17-41FF-8E64-670C269D1ADC}" type="slidenum">
              <a:rPr lang="en-US" smtClean="0"/>
              <a:t>3</a:t>
            </a:fld>
            <a:endParaRPr lang="en-US"/>
          </a:p>
        </p:txBody>
      </p:sp>
    </p:spTree>
    <p:extLst>
      <p:ext uri="{BB962C8B-B14F-4D97-AF65-F5344CB8AC3E}">
        <p14:creationId xmlns:p14="http://schemas.microsoft.com/office/powerpoint/2010/main" val="124929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 will explain how batteries work. I will use the well-known Li-ion as an example because it is in our everyday life and thus it will be easier to understand. Also, solid-state batteries are expected to replace Li-ion batteries, so it will be good to know how Li-ion batteries work to contrast them. Explain battery main components</a:t>
            </a:r>
          </a:p>
          <a:p>
            <a:endParaRPr lang="en-US" dirty="0"/>
          </a:p>
          <a:p>
            <a:r>
              <a:rPr lang="en-US" dirty="0"/>
              <a:t>Electrolyte =&gt; Is a medium that contains a solvent that conduct ions. It is usually either a liquid or a gel in most batteries. They also contain other chemical additives</a:t>
            </a:r>
          </a:p>
          <a:p>
            <a:endParaRPr lang="en-US" dirty="0"/>
          </a:p>
          <a:p>
            <a:r>
              <a:rPr lang="en-US" dirty="0"/>
              <a:t>Separator =&gt; Is a semiporous membrane, usually made of polymers, that allow the passage of ions but impedes the passage of electrons. If they melt or shrink, the anode and cathode get in direct contact and the cell may shutdown or short-circuit and caught fire in some cases</a:t>
            </a:r>
          </a:p>
          <a:p>
            <a:endParaRPr lang="en-US" dirty="0"/>
          </a:p>
          <a:p>
            <a:r>
              <a:rPr lang="en-US" dirty="0"/>
              <a:t>Cathode / Anode =&gt; Is where the electrons from the redox reaction are collected or the contact between the interior of the cell and the external wire</a:t>
            </a:r>
          </a:p>
          <a:p>
            <a:r>
              <a:rPr lang="en-US" dirty="0"/>
              <a:t>For how the battery works, check the explanation on fis.txt.</a:t>
            </a:r>
          </a:p>
        </p:txBody>
      </p:sp>
      <p:sp>
        <p:nvSpPr>
          <p:cNvPr id="4" name="Slide Number Placeholder 3"/>
          <p:cNvSpPr>
            <a:spLocks noGrp="1"/>
          </p:cNvSpPr>
          <p:nvPr>
            <p:ph type="sldNum" sz="quarter" idx="5"/>
          </p:nvPr>
        </p:nvSpPr>
        <p:spPr/>
        <p:txBody>
          <a:bodyPr/>
          <a:lstStyle/>
          <a:p>
            <a:fld id="{14D272AC-FA17-41FF-8E64-670C269D1ADC}" type="slidenum">
              <a:rPr lang="en-US" smtClean="0"/>
              <a:t>4</a:t>
            </a:fld>
            <a:endParaRPr lang="en-US"/>
          </a:p>
        </p:txBody>
      </p:sp>
    </p:spTree>
    <p:extLst>
      <p:ext uri="{BB962C8B-B14F-4D97-AF65-F5344CB8AC3E}">
        <p14:creationId xmlns:p14="http://schemas.microsoft.com/office/powerpoint/2010/main" val="325163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I will discuss the problem with Li-ion batteries for us to understand why the industry want to replace it by solid-state batteries.</a:t>
            </a:r>
          </a:p>
          <a:p>
            <a:endParaRPr lang="en-US" dirty="0"/>
          </a:p>
          <a:p>
            <a:r>
              <a:rPr lang="en-US" dirty="0"/>
              <a:t> Solid-State battery will nullify or mitigate all these issues. In environmental impacts, although Li-metal solid-state batteries still need lithium, they are much more efficient so the lithium will find better use. In that sense, the environmental issues associated with lithium mining is mitigated. </a:t>
            </a:r>
          </a:p>
          <a:p>
            <a:endParaRPr lang="en-US" dirty="0"/>
          </a:p>
          <a:p>
            <a:r>
              <a:rPr lang="en-US" dirty="0"/>
              <a:t>Fire Hazard =&gt; Flame retardant additives (FRA) is an effective strategy to reduce flammability in electrolytes. Fire can happen as a result of poor cooling, overcharge, mechanical damage, internal short-circuit (separator may melt or shrink/deform). The electrolyte in Li-ion batteries cannot be exposed to air.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Thermal runaway =&gt; It occurs when the temperature inside a battery reaches the point that causes a chemical reaction to occur inside the battery. This chemical reaction produces even more heat, which drives the temperature higher, causing further chemical reactions that create more heat.</a:t>
            </a:r>
          </a:p>
          <a:p>
            <a:endParaRPr lang="en-US" dirty="0"/>
          </a:p>
          <a:p>
            <a:r>
              <a:rPr lang="en-US" dirty="0"/>
              <a:t>The capacity of Li-ion batteries deteriorate in time. To avoid that, they should be kept in a cool environment (manufactures recommend around 15 C) and don’t fully charge or discharge the battery. The optimum range is to keep them between 20-80 (although 20-50 would be better for the battery life but it is a waste). Battery management systems are used to control that.</a:t>
            </a:r>
          </a:p>
          <a:p>
            <a:endParaRPr lang="en-US" dirty="0"/>
          </a:p>
          <a:p>
            <a:r>
              <a:rPr lang="en-US" dirty="0"/>
              <a:t>In EV up to 1 hour of recharger time and battery needs to be replaced every 10 years.</a:t>
            </a:r>
          </a:p>
        </p:txBody>
      </p:sp>
      <p:sp>
        <p:nvSpPr>
          <p:cNvPr id="4" name="Slide Number Placeholder 3"/>
          <p:cNvSpPr>
            <a:spLocks noGrp="1"/>
          </p:cNvSpPr>
          <p:nvPr>
            <p:ph type="sldNum" sz="quarter" idx="5"/>
          </p:nvPr>
        </p:nvSpPr>
        <p:spPr/>
        <p:txBody>
          <a:bodyPr/>
          <a:lstStyle/>
          <a:p>
            <a:fld id="{14D272AC-FA17-41FF-8E64-670C269D1ADC}" type="slidenum">
              <a:rPr lang="en-US" smtClean="0"/>
              <a:t>5</a:t>
            </a:fld>
            <a:endParaRPr lang="en-US"/>
          </a:p>
        </p:txBody>
      </p:sp>
    </p:spTree>
    <p:extLst>
      <p:ext uri="{BB962C8B-B14F-4D97-AF65-F5344CB8AC3E}">
        <p14:creationId xmlns:p14="http://schemas.microsoft.com/office/powerpoint/2010/main" val="274213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UIUC there is a group lead by Professor Paul </a:t>
            </a:r>
            <a:r>
              <a:rPr lang="en-US" dirty="0" err="1"/>
              <a:t>Braum</a:t>
            </a:r>
            <a:r>
              <a:rPr lang="en-US" dirty="0"/>
              <a:t> at the Materials Science and Engineering department. He recently published a paper in Nature about how the control over the atomic alignment of solid materials can improve the cathode-solid electrolyte interface and stability in solid-state batteries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4D272AC-FA17-41FF-8E64-670C269D1ADC}" type="slidenum">
              <a:rPr lang="en-US" smtClean="0"/>
              <a:t>6</a:t>
            </a:fld>
            <a:endParaRPr lang="en-US"/>
          </a:p>
        </p:txBody>
      </p:sp>
    </p:spTree>
    <p:extLst>
      <p:ext uri="{BB962C8B-B14F-4D97-AF65-F5344CB8AC3E}">
        <p14:creationId xmlns:p14="http://schemas.microsoft.com/office/powerpoint/2010/main" val="245226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can see, the polymer separator is substituted by a non-porous solid ceramic separator. But the most surprising feature is the fact that the cell is manufactured without an anode. </a:t>
            </a:r>
          </a:p>
          <a:p>
            <a:endParaRPr lang="en-US" dirty="0"/>
          </a:p>
          <a:p>
            <a:r>
              <a:rPr lang="en-US" dirty="0"/>
              <a:t>As the battery charges the lithium ions migrates from the cathode, diffuses through the atomic lattice of the solid ceramic separator, and get deposited between the separator and the anode electrical contact . </a:t>
            </a:r>
          </a:p>
          <a:p>
            <a:endParaRPr lang="en-US" dirty="0"/>
          </a:p>
          <a:p>
            <a:r>
              <a:rPr lang="en-US" dirty="0"/>
              <a:t>This lack of anode allows a higher energy density, fast charge (around 15 minutes), and safer operation by eliminating the organic polymer separator. </a:t>
            </a:r>
          </a:p>
          <a:p>
            <a:endParaRPr lang="en-US" dirty="0"/>
          </a:p>
          <a:p>
            <a:r>
              <a:rPr lang="en-US" dirty="0"/>
              <a:t>A solid-state separator is necessary in Lithium-metal batteries because it reduces dendrite formation. Dendrites forms in the surface of the anode and they reduce the energy density and can cause short-circuits in the battery by piercing through the separator. </a:t>
            </a:r>
          </a:p>
        </p:txBody>
      </p:sp>
      <p:sp>
        <p:nvSpPr>
          <p:cNvPr id="4" name="Slide Number Placeholder 3"/>
          <p:cNvSpPr>
            <a:spLocks noGrp="1"/>
          </p:cNvSpPr>
          <p:nvPr>
            <p:ph type="sldNum" sz="quarter" idx="5"/>
          </p:nvPr>
        </p:nvSpPr>
        <p:spPr/>
        <p:txBody>
          <a:bodyPr/>
          <a:lstStyle/>
          <a:p>
            <a:fld id="{14D272AC-FA17-41FF-8E64-670C269D1ADC}" type="slidenum">
              <a:rPr lang="en-US" smtClean="0"/>
              <a:t>7</a:t>
            </a:fld>
            <a:endParaRPr lang="en-US"/>
          </a:p>
        </p:txBody>
      </p:sp>
    </p:spTree>
    <p:extLst>
      <p:ext uri="{BB962C8B-B14F-4D97-AF65-F5344CB8AC3E}">
        <p14:creationId xmlns:p14="http://schemas.microsoft.com/office/powerpoint/2010/main" val="298344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between a Li-ion battery and a solid-state battery. As we can see, the anode is formed of pure lithium-metal. </a:t>
            </a:r>
          </a:p>
        </p:txBody>
      </p:sp>
      <p:sp>
        <p:nvSpPr>
          <p:cNvPr id="4" name="Slide Number Placeholder 3"/>
          <p:cNvSpPr>
            <a:spLocks noGrp="1"/>
          </p:cNvSpPr>
          <p:nvPr>
            <p:ph type="sldNum" sz="quarter" idx="5"/>
          </p:nvPr>
        </p:nvSpPr>
        <p:spPr/>
        <p:txBody>
          <a:bodyPr/>
          <a:lstStyle/>
          <a:p>
            <a:fld id="{14D272AC-FA17-41FF-8E64-670C269D1ADC}" type="slidenum">
              <a:rPr lang="en-US" smtClean="0"/>
              <a:t>8</a:t>
            </a:fld>
            <a:endParaRPr lang="en-US"/>
          </a:p>
        </p:txBody>
      </p:sp>
    </p:spTree>
    <p:extLst>
      <p:ext uri="{BB962C8B-B14F-4D97-AF65-F5344CB8AC3E}">
        <p14:creationId xmlns:p14="http://schemas.microsoft.com/office/powerpoint/2010/main" val="230253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Solid Power, they use sulfide-based solid electrolyte because they have the best-known balance of ion conductivity and processability (i.e., the ability to be produced defect-free on industry standard roll-to-roll battery manufacturing equipment) out of all solid electrolyte classes.</a:t>
            </a:r>
          </a:p>
          <a:p>
            <a:endParaRPr lang="en-US" dirty="0"/>
          </a:p>
          <a:p>
            <a:r>
              <a:rPr lang="en-US" dirty="0"/>
              <a:t>State of the art lithium-ion batteries have specific energies of ~265 </a:t>
            </a:r>
            <a:r>
              <a:rPr lang="en-US" dirty="0" err="1"/>
              <a:t>Wh</a:t>
            </a:r>
            <a:r>
              <a:rPr lang="en-US" dirty="0"/>
              <a:t>/kg and energy densities of ~730 </a:t>
            </a:r>
            <a:r>
              <a:rPr lang="en-US" dirty="0" err="1"/>
              <a:t>Wh</a:t>
            </a:r>
            <a:r>
              <a:rPr lang="en-US" dirty="0"/>
              <a:t>/L</a:t>
            </a:r>
          </a:p>
        </p:txBody>
      </p:sp>
      <p:sp>
        <p:nvSpPr>
          <p:cNvPr id="4" name="Slide Number Placeholder 3"/>
          <p:cNvSpPr>
            <a:spLocks noGrp="1"/>
          </p:cNvSpPr>
          <p:nvPr>
            <p:ph type="sldNum" sz="quarter" idx="5"/>
          </p:nvPr>
        </p:nvSpPr>
        <p:spPr/>
        <p:txBody>
          <a:bodyPr/>
          <a:lstStyle/>
          <a:p>
            <a:fld id="{14D272AC-FA17-41FF-8E64-670C269D1ADC}" type="slidenum">
              <a:rPr lang="en-US" smtClean="0"/>
              <a:t>9</a:t>
            </a:fld>
            <a:endParaRPr lang="en-US"/>
          </a:p>
        </p:txBody>
      </p:sp>
    </p:spTree>
    <p:extLst>
      <p:ext uri="{BB962C8B-B14F-4D97-AF65-F5344CB8AC3E}">
        <p14:creationId xmlns:p14="http://schemas.microsoft.com/office/powerpoint/2010/main" val="428848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between solid power batteries and traditional li-ion and tesla pack</a:t>
            </a:r>
          </a:p>
        </p:txBody>
      </p:sp>
      <p:sp>
        <p:nvSpPr>
          <p:cNvPr id="4" name="Slide Number Placeholder 3"/>
          <p:cNvSpPr>
            <a:spLocks noGrp="1"/>
          </p:cNvSpPr>
          <p:nvPr>
            <p:ph type="sldNum" sz="quarter" idx="5"/>
          </p:nvPr>
        </p:nvSpPr>
        <p:spPr/>
        <p:txBody>
          <a:bodyPr/>
          <a:lstStyle/>
          <a:p>
            <a:fld id="{14D272AC-FA17-41FF-8E64-670C269D1ADC}" type="slidenum">
              <a:rPr lang="en-US" smtClean="0"/>
              <a:t>10</a:t>
            </a:fld>
            <a:endParaRPr lang="en-US"/>
          </a:p>
        </p:txBody>
      </p:sp>
    </p:spTree>
    <p:extLst>
      <p:ext uri="{BB962C8B-B14F-4D97-AF65-F5344CB8AC3E}">
        <p14:creationId xmlns:p14="http://schemas.microsoft.com/office/powerpoint/2010/main" val="201303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73942-F870-4483-BADC-9FD664E3A83A}"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74FB-9FC0-4CA5-8B24-A871DBD959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11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73942-F870-4483-BADC-9FD664E3A83A}"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29618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73942-F870-4483-BADC-9FD664E3A83A}"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224324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73942-F870-4483-BADC-9FD664E3A83A}"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4224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73942-F870-4483-BADC-9FD664E3A83A}" type="datetimeFigureOut">
              <a:rPr lang="en-US" smtClean="0"/>
              <a:t>4/19/2022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9A74FB-9FC0-4CA5-8B24-A871DBD959A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34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73942-F870-4483-BADC-9FD664E3A83A}" type="datetimeFigureOut">
              <a:rPr lang="en-US" smtClean="0"/>
              <a:t>4/19/2022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195906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73942-F870-4483-BADC-9FD664E3A83A}" type="datetimeFigureOut">
              <a:rPr lang="en-US" smtClean="0"/>
              <a:t>4/19/2022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278165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73942-F870-4483-BADC-9FD664E3A83A}" type="datetimeFigureOut">
              <a:rPr lang="en-US" smtClean="0"/>
              <a:t>4/19/2022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24028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4F73942-F870-4483-BADC-9FD664E3A83A}" type="datetimeFigureOut">
              <a:rPr lang="en-US" smtClean="0"/>
              <a:t>4/19/2022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69A74FB-9FC0-4CA5-8B24-A871DBD959A3}" type="slidenum">
              <a:rPr lang="en-US" smtClean="0"/>
              <a:t>‹#›</a:t>
            </a:fld>
            <a:endParaRPr lang="en-US"/>
          </a:p>
        </p:txBody>
      </p:sp>
    </p:spTree>
    <p:extLst>
      <p:ext uri="{BB962C8B-B14F-4D97-AF65-F5344CB8AC3E}">
        <p14:creationId xmlns:p14="http://schemas.microsoft.com/office/powerpoint/2010/main" val="228554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4F73942-F870-4483-BADC-9FD664E3A83A}" type="datetimeFigureOut">
              <a:rPr lang="en-US" smtClean="0"/>
              <a:t>4/19/2022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9A74FB-9FC0-4CA5-8B24-A871DBD959A3}" type="slidenum">
              <a:rPr lang="en-US" smtClean="0"/>
              <a:t>‹#›</a:t>
            </a:fld>
            <a:endParaRPr lang="en-US"/>
          </a:p>
        </p:txBody>
      </p:sp>
    </p:spTree>
    <p:extLst>
      <p:ext uri="{BB962C8B-B14F-4D97-AF65-F5344CB8AC3E}">
        <p14:creationId xmlns:p14="http://schemas.microsoft.com/office/powerpoint/2010/main" val="64544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D4F73942-F870-4483-BADC-9FD664E3A83A}" type="datetimeFigureOut">
              <a:rPr lang="en-US" smtClean="0"/>
              <a:t>4/19/2022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69A74FB-9FC0-4CA5-8B24-A871DBD959A3}" type="slidenum">
              <a:rPr lang="en-US" smtClean="0"/>
              <a:t>‹#›</a:t>
            </a:fld>
            <a:endParaRPr lang="en-US"/>
          </a:p>
        </p:txBody>
      </p:sp>
    </p:spTree>
    <p:extLst>
      <p:ext uri="{BB962C8B-B14F-4D97-AF65-F5344CB8AC3E}">
        <p14:creationId xmlns:p14="http://schemas.microsoft.com/office/powerpoint/2010/main" val="417308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4F73942-F870-4483-BADC-9FD664E3A83A}" type="datetimeFigureOut">
              <a:rPr lang="en-US" smtClean="0"/>
              <a:t>4/19/2022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69A74FB-9FC0-4CA5-8B24-A871DBD959A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70041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Solid-state_battery" TargetMode="External"/><Relationship Id="rId3" Type="http://schemas.openxmlformats.org/officeDocument/2006/relationships/hyperlink" Target="https://mragheb.com/NPRE%20498ES%20Energy%20Storage%20Systems/Solid%20State%20Batteries.pdf" TargetMode="External"/><Relationship Id="rId7" Type="http://schemas.openxmlformats.org/officeDocument/2006/relationships/hyperlink" Target="https://en.wikipedia.org/wiki/Lithium-ion_batte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leantechnica.com/2016/05/31/battery-lifetime-long-can-electric-vehicle-batteries-last/" TargetMode="External"/><Relationship Id="rId5" Type="http://schemas.openxmlformats.org/officeDocument/2006/relationships/hyperlink" Target="https://www.upsbatterycenter.com/blog/battery-life-cycle-vs-cycle-life/" TargetMode="External"/><Relationship Id="rId10" Type="http://schemas.openxmlformats.org/officeDocument/2006/relationships/hyperlink" Target="https://doi.org/10.1016/j.pnsc.2018.11.002" TargetMode="External"/><Relationship Id="rId4" Type="http://schemas.openxmlformats.org/officeDocument/2006/relationships/hyperlink" Target="https://www.electronics-notes.com/articles/electronic_components/battery-technology/li-ion-lithium-ion-advantages-disadvantages.php" TargetMode="External"/><Relationship Id="rId9" Type="http://schemas.openxmlformats.org/officeDocument/2006/relationships/hyperlink" Target="https://doi.org/10.3389/fenrg.2019.00065"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solidpowerbattery.com/" TargetMode="External"/><Relationship Id="rId3" Type="http://schemas.openxmlformats.org/officeDocument/2006/relationships/hyperlink" Target="https://www.youtube.com/watch?v=CcRAEAtRlFE" TargetMode="External"/><Relationship Id="rId7" Type="http://schemas.openxmlformats.org/officeDocument/2006/relationships/hyperlink" Target="https://www.quantumscape.com/technology/" TargetMode="External"/><Relationship Id="rId12" Type="http://schemas.openxmlformats.org/officeDocument/2006/relationships/hyperlink" Target="https://dragonflyenergy.com/thermal-runawa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eetasia.com/solid-state-batteries-bid-to-replace-li-ion-in-evs/" TargetMode="External"/><Relationship Id="rId11" Type="http://schemas.openxmlformats.org/officeDocument/2006/relationships/hyperlink" Target="https://www.nature.com/articles/s43246-021-00177-4" TargetMode="External"/><Relationship Id="rId5" Type="http://schemas.openxmlformats.org/officeDocument/2006/relationships/hyperlink" Target="https://www.youtube.com/watch?v=3PyXQ0UXk9w" TargetMode="External"/><Relationship Id="rId10" Type="http://schemas.openxmlformats.org/officeDocument/2006/relationships/hyperlink" Target="https://www.enpowerinc.com/tesla-battery-day-enpowers-take/" TargetMode="External"/><Relationship Id="rId4" Type="http://schemas.openxmlformats.org/officeDocument/2006/relationships/hyperlink" Target="https://www.youtube.com/watch?v=azACL3lLMo8" TargetMode="External"/><Relationship Id="rId9" Type="http://schemas.openxmlformats.org/officeDocument/2006/relationships/hyperlink" Target="https://www.dnv.com/to2030/technology/are-solid-state-batteries-the-holy-grail-for-203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CB8C3-86BB-47AF-B9AA-DAB225F9DADE}"/>
              </a:ext>
            </a:extLst>
          </p:cNvPr>
          <p:cNvSpPr>
            <a:spLocks noGrp="1"/>
          </p:cNvSpPr>
          <p:nvPr>
            <p:ph type="ctrTitle"/>
          </p:nvPr>
        </p:nvSpPr>
        <p:spPr/>
        <p:txBody>
          <a:bodyPr/>
          <a:lstStyle/>
          <a:p>
            <a:r>
              <a:rPr lang="en-US" dirty="0"/>
              <a:t>Solid-State Batteries</a:t>
            </a:r>
          </a:p>
        </p:txBody>
      </p:sp>
      <p:sp>
        <p:nvSpPr>
          <p:cNvPr id="3" name="Subtitle 2">
            <a:extLst>
              <a:ext uri="{FF2B5EF4-FFF2-40B4-BE49-F238E27FC236}">
                <a16:creationId xmlns:a16="http://schemas.microsoft.com/office/drawing/2014/main" id="{304F2A77-360C-4A2B-A382-1CA2E3911C47}"/>
              </a:ext>
            </a:extLst>
          </p:cNvPr>
          <p:cNvSpPr>
            <a:spLocks noGrp="1"/>
          </p:cNvSpPr>
          <p:nvPr>
            <p:ph type="subTitle" idx="1"/>
          </p:nvPr>
        </p:nvSpPr>
        <p:spPr/>
        <p:txBody>
          <a:bodyPr/>
          <a:lstStyle/>
          <a:p>
            <a:r>
              <a:rPr lang="en-US" dirty="0"/>
              <a:t>Vitor Ferreira Grizzi</a:t>
            </a:r>
          </a:p>
        </p:txBody>
      </p:sp>
    </p:spTree>
    <p:extLst>
      <p:ext uri="{BB962C8B-B14F-4D97-AF65-F5344CB8AC3E}">
        <p14:creationId xmlns:p14="http://schemas.microsoft.com/office/powerpoint/2010/main" val="299195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E425-F4F0-441F-8C82-543DF8808486}"/>
              </a:ext>
            </a:extLst>
          </p:cNvPr>
          <p:cNvSpPr>
            <a:spLocks noGrp="1"/>
          </p:cNvSpPr>
          <p:nvPr>
            <p:ph type="title"/>
          </p:nvPr>
        </p:nvSpPr>
        <p:spPr/>
        <p:txBody>
          <a:bodyPr/>
          <a:lstStyle/>
          <a:p>
            <a:r>
              <a:rPr lang="en-US" dirty="0"/>
              <a:t>Types of Solid-State Batteries</a:t>
            </a:r>
          </a:p>
        </p:txBody>
      </p:sp>
      <p:pic>
        <p:nvPicPr>
          <p:cNvPr id="4" name="Content Placeholder 3">
            <a:extLst>
              <a:ext uri="{FF2B5EF4-FFF2-40B4-BE49-F238E27FC236}">
                <a16:creationId xmlns:a16="http://schemas.microsoft.com/office/drawing/2014/main" id="{2C3273F8-BEC5-4676-BA76-0C3E742D0E35}"/>
              </a:ext>
            </a:extLst>
          </p:cNvPr>
          <p:cNvPicPr>
            <a:picLocks noGrp="1" noChangeAspect="1"/>
          </p:cNvPicPr>
          <p:nvPr>
            <p:ph idx="1"/>
          </p:nvPr>
        </p:nvPicPr>
        <p:blipFill>
          <a:blip r:embed="rId3"/>
          <a:stretch>
            <a:fillRect/>
          </a:stretch>
        </p:blipFill>
        <p:spPr>
          <a:xfrm>
            <a:off x="1830705" y="1955912"/>
            <a:ext cx="8591550" cy="3981450"/>
          </a:xfrm>
          <a:prstGeom prst="rect">
            <a:avLst/>
          </a:prstGeom>
        </p:spPr>
      </p:pic>
      <p:sp>
        <p:nvSpPr>
          <p:cNvPr id="5" name="TextBox 4">
            <a:extLst>
              <a:ext uri="{FF2B5EF4-FFF2-40B4-BE49-F238E27FC236}">
                <a16:creationId xmlns:a16="http://schemas.microsoft.com/office/drawing/2014/main" id="{EDA9D752-E6A8-49E3-B025-229B32144560}"/>
              </a:ext>
            </a:extLst>
          </p:cNvPr>
          <p:cNvSpPr txBox="1"/>
          <p:nvPr/>
        </p:nvSpPr>
        <p:spPr>
          <a:xfrm>
            <a:off x="5214150" y="5976844"/>
            <a:ext cx="5208105" cy="369332"/>
          </a:xfrm>
          <a:prstGeom prst="rect">
            <a:avLst/>
          </a:prstGeom>
          <a:noFill/>
        </p:spPr>
        <p:txBody>
          <a:bodyPr wrap="square" rtlCol="0">
            <a:spAutoFit/>
          </a:bodyPr>
          <a:lstStyle/>
          <a:p>
            <a:r>
              <a:rPr lang="en-US" dirty="0"/>
              <a:t>Source: Solid Power</a:t>
            </a:r>
          </a:p>
        </p:txBody>
      </p:sp>
    </p:spTree>
    <p:extLst>
      <p:ext uri="{BB962C8B-B14F-4D97-AF65-F5344CB8AC3E}">
        <p14:creationId xmlns:p14="http://schemas.microsoft.com/office/powerpoint/2010/main" val="388484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0D92-2231-4ACC-BAAD-E1BC7F2D6F50}"/>
              </a:ext>
            </a:extLst>
          </p:cNvPr>
          <p:cNvSpPr>
            <a:spLocks noGrp="1"/>
          </p:cNvSpPr>
          <p:nvPr>
            <p:ph type="title"/>
          </p:nvPr>
        </p:nvSpPr>
        <p:spPr/>
        <p:txBody>
          <a:bodyPr/>
          <a:lstStyle/>
          <a:p>
            <a:r>
              <a:rPr lang="en-US" dirty="0"/>
              <a:t>Types of Solid-State Batteries</a:t>
            </a:r>
          </a:p>
        </p:txBody>
      </p:sp>
      <p:sp>
        <p:nvSpPr>
          <p:cNvPr id="3" name="Content Placeholder 2">
            <a:extLst>
              <a:ext uri="{FF2B5EF4-FFF2-40B4-BE49-F238E27FC236}">
                <a16:creationId xmlns:a16="http://schemas.microsoft.com/office/drawing/2014/main" id="{7F690753-80FE-43F1-870B-46BB1715F4A9}"/>
              </a:ext>
            </a:extLst>
          </p:cNvPr>
          <p:cNvSpPr>
            <a:spLocks noGrp="1"/>
          </p:cNvSpPr>
          <p:nvPr>
            <p:ph idx="1"/>
          </p:nvPr>
        </p:nvSpPr>
        <p:spPr>
          <a:xfrm>
            <a:off x="1097280" y="1845734"/>
            <a:ext cx="4453128" cy="4023360"/>
          </a:xfrm>
        </p:spPr>
        <p:txBody>
          <a:bodyPr>
            <a:normAutofit lnSpcReduction="10000"/>
          </a:bodyPr>
          <a:lstStyle/>
          <a:p>
            <a:pPr lvl="1">
              <a:buFont typeface="Arial" panose="020B0604020202020204" pitchFamily="34" charset="0"/>
              <a:buChar char="•"/>
            </a:pPr>
            <a:r>
              <a:rPr lang="en-US" sz="2000" dirty="0" err="1"/>
              <a:t>QuantumScape</a:t>
            </a:r>
            <a:endParaRPr lang="en-US" sz="2000" dirty="0"/>
          </a:p>
          <a:p>
            <a:pPr lvl="2">
              <a:buFont typeface="Arial" panose="020B0604020202020204" pitchFamily="34" charset="0"/>
              <a:buChar char="•"/>
            </a:pPr>
            <a:r>
              <a:rPr lang="en-US" sz="1800" dirty="0"/>
              <a:t>Batteries based on Lithium Iron Phosphate (LFP) cathodes cost is roughly 20% lower than NMC or NCA</a:t>
            </a:r>
          </a:p>
          <a:p>
            <a:pPr lvl="2">
              <a:buFont typeface="Arial" panose="020B0604020202020204" pitchFamily="34" charset="0"/>
              <a:buChar char="•"/>
            </a:pPr>
            <a:endParaRPr lang="en-US" sz="1800" dirty="0"/>
          </a:p>
          <a:p>
            <a:pPr lvl="2">
              <a:buFont typeface="Arial" panose="020B0604020202020204" pitchFamily="34" charset="0"/>
              <a:buChar char="•"/>
            </a:pPr>
            <a:r>
              <a:rPr lang="en-US" sz="1800" dirty="0" err="1"/>
              <a:t>Anodeless</a:t>
            </a:r>
            <a:r>
              <a:rPr lang="en-US" sz="1800" dirty="0"/>
              <a:t> structure</a:t>
            </a:r>
          </a:p>
          <a:p>
            <a:pPr lvl="2">
              <a:buFont typeface="Arial" panose="020B0604020202020204" pitchFamily="34" charset="0"/>
              <a:buChar char="•"/>
            </a:pPr>
            <a:endParaRPr lang="en-US" sz="1800" dirty="0"/>
          </a:p>
          <a:p>
            <a:pPr lvl="2">
              <a:buFont typeface="Arial" panose="020B0604020202020204" pitchFamily="34" charset="0"/>
              <a:buChar char="•"/>
            </a:pPr>
            <a:r>
              <a:rPr lang="en-US" sz="1800" dirty="0"/>
              <a:t>Proprietary ceramic separator</a:t>
            </a:r>
          </a:p>
          <a:p>
            <a:pPr lvl="2">
              <a:buFont typeface="Arial" panose="020B0604020202020204" pitchFamily="34" charset="0"/>
              <a:buChar char="•"/>
            </a:pPr>
            <a:endParaRPr lang="en-US" sz="1600" dirty="0"/>
          </a:p>
          <a:p>
            <a:pPr lvl="2">
              <a:buFont typeface="Arial" panose="020B0604020202020204" pitchFamily="34" charset="0"/>
              <a:buChar char="•"/>
            </a:pPr>
            <a:r>
              <a:rPr lang="en-US" sz="1800" dirty="0"/>
              <a:t>Released data in 2022:</a:t>
            </a:r>
          </a:p>
          <a:p>
            <a:pPr lvl="3">
              <a:buFont typeface="Arial" panose="020B0604020202020204" pitchFamily="34" charset="0"/>
              <a:buChar char="•"/>
            </a:pPr>
            <a:r>
              <a:rPr lang="en-US" sz="1600" dirty="0"/>
              <a:t>Tests were conducted at a temperature range of 25-45 °C and 3.4 atm of pressure</a:t>
            </a:r>
          </a:p>
          <a:p>
            <a:pPr lvl="3">
              <a:buFont typeface="Arial" panose="020B0604020202020204" pitchFamily="34" charset="0"/>
              <a:buChar char="•"/>
            </a:pPr>
            <a:r>
              <a:rPr lang="en-US" sz="1600" dirty="0"/>
              <a:t>Battery cycle life of 400+ cycles </a:t>
            </a:r>
          </a:p>
          <a:p>
            <a:pPr lvl="3">
              <a:buFont typeface="Arial" panose="020B0604020202020204" pitchFamily="34" charset="0"/>
              <a:buChar char="•"/>
            </a:pPr>
            <a:r>
              <a:rPr lang="en-US" sz="1600" dirty="0"/>
              <a:t>15 minutes to charge from 0-80%</a:t>
            </a:r>
          </a:p>
        </p:txBody>
      </p:sp>
      <p:pic>
        <p:nvPicPr>
          <p:cNvPr id="4" name="Content Placeholder 4">
            <a:extLst>
              <a:ext uri="{FF2B5EF4-FFF2-40B4-BE49-F238E27FC236}">
                <a16:creationId xmlns:a16="http://schemas.microsoft.com/office/drawing/2014/main" id="{F0881ED8-6A73-43D4-9776-D480EF3C2DF4}"/>
              </a:ext>
            </a:extLst>
          </p:cNvPr>
          <p:cNvPicPr>
            <a:picLocks noChangeAspect="1"/>
          </p:cNvPicPr>
          <p:nvPr/>
        </p:nvPicPr>
        <p:blipFill>
          <a:blip r:embed="rId3"/>
          <a:stretch>
            <a:fillRect/>
          </a:stretch>
        </p:blipFill>
        <p:spPr>
          <a:xfrm>
            <a:off x="5845900" y="2048256"/>
            <a:ext cx="5952218" cy="3363532"/>
          </a:xfrm>
          <a:prstGeom prst="rect">
            <a:avLst/>
          </a:prstGeom>
        </p:spPr>
      </p:pic>
      <p:sp>
        <p:nvSpPr>
          <p:cNvPr id="5" name="TextBox 4">
            <a:extLst>
              <a:ext uri="{FF2B5EF4-FFF2-40B4-BE49-F238E27FC236}">
                <a16:creationId xmlns:a16="http://schemas.microsoft.com/office/drawing/2014/main" id="{83A606DA-3777-4194-9195-618EC4D40E0D}"/>
              </a:ext>
            </a:extLst>
          </p:cNvPr>
          <p:cNvSpPr txBox="1"/>
          <p:nvPr/>
        </p:nvSpPr>
        <p:spPr>
          <a:xfrm>
            <a:off x="7571232" y="5499762"/>
            <a:ext cx="3054096" cy="369332"/>
          </a:xfrm>
          <a:prstGeom prst="rect">
            <a:avLst/>
          </a:prstGeom>
          <a:noFill/>
        </p:spPr>
        <p:txBody>
          <a:bodyPr wrap="square" rtlCol="0">
            <a:spAutoFit/>
          </a:bodyPr>
          <a:lstStyle/>
          <a:p>
            <a:r>
              <a:rPr lang="en-US" dirty="0"/>
              <a:t>Source: </a:t>
            </a:r>
            <a:r>
              <a:rPr lang="en-US" dirty="0" err="1"/>
              <a:t>QuantumScape</a:t>
            </a:r>
            <a:endParaRPr lang="en-US" dirty="0"/>
          </a:p>
        </p:txBody>
      </p:sp>
    </p:spTree>
    <p:extLst>
      <p:ext uri="{BB962C8B-B14F-4D97-AF65-F5344CB8AC3E}">
        <p14:creationId xmlns:p14="http://schemas.microsoft.com/office/powerpoint/2010/main" val="61868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2DD0-79A5-4C42-B9C9-94568656CA7F}"/>
              </a:ext>
            </a:extLst>
          </p:cNvPr>
          <p:cNvSpPr>
            <a:spLocks noGrp="1"/>
          </p:cNvSpPr>
          <p:nvPr>
            <p:ph type="title"/>
          </p:nvPr>
        </p:nvSpPr>
        <p:spPr/>
        <p:txBody>
          <a:bodyPr/>
          <a:lstStyle/>
          <a:p>
            <a:r>
              <a:rPr lang="en-US" dirty="0"/>
              <a:t>Types of Solid-State Batteries</a:t>
            </a:r>
          </a:p>
        </p:txBody>
      </p:sp>
      <p:sp>
        <p:nvSpPr>
          <p:cNvPr id="3" name="Content Placeholder 2">
            <a:extLst>
              <a:ext uri="{FF2B5EF4-FFF2-40B4-BE49-F238E27FC236}">
                <a16:creationId xmlns:a16="http://schemas.microsoft.com/office/drawing/2014/main" id="{BF1E8C8F-CCDB-4A8F-A30A-A7053A271B5E}"/>
              </a:ext>
            </a:extLst>
          </p:cNvPr>
          <p:cNvSpPr>
            <a:spLocks noGrp="1"/>
          </p:cNvSpPr>
          <p:nvPr>
            <p:ph idx="1"/>
          </p:nvPr>
        </p:nvSpPr>
        <p:spPr/>
        <p:txBody>
          <a:bodyPr/>
          <a:lstStyle/>
          <a:p>
            <a:pPr lvl="1"/>
            <a:endParaRPr lang="en-US" dirty="0"/>
          </a:p>
          <a:p>
            <a:pPr lvl="1"/>
            <a:r>
              <a:rPr lang="en-US" dirty="0"/>
              <a:t>Toyota</a:t>
            </a:r>
          </a:p>
          <a:p>
            <a:pPr lvl="2"/>
            <a:r>
              <a:rPr lang="en-US" dirty="0"/>
              <a:t>Retain 90% performance over 30 years</a:t>
            </a:r>
          </a:p>
          <a:p>
            <a:pPr lvl="2"/>
            <a:r>
              <a:rPr lang="en-US" dirty="0"/>
              <a:t>Recharge from 0-100% in 10 minutes</a:t>
            </a:r>
          </a:p>
          <a:p>
            <a:pPr lvl="2"/>
            <a:r>
              <a:rPr lang="en-US" dirty="0"/>
              <a:t>Expected to be mass produced in 2025</a:t>
            </a:r>
          </a:p>
          <a:p>
            <a:pPr lvl="2"/>
            <a:r>
              <a:rPr lang="en-US" dirty="0"/>
              <a:t>2 seat prototype EV with 700km range</a:t>
            </a:r>
          </a:p>
          <a:p>
            <a:endParaRPr lang="en-US" dirty="0"/>
          </a:p>
          <a:p>
            <a:pPr lvl="1"/>
            <a:r>
              <a:rPr lang="en-US" dirty="0"/>
              <a:t>Samsung</a:t>
            </a:r>
          </a:p>
          <a:p>
            <a:pPr lvl="2"/>
            <a:r>
              <a:rPr lang="en-US" dirty="0"/>
              <a:t>Energy Density = 900 </a:t>
            </a:r>
            <a:r>
              <a:rPr lang="en-US" dirty="0" err="1"/>
              <a:t>Wh</a:t>
            </a:r>
            <a:r>
              <a:rPr lang="en-US" dirty="0"/>
              <a:t>/L, 1000+ Cycle </a:t>
            </a:r>
            <a:r>
              <a:rPr lang="en-US" dirty="0" err="1"/>
              <a:t>Lifes</a:t>
            </a:r>
            <a:endParaRPr lang="en-US" dirty="0"/>
          </a:p>
          <a:p>
            <a:pPr lvl="2"/>
            <a:r>
              <a:rPr lang="en-US" dirty="0"/>
              <a:t>Silver Carbon composite anodes </a:t>
            </a:r>
          </a:p>
          <a:p>
            <a:pPr lvl="2"/>
            <a:r>
              <a:rPr lang="en-US" dirty="0"/>
              <a:t>A battery pack from this SSB would enable an EV to drive for 800 km in a single charge and it would last for over 0.8 million km</a:t>
            </a:r>
          </a:p>
          <a:p>
            <a:pPr lvl="2"/>
            <a:endParaRPr lang="en-US" dirty="0"/>
          </a:p>
          <a:p>
            <a:pPr marL="384048" lvl="2" indent="0">
              <a:buNone/>
            </a:pPr>
            <a:endParaRPr lang="en-US" dirty="0"/>
          </a:p>
          <a:p>
            <a:pPr lvl="2"/>
            <a:endParaRPr lang="en-US" dirty="0"/>
          </a:p>
        </p:txBody>
      </p:sp>
    </p:spTree>
    <p:extLst>
      <p:ext uri="{BB962C8B-B14F-4D97-AF65-F5344CB8AC3E}">
        <p14:creationId xmlns:p14="http://schemas.microsoft.com/office/powerpoint/2010/main" val="4635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8496-5CDF-4AAC-A21D-D2188741B30F}"/>
              </a:ext>
            </a:extLst>
          </p:cNvPr>
          <p:cNvSpPr>
            <a:spLocks noGrp="1"/>
          </p:cNvSpPr>
          <p:nvPr>
            <p:ph type="title"/>
          </p:nvPr>
        </p:nvSpPr>
        <p:spPr/>
        <p:txBody>
          <a:bodyPr/>
          <a:lstStyle/>
          <a:p>
            <a:r>
              <a:rPr lang="en-US" dirty="0"/>
              <a:t>Types of Solid-State Batteries</a:t>
            </a:r>
          </a:p>
        </p:txBody>
      </p:sp>
      <p:sp>
        <p:nvSpPr>
          <p:cNvPr id="3" name="Content Placeholder 2">
            <a:extLst>
              <a:ext uri="{FF2B5EF4-FFF2-40B4-BE49-F238E27FC236}">
                <a16:creationId xmlns:a16="http://schemas.microsoft.com/office/drawing/2014/main" id="{E817E750-D676-468F-9B6F-3DDCC7A046E4}"/>
              </a:ext>
            </a:extLst>
          </p:cNvPr>
          <p:cNvSpPr>
            <a:spLocks noGrp="1"/>
          </p:cNvSpPr>
          <p:nvPr>
            <p:ph idx="1"/>
          </p:nvPr>
        </p:nvSpPr>
        <p:spPr/>
        <p:txBody>
          <a:bodyPr/>
          <a:lstStyle/>
          <a:p>
            <a:pPr lvl="1"/>
            <a:endParaRPr lang="en-US" dirty="0"/>
          </a:p>
          <a:p>
            <a:pPr lvl="1"/>
            <a:r>
              <a:rPr lang="en-US" dirty="0"/>
              <a:t>Glass Batteries</a:t>
            </a:r>
          </a:p>
          <a:p>
            <a:pPr lvl="2"/>
            <a:r>
              <a:rPr lang="en-US" sz="1600" dirty="0"/>
              <a:t>Pioneered by John Goodenough and Maria Braga in a paper in 2017 titled </a:t>
            </a:r>
            <a:r>
              <a:rPr lang="en-US" sz="1600" i="1" dirty="0"/>
              <a:t>Alternative strategy for a safe rechargeable battery</a:t>
            </a:r>
            <a:endParaRPr lang="en-US" sz="1600" dirty="0"/>
          </a:p>
          <a:p>
            <a:pPr lvl="2"/>
            <a:endParaRPr lang="en-US" sz="1600" dirty="0"/>
          </a:p>
          <a:p>
            <a:pPr lvl="2"/>
            <a:r>
              <a:rPr lang="en-US" sz="1600" dirty="0"/>
              <a:t>Low cost, safe, fast-charging, long lasting (1200+ cycles), first all-solid-state battery that can operate under 60 °C</a:t>
            </a:r>
          </a:p>
          <a:p>
            <a:pPr lvl="2"/>
            <a:endParaRPr lang="en-US" sz="1600" dirty="0"/>
          </a:p>
          <a:p>
            <a:pPr lvl="2"/>
            <a:r>
              <a:rPr lang="en-US" sz="1600" dirty="0"/>
              <a:t>Self-charging ferroelectric glass electrolyte</a:t>
            </a:r>
          </a:p>
          <a:p>
            <a:pPr marL="566928" lvl="3" indent="0">
              <a:buNone/>
            </a:pPr>
            <a:endParaRPr lang="en-US" sz="1600" dirty="0"/>
          </a:p>
          <a:p>
            <a:pPr lvl="2"/>
            <a:endParaRPr lang="en-US" dirty="0"/>
          </a:p>
          <a:p>
            <a:pPr lvl="2"/>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399423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E425-F4F0-441F-8C82-543DF8808486}"/>
              </a:ext>
            </a:extLst>
          </p:cNvPr>
          <p:cNvSpPr>
            <a:spLocks noGrp="1"/>
          </p:cNvSpPr>
          <p:nvPr>
            <p:ph type="title"/>
          </p:nvPr>
        </p:nvSpPr>
        <p:spPr/>
        <p:txBody>
          <a:bodyPr/>
          <a:lstStyle/>
          <a:p>
            <a:r>
              <a:rPr lang="en-US" dirty="0"/>
              <a:t>Why Solid-State Batteries?</a:t>
            </a:r>
          </a:p>
        </p:txBody>
      </p:sp>
      <p:sp>
        <p:nvSpPr>
          <p:cNvPr id="3" name="Content Placeholder 2">
            <a:extLst>
              <a:ext uri="{FF2B5EF4-FFF2-40B4-BE49-F238E27FC236}">
                <a16:creationId xmlns:a16="http://schemas.microsoft.com/office/drawing/2014/main" id="{8AC0F945-1498-4EFC-A537-675E7892DD16}"/>
              </a:ext>
            </a:extLst>
          </p:cNvPr>
          <p:cNvSpPr>
            <a:spLocks noGrp="1"/>
          </p:cNvSpPr>
          <p:nvPr>
            <p:ph idx="1"/>
          </p:nvPr>
        </p:nvSpPr>
        <p:spPr/>
        <p:txBody>
          <a:bodyPr>
            <a:normAutofit fontScale="92500" lnSpcReduction="10000"/>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Safe</a:t>
            </a:r>
          </a:p>
          <a:p>
            <a:pPr lvl="2">
              <a:buFont typeface="Arial" panose="020B0604020202020204" pitchFamily="34" charset="0"/>
              <a:buChar char="•"/>
            </a:pPr>
            <a:r>
              <a:rPr lang="en-US" sz="1600" dirty="0"/>
              <a:t>Can be used in a broader temperature range and thus require less cooling than lithium-ion batteries</a:t>
            </a:r>
          </a:p>
          <a:p>
            <a:pPr lvl="2">
              <a:buFont typeface="Arial" panose="020B0604020202020204" pitchFamily="34" charset="0"/>
              <a:buChar char="•"/>
            </a:pPr>
            <a:r>
              <a:rPr lang="en-US" sz="1600" dirty="0"/>
              <a:t>More stable</a:t>
            </a:r>
          </a:p>
          <a:p>
            <a:pPr lvl="2">
              <a:buFont typeface="Arial" panose="020B0604020202020204" pitchFamily="34" charset="0"/>
              <a:buChar char="•"/>
            </a:pPr>
            <a:endParaRPr lang="en-US" dirty="0"/>
          </a:p>
          <a:p>
            <a:pPr lvl="1">
              <a:buFont typeface="Arial" panose="020B0604020202020204" pitchFamily="34" charset="0"/>
              <a:buChar char="•"/>
            </a:pPr>
            <a:r>
              <a:rPr lang="en-US" dirty="0"/>
              <a:t>Fast charging times (&lt;15 minutes for 10-80%)</a:t>
            </a:r>
          </a:p>
          <a:p>
            <a:pPr lvl="1">
              <a:buFont typeface="Arial" panose="020B0604020202020204" pitchFamily="34" charset="0"/>
              <a:buChar char="•"/>
            </a:pPr>
            <a:endParaRPr lang="en-US" dirty="0"/>
          </a:p>
          <a:p>
            <a:pPr lvl="1">
              <a:buFont typeface="Arial" panose="020B0604020202020204" pitchFamily="34" charset="0"/>
              <a:buChar char="•"/>
            </a:pPr>
            <a:r>
              <a:rPr lang="en-US" dirty="0"/>
              <a:t>Long usage life (&gt;1000 charge cycles)</a:t>
            </a:r>
          </a:p>
          <a:p>
            <a:pPr lvl="1">
              <a:buFont typeface="Arial" panose="020B0604020202020204" pitchFamily="34" charset="0"/>
              <a:buChar char="•"/>
            </a:pPr>
            <a:endParaRPr lang="en-US" dirty="0"/>
          </a:p>
          <a:p>
            <a:pPr lvl="1">
              <a:buFont typeface="Arial" panose="020B0604020202020204" pitchFamily="34" charset="0"/>
              <a:buChar char="•"/>
            </a:pPr>
            <a:r>
              <a:rPr lang="en-US" dirty="0"/>
              <a:t>High specific energy and energy density</a:t>
            </a:r>
          </a:p>
          <a:p>
            <a:pPr lvl="1">
              <a:buFont typeface="Arial" panose="020B0604020202020204" pitchFamily="34" charset="0"/>
              <a:buChar char="•"/>
            </a:pPr>
            <a:endParaRPr lang="en-US" dirty="0"/>
          </a:p>
          <a:p>
            <a:pPr lvl="1">
              <a:buFont typeface="Arial" panose="020B0604020202020204" pitchFamily="34" charset="0"/>
              <a:buChar char="•"/>
            </a:pPr>
            <a:r>
              <a:rPr lang="en-US" dirty="0"/>
              <a:t>High specific power and power density</a:t>
            </a:r>
          </a:p>
          <a:p>
            <a:pPr lvl="1">
              <a:buFont typeface="Arial" panose="020B0604020202020204" pitchFamily="34" charset="0"/>
              <a:buChar char="•"/>
            </a:pPr>
            <a:endParaRPr lang="en-US" dirty="0"/>
          </a:p>
          <a:p>
            <a:pPr lvl="1">
              <a:buFont typeface="Arial" panose="020B0604020202020204" pitchFamily="34" charset="0"/>
              <a:buChar char="•"/>
            </a:pPr>
            <a:r>
              <a:rPr lang="en-US" dirty="0"/>
              <a:t>Li-metal batteries be manufactured on the same production lines as traditional Li-ion batteries</a:t>
            </a:r>
          </a:p>
        </p:txBody>
      </p:sp>
    </p:spTree>
    <p:extLst>
      <p:ext uri="{BB962C8B-B14F-4D97-AF65-F5344CB8AC3E}">
        <p14:creationId xmlns:p14="http://schemas.microsoft.com/office/powerpoint/2010/main" val="110002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9AF3-7DFF-4372-A71F-CC1180B86151}"/>
              </a:ext>
            </a:extLst>
          </p:cNvPr>
          <p:cNvSpPr>
            <a:spLocks noGrp="1"/>
          </p:cNvSpPr>
          <p:nvPr>
            <p:ph type="title"/>
          </p:nvPr>
        </p:nvSpPr>
        <p:spPr/>
        <p:txBody>
          <a:bodyPr>
            <a:normAutofit/>
          </a:bodyPr>
          <a:lstStyle/>
          <a:p>
            <a:r>
              <a:rPr lang="en-US" sz="4400" dirty="0"/>
              <a:t>Main Players on Solid-State Batteries Market</a:t>
            </a:r>
          </a:p>
        </p:txBody>
      </p:sp>
      <p:sp>
        <p:nvSpPr>
          <p:cNvPr id="3" name="Content Placeholder 2">
            <a:extLst>
              <a:ext uri="{FF2B5EF4-FFF2-40B4-BE49-F238E27FC236}">
                <a16:creationId xmlns:a16="http://schemas.microsoft.com/office/drawing/2014/main" id="{DB76418F-9AA6-4898-A9C9-F65F41476543}"/>
              </a:ext>
            </a:extLst>
          </p:cNvPr>
          <p:cNvSpPr>
            <a:spLocks noGrp="1"/>
          </p:cNvSpPr>
          <p:nvPr>
            <p:ph idx="1"/>
          </p:nvPr>
        </p:nvSpPr>
        <p:spPr/>
        <p:txBody>
          <a:bodyPr>
            <a:normAutofit/>
          </a:bodyPr>
          <a:lstStyle/>
          <a:p>
            <a:pPr marL="201168" lvl="1" indent="0">
              <a:buNone/>
            </a:pPr>
            <a:endParaRPr lang="en-US" dirty="0"/>
          </a:p>
          <a:p>
            <a:pPr lvl="1">
              <a:buFont typeface="Arial" panose="020B0604020202020204" pitchFamily="34" charset="0"/>
              <a:buChar char="•"/>
            </a:pPr>
            <a:r>
              <a:rPr lang="en-US" dirty="0"/>
              <a:t>Quantum Scape</a:t>
            </a:r>
          </a:p>
          <a:p>
            <a:pPr lvl="2">
              <a:buFont typeface="Arial" panose="020B0604020202020204" pitchFamily="34" charset="0"/>
              <a:buChar char="•"/>
            </a:pPr>
            <a:r>
              <a:rPr lang="en-US" dirty="0"/>
              <a:t>Partnered with Volkswagen</a:t>
            </a:r>
          </a:p>
          <a:p>
            <a:pPr lvl="1">
              <a:buFont typeface="Arial" panose="020B0604020202020204" pitchFamily="34" charset="0"/>
              <a:buChar char="•"/>
            </a:pPr>
            <a:endParaRPr lang="en-US" dirty="0"/>
          </a:p>
          <a:p>
            <a:pPr lvl="1">
              <a:buFont typeface="Arial" panose="020B0604020202020204" pitchFamily="34" charset="0"/>
              <a:buChar char="•"/>
            </a:pPr>
            <a:r>
              <a:rPr lang="en-US" dirty="0"/>
              <a:t>Samsung </a:t>
            </a:r>
          </a:p>
          <a:p>
            <a:pPr lvl="1">
              <a:buFont typeface="Arial" panose="020B0604020202020204" pitchFamily="34" charset="0"/>
              <a:buChar char="•"/>
            </a:pPr>
            <a:endParaRPr lang="en-US" dirty="0"/>
          </a:p>
          <a:p>
            <a:pPr lvl="1">
              <a:buFont typeface="Arial" panose="020B0604020202020204" pitchFamily="34" charset="0"/>
              <a:buChar char="•"/>
            </a:pPr>
            <a:r>
              <a:rPr lang="en-US" dirty="0"/>
              <a:t>Toyota Motor Corporation </a:t>
            </a:r>
          </a:p>
          <a:p>
            <a:pPr lvl="2">
              <a:buFont typeface="Arial" panose="020B0604020202020204" pitchFamily="34" charset="0"/>
              <a:buChar char="•"/>
            </a:pPr>
            <a:r>
              <a:rPr lang="en-US" dirty="0"/>
              <a:t>Global leader with over 1000 patents involving SSB</a:t>
            </a:r>
          </a:p>
          <a:p>
            <a:pPr lvl="1">
              <a:buFont typeface="Arial" panose="020B0604020202020204" pitchFamily="34" charset="0"/>
              <a:buChar char="•"/>
            </a:pPr>
            <a:endParaRPr lang="en-US" dirty="0"/>
          </a:p>
          <a:p>
            <a:pPr lvl="1">
              <a:buFont typeface="Arial" panose="020B0604020202020204" pitchFamily="34" charset="0"/>
              <a:buChar char="•"/>
            </a:pPr>
            <a:r>
              <a:rPr lang="en-US" dirty="0"/>
              <a:t>Solid Power </a:t>
            </a:r>
          </a:p>
          <a:p>
            <a:pPr lvl="2">
              <a:buFont typeface="Arial" panose="020B0604020202020204" pitchFamily="34" charset="0"/>
              <a:buChar char="•"/>
            </a:pPr>
            <a:r>
              <a:rPr lang="en-US" dirty="0"/>
              <a:t>Partnered with BMW and Ford</a:t>
            </a:r>
          </a:p>
        </p:txBody>
      </p:sp>
      <p:pic>
        <p:nvPicPr>
          <p:cNvPr id="5" name="Picture 4">
            <a:extLst>
              <a:ext uri="{FF2B5EF4-FFF2-40B4-BE49-F238E27FC236}">
                <a16:creationId xmlns:a16="http://schemas.microsoft.com/office/drawing/2014/main" id="{63C3A9E4-9633-475A-A8B0-E1C1599AC3B6}"/>
              </a:ext>
            </a:extLst>
          </p:cNvPr>
          <p:cNvPicPr>
            <a:picLocks noChangeAspect="1"/>
          </p:cNvPicPr>
          <p:nvPr/>
        </p:nvPicPr>
        <p:blipFill>
          <a:blip r:embed="rId3"/>
          <a:stretch>
            <a:fillRect/>
          </a:stretch>
        </p:blipFill>
        <p:spPr>
          <a:xfrm>
            <a:off x="5713582" y="2027042"/>
            <a:ext cx="5702593" cy="3105310"/>
          </a:xfrm>
          <a:prstGeom prst="rect">
            <a:avLst/>
          </a:prstGeom>
        </p:spPr>
      </p:pic>
      <p:sp>
        <p:nvSpPr>
          <p:cNvPr id="6" name="TextBox 5">
            <a:extLst>
              <a:ext uri="{FF2B5EF4-FFF2-40B4-BE49-F238E27FC236}">
                <a16:creationId xmlns:a16="http://schemas.microsoft.com/office/drawing/2014/main" id="{E6E2498C-07BB-401F-84E0-C83372AF2DEE}"/>
              </a:ext>
            </a:extLst>
          </p:cNvPr>
          <p:cNvSpPr txBox="1"/>
          <p:nvPr/>
        </p:nvSpPr>
        <p:spPr>
          <a:xfrm>
            <a:off x="5713583" y="5274263"/>
            <a:ext cx="5702593" cy="646331"/>
          </a:xfrm>
          <a:prstGeom prst="rect">
            <a:avLst/>
          </a:prstGeom>
          <a:noFill/>
        </p:spPr>
        <p:txBody>
          <a:bodyPr wrap="square" rtlCol="0">
            <a:spAutoFit/>
          </a:bodyPr>
          <a:lstStyle/>
          <a:p>
            <a:r>
              <a:rPr lang="en-US" dirty="0"/>
              <a:t>Announced SSB market entry by battery manufacturer and EV manufacturer</a:t>
            </a:r>
          </a:p>
        </p:txBody>
      </p:sp>
    </p:spTree>
    <p:extLst>
      <p:ext uri="{BB962C8B-B14F-4D97-AF65-F5344CB8AC3E}">
        <p14:creationId xmlns:p14="http://schemas.microsoft.com/office/powerpoint/2010/main" val="398434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2BFDF-3E01-4531-88E7-FDEEE4A4FD85}"/>
              </a:ext>
            </a:extLst>
          </p:cNvPr>
          <p:cNvSpPr>
            <a:spLocks noGrp="1"/>
          </p:cNvSpPr>
          <p:nvPr>
            <p:ph type="title"/>
          </p:nvPr>
        </p:nvSpPr>
        <p:spPr/>
        <p:txBody>
          <a:bodyPr/>
          <a:lstStyle/>
          <a:p>
            <a:r>
              <a:rPr lang="en-US" dirty="0"/>
              <a:t>Challenges to overcome</a:t>
            </a:r>
          </a:p>
        </p:txBody>
      </p:sp>
      <p:sp>
        <p:nvSpPr>
          <p:cNvPr id="3" name="Content Placeholder 2">
            <a:extLst>
              <a:ext uri="{FF2B5EF4-FFF2-40B4-BE49-F238E27FC236}">
                <a16:creationId xmlns:a16="http://schemas.microsoft.com/office/drawing/2014/main" id="{D1FBB730-7EF0-4D46-BBF7-A77B0AB5CBD6}"/>
              </a:ext>
            </a:extLst>
          </p:cNvPr>
          <p:cNvSpPr>
            <a:spLocks noGrp="1"/>
          </p:cNvSpPr>
          <p:nvPr>
            <p:ph idx="1"/>
          </p:nvPr>
        </p:nvSpPr>
        <p:spPr/>
        <p:txBody>
          <a:bodyPr>
            <a:normAutofit/>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High cost, with an estimated cost between $800-400/kWh by the year 2026</a:t>
            </a:r>
          </a:p>
          <a:p>
            <a:pPr lvl="1">
              <a:buFont typeface="Arial" panose="020B0604020202020204" pitchFamily="34" charset="0"/>
              <a:buChar char="•"/>
            </a:pPr>
            <a:endParaRPr lang="en-US" dirty="0"/>
          </a:p>
          <a:p>
            <a:pPr lvl="1">
              <a:buFont typeface="Arial" panose="020B0604020202020204" pitchFamily="34" charset="0"/>
              <a:buChar char="•"/>
            </a:pPr>
            <a:r>
              <a:rPr lang="en-US" dirty="0"/>
              <a:t>Dendrites formation in Li-Metal anodes, which reduce the energy density and cause short-circuits</a:t>
            </a:r>
          </a:p>
          <a:p>
            <a:pPr lvl="1">
              <a:buFont typeface="Arial" panose="020B0604020202020204" pitchFamily="34" charset="0"/>
              <a:buChar char="•"/>
            </a:pPr>
            <a:endParaRPr lang="en-US" dirty="0"/>
          </a:p>
          <a:p>
            <a:pPr lvl="1">
              <a:buFont typeface="Arial" panose="020B0604020202020204" pitchFamily="34" charset="0"/>
              <a:buChar char="•"/>
            </a:pPr>
            <a:r>
              <a:rPr lang="en-US" dirty="0"/>
              <a:t>Operation at room temperature and pressure</a:t>
            </a:r>
          </a:p>
          <a:p>
            <a:pPr lvl="1">
              <a:buFont typeface="Arial" panose="020B0604020202020204" pitchFamily="34" charset="0"/>
              <a:buChar char="•"/>
            </a:pPr>
            <a:endParaRPr lang="en-US" dirty="0"/>
          </a:p>
          <a:p>
            <a:pPr lvl="1">
              <a:buFont typeface="Arial" panose="020B0604020202020204" pitchFamily="34" charset="0"/>
              <a:buChar char="•"/>
            </a:pPr>
            <a:r>
              <a:rPr lang="en-US" dirty="0"/>
              <a:t>Scalability</a:t>
            </a:r>
          </a:p>
          <a:p>
            <a:pPr lvl="2">
              <a:buFont typeface="Arial" panose="020B0604020202020204" pitchFamily="34" charset="0"/>
              <a:buChar char="•"/>
            </a:pPr>
            <a:r>
              <a:rPr lang="en-US" sz="1600" dirty="0"/>
              <a:t>Convert the insertion or deposition of solid electrolytes to processes that are truly drop-in compatible with existing manufacturing infrastructure without affecting the durability or cost of the final product</a:t>
            </a:r>
          </a:p>
          <a:p>
            <a:pPr marL="384048" lvl="2" indent="0">
              <a:buNone/>
            </a:pPr>
            <a:endParaRPr lang="en-US" dirty="0"/>
          </a:p>
          <a:p>
            <a:pPr marL="384048" lvl="2" indent="0">
              <a:buNone/>
            </a:pPr>
            <a:endParaRPr lang="en-US" dirty="0"/>
          </a:p>
        </p:txBody>
      </p:sp>
    </p:spTree>
    <p:extLst>
      <p:ext uri="{BB962C8B-B14F-4D97-AF65-F5344CB8AC3E}">
        <p14:creationId xmlns:p14="http://schemas.microsoft.com/office/powerpoint/2010/main" val="428296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046DB-5C86-4812-AF01-37D3DDB1FE6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8448927-A510-40C1-B237-ECA124F599D4}"/>
              </a:ext>
            </a:extLst>
          </p:cNvPr>
          <p:cNvSpPr>
            <a:spLocks noGrp="1"/>
          </p:cNvSpPr>
          <p:nvPr>
            <p:ph idx="1"/>
          </p:nvPr>
        </p:nvSpPr>
        <p:spPr/>
        <p:txBody>
          <a:bodyPr>
            <a:normAutofit lnSpcReduction="10000"/>
          </a:bodyPr>
          <a:lstStyle/>
          <a:p>
            <a:pPr lvl="1"/>
            <a:endParaRPr lang="en-US" dirty="0"/>
          </a:p>
          <a:p>
            <a:pPr lvl="1"/>
            <a:r>
              <a:rPr lang="en-US" dirty="0"/>
              <a:t>Solid-state batteries are considered the future of batteries due to their superior properties, and they are expected to replace traditional Lithium-ion batteries </a:t>
            </a:r>
          </a:p>
          <a:p>
            <a:pPr lvl="1"/>
            <a:endParaRPr lang="en-US" dirty="0"/>
          </a:p>
          <a:p>
            <a:pPr lvl="1"/>
            <a:r>
              <a:rPr lang="en-US" dirty="0"/>
              <a:t>The applications of solid-state batteries ranges from electric vehicles and large-scale energy storage systems</a:t>
            </a:r>
          </a:p>
          <a:p>
            <a:pPr lvl="1"/>
            <a:endParaRPr lang="en-US" dirty="0"/>
          </a:p>
          <a:p>
            <a:pPr lvl="1"/>
            <a:r>
              <a:rPr lang="en-US" dirty="0"/>
              <a:t>The transportation market, especially EV’s, will see huge gains when the solid-state battery technology get ready</a:t>
            </a:r>
          </a:p>
          <a:p>
            <a:pPr lvl="1"/>
            <a:endParaRPr lang="en-US" dirty="0"/>
          </a:p>
          <a:p>
            <a:pPr lvl="1"/>
            <a:r>
              <a:rPr lang="en-US" dirty="0"/>
              <a:t>Solid-state batteries are expected to start to appear in our everyday life in 2030</a:t>
            </a:r>
          </a:p>
          <a:p>
            <a:pPr lvl="1"/>
            <a:endParaRPr lang="en-US" dirty="0"/>
          </a:p>
          <a:p>
            <a:pPr lvl="1"/>
            <a:r>
              <a:rPr lang="en-US" dirty="0"/>
              <a:t>There are still some roadblocks to be surpassed, such as cost and scalability, but the perspectives are positive overall</a:t>
            </a:r>
          </a:p>
          <a:p>
            <a:pPr marL="201168" lvl="1" indent="0">
              <a:buNone/>
            </a:pPr>
            <a:endParaRPr lang="en-US" dirty="0"/>
          </a:p>
        </p:txBody>
      </p:sp>
    </p:spTree>
    <p:extLst>
      <p:ext uri="{BB962C8B-B14F-4D97-AF65-F5344CB8AC3E}">
        <p14:creationId xmlns:p14="http://schemas.microsoft.com/office/powerpoint/2010/main" val="216708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0D88-0D7C-43ED-B04D-1E6AED55892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C81AB10-2536-4F53-9985-9A370935B42D}"/>
              </a:ext>
            </a:extLst>
          </p:cNvPr>
          <p:cNvSpPr>
            <a:spLocks noGrp="1"/>
          </p:cNvSpPr>
          <p:nvPr>
            <p:ph idx="1"/>
          </p:nvPr>
        </p:nvSpPr>
        <p:spPr/>
        <p:txBody>
          <a:bodyPr>
            <a:normAutofit lnSpcReduction="10000"/>
          </a:bodyPr>
          <a:lstStyle/>
          <a:p>
            <a:pPr marL="457200" indent="-457200">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Solid-State Batteries, M.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Ragheb</a:t>
            </a:r>
            <a:r>
              <a:rPr lang="en-US" sz="1600" dirty="0">
                <a:effectLst/>
                <a:latin typeface="Calibri" panose="020F0502020204030204" pitchFamily="34" charset="0"/>
                <a:ea typeface="Calibri" panose="020F0502020204030204" pitchFamily="34" charset="0"/>
                <a:cs typeface="Times New Roman" panose="02020603050405020304" pitchFamily="18" charset="0"/>
              </a:rPr>
              <a:t> lecture notes. Available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https://mragheb.com/NPRE%20498ES%20Energy%20Storage%20Systems/Solid%20State%20Batteries.pdf</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mj-lt"/>
              <a:buAutoNum type="arabicPeriod"/>
            </a:pPr>
            <a:r>
              <a:rPr lang="en-US" sz="1800" dirty="0">
                <a:hlinkClick r:id="rId4"/>
              </a:rPr>
              <a:t>https://www.electronics-notes.com/articles/electronic_components/battery-technology/li-ion-lithium-ion-advantages-disadvantages.php</a:t>
            </a:r>
            <a:r>
              <a:rPr lang="en-US" sz="1800" dirty="0"/>
              <a:t> </a:t>
            </a:r>
          </a:p>
          <a:p>
            <a:pPr marL="457200" indent="-457200">
              <a:buFont typeface="+mj-lt"/>
              <a:buAutoNum type="arabicPeriod"/>
            </a:pPr>
            <a:r>
              <a:rPr lang="en-US" sz="1800" dirty="0">
                <a:hlinkClick r:id="rId5"/>
              </a:rPr>
              <a:t>https://www.upsbatterycenter.com/blog/battery-life-cycle-vs-cycle-life/</a:t>
            </a:r>
            <a:endParaRPr lang="en-US" sz="1800" dirty="0"/>
          </a:p>
          <a:p>
            <a:pPr marL="457200" indent="-457200">
              <a:buFont typeface="+mj-lt"/>
              <a:buAutoNum type="arabicPeriod"/>
            </a:pPr>
            <a:r>
              <a:rPr lang="en-US" sz="1800" dirty="0">
                <a:hlinkClick r:id="rId6"/>
              </a:rPr>
              <a:t>https://cleantechnica.com/2016/05/31/battery-lifetime-long-can-electric-vehicle-batteries-last/</a:t>
            </a:r>
            <a:r>
              <a:rPr lang="en-US" sz="1800" dirty="0"/>
              <a:t> </a:t>
            </a:r>
          </a:p>
          <a:p>
            <a:pPr marL="457200" indent="-457200">
              <a:buFont typeface="+mj-lt"/>
              <a:buAutoNum type="arabicPeriod"/>
            </a:pPr>
            <a:r>
              <a:rPr lang="en-US" sz="1800" dirty="0">
                <a:hlinkClick r:id="rId7"/>
              </a:rPr>
              <a:t>https://en.wikipedia.org/wiki/Lithium-ion_battery</a:t>
            </a:r>
            <a:endParaRPr lang="en-US" sz="1800" dirty="0"/>
          </a:p>
          <a:p>
            <a:pPr marL="457200" indent="-457200">
              <a:buFont typeface="+mj-lt"/>
              <a:buAutoNum type="arabicPeriod"/>
            </a:pPr>
            <a:r>
              <a:rPr lang="en-US" sz="1800" dirty="0">
                <a:hlinkClick r:id="rId8"/>
              </a:rPr>
              <a:t>https://en.wikipedia.org/wiki/Solid-state_battery</a:t>
            </a:r>
            <a:endParaRPr lang="en-US" sz="1800" dirty="0"/>
          </a:p>
          <a:p>
            <a:pPr marL="457200" indent="-457200">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Wu, X.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et al</a:t>
            </a:r>
            <a:r>
              <a:rPr lang="en-US" sz="1600" dirty="0">
                <a:effectLst/>
                <a:latin typeface="Calibri" panose="020F0502020204030204" pitchFamily="34" charset="0"/>
                <a:ea typeface="Calibri" panose="020F0502020204030204" pitchFamily="34" charset="0"/>
                <a:cs typeface="Times New Roman" panose="02020603050405020304" pitchFamily="18" charset="0"/>
              </a:rPr>
              <a:t>. Safety Issues in Lithium-Ion Batteries: Materials and Cell Design. Frontiers in Energy Research (2019).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https://doi.org/10.3389/fenrg.2019.00065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pt-BR" sz="1600" dirty="0">
                <a:effectLst/>
                <a:latin typeface="Calibri" panose="020F0502020204030204" pitchFamily="34" charset="0"/>
                <a:ea typeface="Calibri" panose="020F0502020204030204" pitchFamily="34" charset="0"/>
                <a:cs typeface="Times New Roman" panose="02020603050405020304" pitchFamily="18" charset="0"/>
              </a:rPr>
              <a:t>Ma, S. </a:t>
            </a:r>
            <a:r>
              <a:rPr lang="pt-BR" sz="1600" i="1" dirty="0">
                <a:effectLst/>
                <a:latin typeface="Calibri" panose="020F0502020204030204" pitchFamily="34" charset="0"/>
                <a:ea typeface="Calibri" panose="020F0502020204030204" pitchFamily="34" charset="0"/>
                <a:cs typeface="Times New Roman" panose="02020603050405020304" pitchFamily="18" charset="0"/>
              </a:rPr>
              <a:t>et al. </a:t>
            </a:r>
            <a:r>
              <a:rPr lang="en-US" sz="1600" dirty="0">
                <a:effectLst/>
                <a:latin typeface="Calibri" panose="020F0502020204030204" pitchFamily="34" charset="0"/>
                <a:ea typeface="Calibri" panose="020F0502020204030204" pitchFamily="34" charset="0"/>
                <a:cs typeface="Times New Roman" panose="02020603050405020304" pitchFamily="18" charset="0"/>
              </a:rPr>
              <a:t>Temperature effect and thermal impact in lithium-ion batteries: A review.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Progress in Natural Science: Materials International </a:t>
            </a:r>
            <a:r>
              <a:rPr lang="en-US" sz="1600" dirty="0">
                <a:effectLst/>
                <a:latin typeface="Calibri" panose="020F0502020204030204" pitchFamily="34" charset="0"/>
                <a:ea typeface="Calibri" panose="020F0502020204030204" pitchFamily="34" charset="0"/>
                <a:cs typeface="Times New Roman" panose="02020603050405020304" pitchFamily="18" charset="0"/>
              </a:rPr>
              <a:t>(2018).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tooltip="Persistent link using digital object identifier"/>
              </a:rPr>
              <a:t>https://doi.org/10.1016/j.pnsc.2018.11.002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sz="1800" dirty="0"/>
          </a:p>
          <a:p>
            <a:pPr marL="457200" indent="-457200">
              <a:buFont typeface="+mj-lt"/>
              <a:buAutoNum type="arabicPeriod"/>
            </a:pPr>
            <a:endParaRPr lang="en-US" sz="1800" dirty="0"/>
          </a:p>
          <a:p>
            <a:pPr marL="0" indent="0">
              <a:buNone/>
            </a:pPr>
            <a:endParaRPr lang="en-US" sz="1800" dirty="0"/>
          </a:p>
        </p:txBody>
      </p:sp>
    </p:spTree>
    <p:extLst>
      <p:ext uri="{BB962C8B-B14F-4D97-AF65-F5344CB8AC3E}">
        <p14:creationId xmlns:p14="http://schemas.microsoft.com/office/powerpoint/2010/main" val="331101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6EEC-C8AB-4CB3-AF87-AD8ADF06DEB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63F50C1-AAFB-4D37-8620-48E10E8FE49F}"/>
              </a:ext>
            </a:extLst>
          </p:cNvPr>
          <p:cNvSpPr>
            <a:spLocks noGrp="1"/>
          </p:cNvSpPr>
          <p:nvPr>
            <p:ph idx="1"/>
          </p:nvPr>
        </p:nvSpPr>
        <p:spPr/>
        <p:txBody>
          <a:bodyPr>
            <a:normAutofit fontScale="92500" lnSpcReduction="10000"/>
          </a:bodyPr>
          <a:lstStyle/>
          <a:p>
            <a:pPr marL="457200" indent="-457200">
              <a:buFont typeface="+mj-lt"/>
              <a:buAutoNum type="arabicPeriod" startAt="9"/>
            </a:pPr>
            <a:r>
              <a:rPr lang="en-US" sz="1600" dirty="0"/>
              <a:t>Lithium VS Hydrogen VS Solid State | EV Battery Technologies Explained </a:t>
            </a:r>
            <a:r>
              <a:rPr lang="en-US" sz="1600" dirty="0">
                <a:hlinkClick r:id="rId3"/>
              </a:rPr>
              <a:t>https://www.youtube.com/watch?v=CcRAEAtRlFE</a:t>
            </a:r>
            <a:endParaRPr lang="en-US" sz="1600" dirty="0"/>
          </a:p>
          <a:p>
            <a:pPr marL="457200" indent="-457200">
              <a:buFont typeface="+mj-lt"/>
              <a:buAutoNum type="arabicPeriod" startAt="9"/>
            </a:pPr>
            <a:r>
              <a:rPr lang="en-US" sz="1600" dirty="0"/>
              <a:t>What are Solid-State Batteries? (</a:t>
            </a:r>
            <a:r>
              <a:rPr lang="en-US" sz="1600" dirty="0" err="1"/>
              <a:t>QuantumScape</a:t>
            </a:r>
            <a:r>
              <a:rPr lang="en-US" sz="1600" dirty="0"/>
              <a:t>) </a:t>
            </a:r>
            <a:r>
              <a:rPr lang="en-US" sz="1600" dirty="0">
                <a:hlinkClick r:id="rId4"/>
              </a:rPr>
              <a:t>https://www.youtube.com/watch?v=azACL3lLMo8</a:t>
            </a:r>
            <a:endParaRPr lang="en-US" sz="1600" dirty="0"/>
          </a:p>
          <a:p>
            <a:pPr marL="457200" indent="-457200">
              <a:buFont typeface="+mj-lt"/>
              <a:buAutoNum type="arabicPeriod" startAt="9"/>
            </a:pPr>
            <a:r>
              <a:rPr lang="en-US" sz="1600" dirty="0"/>
              <a:t>Exploring when solid-state batteries will arrive </a:t>
            </a:r>
            <a:r>
              <a:rPr lang="en-US" sz="1600" dirty="0">
                <a:hlinkClick r:id="rId5"/>
              </a:rPr>
              <a:t>https://www.youtube.com/watch?v=3PyXQ0UXk9w</a:t>
            </a:r>
            <a:endParaRPr lang="en-US" sz="1600" dirty="0"/>
          </a:p>
          <a:p>
            <a:pPr marL="457200" indent="-457200">
              <a:buFont typeface="+mj-lt"/>
              <a:buAutoNum type="arabicPeriod" startAt="9"/>
            </a:pPr>
            <a:r>
              <a:rPr lang="en-US" sz="1800" dirty="0">
                <a:hlinkClick r:id="rId6"/>
              </a:rPr>
              <a:t>https://www.eetasia.com/solid-state-batteries-bid-to-replace-li-ion-in-evs/</a:t>
            </a:r>
            <a:endParaRPr lang="en-US" sz="1800" dirty="0"/>
          </a:p>
          <a:p>
            <a:pPr marL="457200" indent="-457200">
              <a:buFont typeface="+mj-lt"/>
              <a:buAutoNum type="arabicPeriod" startAt="9"/>
            </a:pPr>
            <a:r>
              <a:rPr lang="en-US" sz="1800" dirty="0">
                <a:hlinkClick r:id="rId7"/>
              </a:rPr>
              <a:t>https://www.quantumscape.com/technology/</a:t>
            </a:r>
            <a:endParaRPr lang="en-US" sz="1800" dirty="0"/>
          </a:p>
          <a:p>
            <a:pPr marL="457200" indent="-457200">
              <a:buFont typeface="+mj-lt"/>
              <a:buAutoNum type="arabicPeriod" startAt="9"/>
            </a:pPr>
            <a:r>
              <a:rPr lang="en-US" sz="1800" dirty="0">
                <a:hlinkClick r:id="rId8"/>
              </a:rPr>
              <a:t>https://solidpowerbattery.com/</a:t>
            </a:r>
            <a:endParaRPr lang="en-US" sz="1800" dirty="0"/>
          </a:p>
          <a:p>
            <a:pPr marL="457200" indent="-457200">
              <a:buFont typeface="+mj-lt"/>
              <a:buAutoNum type="arabicPeriod" startAt="9"/>
            </a:pPr>
            <a:r>
              <a:rPr lang="en-US" sz="1800" dirty="0">
                <a:hlinkClick r:id="rId9"/>
              </a:rPr>
              <a:t>https://www.dnv.com/to2030/technology/are-solid-state-batteries-the-holy-grail-for-2030.html</a:t>
            </a:r>
            <a:endParaRPr lang="en-US" sz="1800" dirty="0"/>
          </a:p>
          <a:p>
            <a:pPr marL="457200" indent="-457200">
              <a:buFont typeface="+mj-lt"/>
              <a:buAutoNum type="arabicPeriod" startAt="9"/>
            </a:pPr>
            <a:r>
              <a:rPr lang="en-US" sz="1800" dirty="0">
                <a:hlinkClick r:id="rId10"/>
              </a:rPr>
              <a:t>https://www.enpowerinc.com/tesla-battery-day-enpowers-take/</a:t>
            </a:r>
            <a:endParaRPr lang="en-US" sz="1800" dirty="0"/>
          </a:p>
          <a:p>
            <a:pPr marL="457200" indent="-457200">
              <a:buFont typeface="+mj-lt"/>
              <a:buAutoNum type="arabicPeriod" startAt="9"/>
            </a:pPr>
            <a:r>
              <a:rPr lang="en-US" sz="1600" dirty="0"/>
              <a:t>Blocking lithium dendrite growth in solid-state batteries with an ultrathin amorphous Li-La-Zr-O solid electrolyte. </a:t>
            </a:r>
            <a:r>
              <a:rPr lang="en-US" sz="1600" i="1" dirty="0"/>
              <a:t>Nature</a:t>
            </a:r>
            <a:r>
              <a:rPr lang="en-US" sz="1600" dirty="0"/>
              <a:t> (2021). </a:t>
            </a:r>
            <a:r>
              <a:rPr lang="en-US" sz="1600" dirty="0">
                <a:hlinkClick r:id="rId11"/>
              </a:rPr>
              <a:t>https://www.nature.com/articles/s43246-021-00177-4</a:t>
            </a:r>
            <a:endParaRPr lang="en-US" sz="1600" dirty="0"/>
          </a:p>
          <a:p>
            <a:pPr marL="457200" indent="-457200">
              <a:buFont typeface="+mj-lt"/>
              <a:buAutoNum type="arabicPeriod" startAt="9"/>
            </a:pPr>
            <a:r>
              <a:rPr lang="en-US" sz="1600" dirty="0">
                <a:hlinkClick r:id="rId12"/>
              </a:rPr>
              <a:t>https://dragonflyenergy.com/thermal-runaway/</a:t>
            </a:r>
            <a:endParaRPr lang="en-US" sz="1600" dirty="0"/>
          </a:p>
          <a:p>
            <a:pPr marL="457200" indent="-457200">
              <a:buFont typeface="+mj-lt"/>
              <a:buAutoNum type="arabicPeriod" startAt="9"/>
            </a:pPr>
            <a:endParaRPr lang="en-US" sz="1600" dirty="0"/>
          </a:p>
          <a:p>
            <a:pPr marL="457200" indent="-457200">
              <a:buFont typeface="+mj-lt"/>
              <a:buAutoNum type="arabicPeriod" startAt="9"/>
            </a:pPr>
            <a:endParaRPr lang="en-US" sz="1600" dirty="0"/>
          </a:p>
          <a:p>
            <a:pPr marL="457200" indent="-457200">
              <a:buFont typeface="+mj-lt"/>
              <a:buAutoNum type="arabicPeriod" startAt="9"/>
            </a:pPr>
            <a:endParaRPr lang="en-US" sz="1800" dirty="0"/>
          </a:p>
          <a:p>
            <a:pPr marL="457200" indent="-457200">
              <a:buFont typeface="+mj-lt"/>
              <a:buAutoNum type="arabicPeriod" startAt="9"/>
            </a:pPr>
            <a:endParaRPr lang="en-US" sz="1800" dirty="0"/>
          </a:p>
          <a:p>
            <a:pPr marL="457200" indent="-457200">
              <a:buFont typeface="+mj-lt"/>
              <a:buAutoNum type="arabicPeriod" startAt="9"/>
            </a:pPr>
            <a:endParaRPr lang="en-US" sz="1800" dirty="0"/>
          </a:p>
          <a:p>
            <a:pPr marL="457200" indent="-457200">
              <a:buFont typeface="+mj-lt"/>
              <a:buAutoNum type="arabicPeriod" startAt="9"/>
            </a:pP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a:p>
            <a:pPr marL="457200" indent="-457200">
              <a:buFont typeface="+mj-lt"/>
              <a:buAutoNum type="arabicPeriod" startAt="9"/>
            </a:pPr>
            <a:endParaRPr lang="en-US" dirty="0"/>
          </a:p>
        </p:txBody>
      </p:sp>
    </p:spTree>
    <p:extLst>
      <p:ext uri="{BB962C8B-B14F-4D97-AF65-F5344CB8AC3E}">
        <p14:creationId xmlns:p14="http://schemas.microsoft.com/office/powerpoint/2010/main" val="1850652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2FB9-9AF9-4DEA-90A6-EFDE6068A56D}"/>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D39A5782-10F5-4036-B3D0-72B4DC7DC1B5}"/>
              </a:ext>
            </a:extLst>
          </p:cNvPr>
          <p:cNvSpPr>
            <a:spLocks noGrp="1"/>
          </p:cNvSpPr>
          <p:nvPr>
            <p:ph idx="1"/>
          </p:nvPr>
        </p:nvSpPr>
        <p:spPr/>
        <p:txBody>
          <a:bodyPr>
            <a:normAutofit/>
          </a:bodyPr>
          <a:lstStyle/>
          <a:p>
            <a:pPr>
              <a:buFont typeface="Arial" panose="020B0604020202020204" pitchFamily="34" charset="0"/>
              <a:buChar char="•"/>
            </a:pPr>
            <a:endParaRPr lang="en-US" dirty="0"/>
          </a:p>
          <a:p>
            <a:pPr lvl="1">
              <a:buFont typeface="Arial" panose="020B0604020202020204" pitchFamily="34" charset="0"/>
              <a:buChar char="•"/>
            </a:pPr>
            <a:r>
              <a:rPr lang="en-US" dirty="0"/>
              <a:t>Specific Energy (</a:t>
            </a:r>
            <a:r>
              <a:rPr lang="en-US" dirty="0" err="1"/>
              <a:t>Wh</a:t>
            </a:r>
            <a:r>
              <a:rPr lang="en-US" dirty="0"/>
              <a:t>/kg) and Energy Density (</a:t>
            </a:r>
            <a:r>
              <a:rPr lang="en-US" dirty="0" err="1"/>
              <a:t>Wh</a:t>
            </a:r>
            <a:r>
              <a:rPr lang="en-US" dirty="0"/>
              <a:t>/L</a:t>
            </a:r>
            <a:r>
              <a:rPr lang="pt-BR"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Specific Power (W/kg) </a:t>
            </a:r>
            <a:r>
              <a:rPr lang="pt-BR" dirty="0"/>
              <a:t>and Power Density (W/L)</a:t>
            </a:r>
          </a:p>
          <a:p>
            <a:pPr lvl="1">
              <a:buFont typeface="Arial" panose="020B0604020202020204" pitchFamily="34" charset="0"/>
              <a:buChar char="•"/>
            </a:pPr>
            <a:endParaRPr lang="pt-BR" dirty="0"/>
          </a:p>
          <a:p>
            <a:pPr marL="201168" lvl="1" indent="0">
              <a:buNone/>
            </a:pPr>
            <a:endParaRPr lang="pt-BR" dirty="0"/>
          </a:p>
          <a:p>
            <a:pPr lvl="1">
              <a:buFont typeface="Arial" panose="020B0604020202020204" pitchFamily="34" charset="0"/>
              <a:buChar char="•"/>
            </a:pPr>
            <a:r>
              <a:rPr lang="pt-BR" dirty="0"/>
              <a:t>Battery main components:</a:t>
            </a:r>
          </a:p>
          <a:p>
            <a:pPr lvl="2">
              <a:buFont typeface="Arial" panose="020B0604020202020204" pitchFamily="34" charset="0"/>
              <a:buChar char="•"/>
            </a:pPr>
            <a:r>
              <a:rPr lang="pt-BR" dirty="0"/>
              <a:t>Electrolyte</a:t>
            </a:r>
          </a:p>
          <a:p>
            <a:pPr lvl="2">
              <a:buFont typeface="Arial" panose="020B0604020202020204" pitchFamily="34" charset="0"/>
              <a:buChar char="•"/>
            </a:pPr>
            <a:r>
              <a:rPr lang="pt-BR" dirty="0"/>
              <a:t>Separator</a:t>
            </a:r>
          </a:p>
          <a:p>
            <a:pPr lvl="2">
              <a:buFont typeface="Arial" panose="020B0604020202020204" pitchFamily="34" charset="0"/>
              <a:buChar char="•"/>
            </a:pPr>
            <a:r>
              <a:rPr lang="pt-BR" dirty="0"/>
              <a:t>Cathode (+) and Anode (-)</a:t>
            </a:r>
          </a:p>
          <a:p>
            <a:pPr marL="384048" lvl="2" indent="0">
              <a:buNone/>
            </a:pPr>
            <a:endParaRPr lang="pt-BR" dirty="0"/>
          </a:p>
          <a:p>
            <a:pPr marL="201168" lvl="1" indent="0">
              <a:buNone/>
            </a:pPr>
            <a:endParaRPr lang="pt-BR" dirty="0"/>
          </a:p>
        </p:txBody>
      </p:sp>
      <p:pic>
        <p:nvPicPr>
          <p:cNvPr id="5" name="Picture 4">
            <a:extLst>
              <a:ext uri="{FF2B5EF4-FFF2-40B4-BE49-F238E27FC236}">
                <a16:creationId xmlns:a16="http://schemas.microsoft.com/office/drawing/2014/main" id="{8063C2D5-462F-4FBA-A0F1-214CDEFB005A}"/>
              </a:ext>
            </a:extLst>
          </p:cNvPr>
          <p:cNvPicPr>
            <a:picLocks noChangeAspect="1"/>
          </p:cNvPicPr>
          <p:nvPr/>
        </p:nvPicPr>
        <p:blipFill>
          <a:blip r:embed="rId3"/>
          <a:stretch>
            <a:fillRect/>
          </a:stretch>
        </p:blipFill>
        <p:spPr>
          <a:xfrm>
            <a:off x="7627256" y="2335764"/>
            <a:ext cx="3397089" cy="2793545"/>
          </a:xfrm>
          <a:prstGeom prst="rect">
            <a:avLst/>
          </a:prstGeom>
        </p:spPr>
      </p:pic>
      <p:sp>
        <p:nvSpPr>
          <p:cNvPr id="6" name="TextBox 5">
            <a:extLst>
              <a:ext uri="{FF2B5EF4-FFF2-40B4-BE49-F238E27FC236}">
                <a16:creationId xmlns:a16="http://schemas.microsoft.com/office/drawing/2014/main" id="{FE3852C4-B978-4EBA-AB73-0A29C4F76F3B}"/>
              </a:ext>
            </a:extLst>
          </p:cNvPr>
          <p:cNvSpPr txBox="1"/>
          <p:nvPr/>
        </p:nvSpPr>
        <p:spPr>
          <a:xfrm>
            <a:off x="7680960" y="5237683"/>
            <a:ext cx="3289683" cy="430887"/>
          </a:xfrm>
          <a:prstGeom prst="rect">
            <a:avLst/>
          </a:prstGeom>
          <a:noFill/>
        </p:spPr>
        <p:txBody>
          <a:bodyPr wrap="square" rtlCol="0">
            <a:spAutoFit/>
          </a:bodyPr>
          <a:lstStyle/>
          <a:p>
            <a:r>
              <a:rPr lang="en-US" sz="1100" dirty="0"/>
              <a:t>Source: https://batteryuniversity.com/article/bu-105-battery-definitions-and-what-they-mean</a:t>
            </a:r>
          </a:p>
        </p:txBody>
      </p:sp>
    </p:spTree>
    <p:extLst>
      <p:ext uri="{BB962C8B-B14F-4D97-AF65-F5344CB8AC3E}">
        <p14:creationId xmlns:p14="http://schemas.microsoft.com/office/powerpoint/2010/main" val="297508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D74C-2CCF-4501-8EC3-E9A14873E6E3}"/>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F035920D-991D-4EC0-B373-D6257A1801F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55426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2FB9-9AF9-4DEA-90A6-EFDE6068A56D}"/>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D39A5782-10F5-4036-B3D0-72B4DC7DC1B5}"/>
              </a:ext>
            </a:extLst>
          </p:cNvPr>
          <p:cNvSpPr>
            <a:spLocks noGrp="1"/>
          </p:cNvSpPr>
          <p:nvPr>
            <p:ph idx="1"/>
          </p:nvPr>
        </p:nvSpPr>
        <p:spPr/>
        <p:txBody>
          <a:bodyPr>
            <a:normAutofit lnSpcReduction="10000"/>
          </a:bodyPr>
          <a:lstStyle/>
          <a:p>
            <a:pPr lvl="1">
              <a:buFont typeface="Arial" panose="020B0604020202020204" pitchFamily="34" charset="0"/>
              <a:buChar char="•"/>
            </a:pPr>
            <a:endParaRPr lang="pt-BR" dirty="0"/>
          </a:p>
          <a:p>
            <a:pPr lvl="1">
              <a:buFont typeface="Arial" panose="020B0604020202020204" pitchFamily="34" charset="0"/>
              <a:buChar char="•"/>
            </a:pPr>
            <a:r>
              <a:rPr lang="pt-BR" dirty="0"/>
              <a:t>Self-Discharge</a:t>
            </a:r>
          </a:p>
          <a:p>
            <a:pPr lvl="1">
              <a:buFont typeface="Arial" panose="020B0604020202020204" pitchFamily="34" charset="0"/>
              <a:buChar char="•"/>
            </a:pPr>
            <a:endParaRPr lang="pt-BR" dirty="0"/>
          </a:p>
          <a:p>
            <a:pPr lvl="1">
              <a:buFont typeface="Arial" panose="020B0604020202020204" pitchFamily="34" charset="0"/>
              <a:buChar char="•"/>
            </a:pPr>
            <a:r>
              <a:rPr lang="pt-BR" dirty="0"/>
              <a:t>C-rate</a:t>
            </a:r>
          </a:p>
          <a:p>
            <a:pPr lvl="1">
              <a:buFont typeface="Arial" panose="020B0604020202020204" pitchFamily="34" charset="0"/>
              <a:buChar char="•"/>
            </a:pPr>
            <a:endParaRPr lang="pt-BR" dirty="0"/>
          </a:p>
          <a:p>
            <a:pPr lvl="1">
              <a:buFont typeface="Arial" panose="020B0604020202020204" pitchFamily="34" charset="0"/>
              <a:buChar char="•"/>
            </a:pPr>
            <a:r>
              <a:rPr lang="pt-BR" dirty="0"/>
              <a:t>Battery Cycle Life</a:t>
            </a:r>
          </a:p>
          <a:p>
            <a:pPr lvl="2">
              <a:buFont typeface="Arial" panose="020B0604020202020204" pitchFamily="34" charset="0"/>
              <a:buChar char="•"/>
            </a:pPr>
            <a:r>
              <a:rPr lang="pt-BR" sz="1500" dirty="0"/>
              <a:t>High temperatures</a:t>
            </a:r>
          </a:p>
          <a:p>
            <a:pPr lvl="2">
              <a:buFont typeface="Arial" panose="020B0604020202020204" pitchFamily="34" charset="0"/>
              <a:buChar char="•"/>
            </a:pPr>
            <a:r>
              <a:rPr lang="pt-BR" sz="1500" dirty="0"/>
              <a:t>Overcharging</a:t>
            </a:r>
          </a:p>
          <a:p>
            <a:pPr lvl="2">
              <a:buFont typeface="Arial" panose="020B0604020202020204" pitchFamily="34" charset="0"/>
              <a:buChar char="•"/>
            </a:pPr>
            <a:r>
              <a:rPr lang="pt-BR" sz="1500" dirty="0"/>
              <a:t>Deep discharges</a:t>
            </a:r>
          </a:p>
          <a:p>
            <a:pPr lvl="2">
              <a:buFont typeface="Arial" panose="020B0604020202020204" pitchFamily="34" charset="0"/>
              <a:buChar char="•"/>
            </a:pPr>
            <a:r>
              <a:rPr lang="pt-BR" sz="1500" dirty="0"/>
              <a:t>High discharge rate</a:t>
            </a:r>
            <a:endParaRPr lang="pt-BR" dirty="0"/>
          </a:p>
          <a:p>
            <a:pPr lvl="1">
              <a:buFont typeface="Arial" panose="020B0604020202020204" pitchFamily="34" charset="0"/>
              <a:buChar char="•"/>
            </a:pPr>
            <a:endParaRPr lang="pt-BR" dirty="0"/>
          </a:p>
          <a:p>
            <a:pPr lvl="1">
              <a:buFont typeface="Arial" panose="020B0604020202020204" pitchFamily="34" charset="0"/>
              <a:buChar char="•"/>
            </a:pPr>
            <a:r>
              <a:rPr lang="pt-BR" dirty="0"/>
              <a:t>Battery Deterioration</a:t>
            </a:r>
          </a:p>
          <a:p>
            <a:pPr lvl="2">
              <a:buFont typeface="Arial" panose="020B0604020202020204" pitchFamily="34" charset="0"/>
              <a:buChar char="•"/>
            </a:pPr>
            <a:r>
              <a:rPr lang="pt-BR" dirty="0"/>
              <a:t>Internal Resistance</a:t>
            </a:r>
          </a:p>
          <a:p>
            <a:pPr lvl="2">
              <a:buFont typeface="Arial" panose="020B0604020202020204" pitchFamily="34" charset="0"/>
              <a:buChar char="•"/>
            </a:pPr>
            <a:r>
              <a:rPr lang="pt-BR" dirty="0"/>
              <a:t>Loss of Electrolyte</a:t>
            </a:r>
          </a:p>
          <a:p>
            <a:pPr marL="384048" lvl="2" indent="0">
              <a:buNone/>
            </a:pPr>
            <a:endParaRPr lang="pt-BR" sz="1500" dirty="0"/>
          </a:p>
          <a:p>
            <a:pPr marL="384048" lvl="2" indent="0">
              <a:buNone/>
            </a:pPr>
            <a:endParaRPr lang="pt-BR" sz="1500" dirty="0"/>
          </a:p>
          <a:p>
            <a:pPr marL="384048" lvl="2" indent="0">
              <a:buNone/>
            </a:pPr>
            <a:endParaRPr lang="pt-BR" dirty="0"/>
          </a:p>
          <a:p>
            <a:pPr marL="201168" lvl="1" indent="0">
              <a:buNone/>
            </a:pPr>
            <a:endParaRPr lang="pt-BR" dirty="0"/>
          </a:p>
        </p:txBody>
      </p:sp>
      <p:pic>
        <p:nvPicPr>
          <p:cNvPr id="7" name="Picture 6" descr="Chart, line chart&#10;&#10;Description automatically generated">
            <a:extLst>
              <a:ext uri="{FF2B5EF4-FFF2-40B4-BE49-F238E27FC236}">
                <a16:creationId xmlns:a16="http://schemas.microsoft.com/office/drawing/2014/main" id="{0114AF20-D929-4DBB-98A0-60EDEC9CB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13" y="2135495"/>
            <a:ext cx="3817175" cy="3282771"/>
          </a:xfrm>
          <a:prstGeom prst="rect">
            <a:avLst/>
          </a:prstGeom>
        </p:spPr>
      </p:pic>
      <p:sp>
        <p:nvSpPr>
          <p:cNvPr id="8" name="TextBox 7">
            <a:extLst>
              <a:ext uri="{FF2B5EF4-FFF2-40B4-BE49-F238E27FC236}">
                <a16:creationId xmlns:a16="http://schemas.microsoft.com/office/drawing/2014/main" id="{DD99D01F-6FED-49AE-B71C-0C982F21A0D2}"/>
              </a:ext>
            </a:extLst>
          </p:cNvPr>
          <p:cNvSpPr txBox="1"/>
          <p:nvPr/>
        </p:nvSpPr>
        <p:spPr>
          <a:xfrm>
            <a:off x="7018734" y="5492583"/>
            <a:ext cx="3699732" cy="430887"/>
          </a:xfrm>
          <a:prstGeom prst="rect">
            <a:avLst/>
          </a:prstGeom>
          <a:noFill/>
        </p:spPr>
        <p:txBody>
          <a:bodyPr wrap="square" rtlCol="0">
            <a:spAutoFit/>
          </a:bodyPr>
          <a:lstStyle/>
          <a:p>
            <a:r>
              <a:rPr lang="en-US" sz="1100" dirty="0"/>
              <a:t>Source: https://www.upsbatterycenter.com/blog/battery-life-cycle-vs-cycle-life/</a:t>
            </a:r>
          </a:p>
        </p:txBody>
      </p:sp>
    </p:spTree>
    <p:extLst>
      <p:ext uri="{BB962C8B-B14F-4D97-AF65-F5344CB8AC3E}">
        <p14:creationId xmlns:p14="http://schemas.microsoft.com/office/powerpoint/2010/main" val="3438168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8DBF-9C0B-437E-877D-C8E9A802D40F}"/>
              </a:ext>
            </a:extLst>
          </p:cNvPr>
          <p:cNvSpPr>
            <a:spLocks noGrp="1"/>
          </p:cNvSpPr>
          <p:nvPr>
            <p:ph type="title"/>
          </p:nvPr>
        </p:nvSpPr>
        <p:spPr/>
        <p:txBody>
          <a:bodyPr/>
          <a:lstStyle/>
          <a:p>
            <a:r>
              <a:rPr lang="en-US" dirty="0"/>
              <a:t>How do batteries work?</a:t>
            </a:r>
          </a:p>
        </p:txBody>
      </p:sp>
      <p:pic>
        <p:nvPicPr>
          <p:cNvPr id="5" name="Content Placeholder 4" descr="Diagram&#10;&#10;Description automatically generated">
            <a:extLst>
              <a:ext uri="{FF2B5EF4-FFF2-40B4-BE49-F238E27FC236}">
                <a16:creationId xmlns:a16="http://schemas.microsoft.com/office/drawing/2014/main" id="{C21B21E8-F240-45B1-A874-D602B5E791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5966" y="1964925"/>
            <a:ext cx="8092869" cy="4022725"/>
          </a:xfrm>
        </p:spPr>
      </p:pic>
      <p:sp>
        <p:nvSpPr>
          <p:cNvPr id="6" name="TextBox 5">
            <a:extLst>
              <a:ext uri="{FF2B5EF4-FFF2-40B4-BE49-F238E27FC236}">
                <a16:creationId xmlns:a16="http://schemas.microsoft.com/office/drawing/2014/main" id="{466D385D-A9E6-48E3-BE77-F83BF54C77E3}"/>
              </a:ext>
            </a:extLst>
          </p:cNvPr>
          <p:cNvSpPr txBox="1"/>
          <p:nvPr/>
        </p:nvSpPr>
        <p:spPr>
          <a:xfrm>
            <a:off x="3130281" y="5987650"/>
            <a:ext cx="8760091" cy="261610"/>
          </a:xfrm>
          <a:prstGeom prst="rect">
            <a:avLst/>
          </a:prstGeom>
          <a:noFill/>
        </p:spPr>
        <p:txBody>
          <a:bodyPr wrap="square" rtlCol="0">
            <a:spAutoFit/>
          </a:bodyPr>
          <a:lstStyle/>
          <a:p>
            <a:r>
              <a:rPr lang="en-US" sz="1100" dirty="0"/>
              <a:t>Source: https://www.electronicsforu.com/market-verticals/power-electronics/lithium-ion-batteries</a:t>
            </a:r>
          </a:p>
        </p:txBody>
      </p:sp>
    </p:spTree>
    <p:extLst>
      <p:ext uri="{BB962C8B-B14F-4D97-AF65-F5344CB8AC3E}">
        <p14:creationId xmlns:p14="http://schemas.microsoft.com/office/powerpoint/2010/main" val="6211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88A5-E8DF-4F79-AAA5-A0BD7939AF9D}"/>
              </a:ext>
            </a:extLst>
          </p:cNvPr>
          <p:cNvSpPr>
            <a:spLocks noGrp="1"/>
          </p:cNvSpPr>
          <p:nvPr>
            <p:ph type="title"/>
          </p:nvPr>
        </p:nvSpPr>
        <p:spPr/>
        <p:txBody>
          <a:bodyPr>
            <a:normAutofit/>
          </a:bodyPr>
          <a:lstStyle/>
          <a:p>
            <a:r>
              <a:rPr lang="en-US" dirty="0"/>
              <a:t>The problem with Li-ion batteries</a:t>
            </a:r>
          </a:p>
        </p:txBody>
      </p:sp>
      <p:sp>
        <p:nvSpPr>
          <p:cNvPr id="3" name="Content Placeholder 2">
            <a:extLst>
              <a:ext uri="{FF2B5EF4-FFF2-40B4-BE49-F238E27FC236}">
                <a16:creationId xmlns:a16="http://schemas.microsoft.com/office/drawing/2014/main" id="{EBFD8A68-5E3B-4787-90CF-8271171EB1B3}"/>
              </a:ext>
            </a:extLst>
          </p:cNvPr>
          <p:cNvSpPr>
            <a:spLocks noGrp="1"/>
          </p:cNvSpPr>
          <p:nvPr>
            <p:ph idx="1"/>
          </p:nvPr>
        </p:nvSpPr>
        <p:spPr/>
        <p:txBody>
          <a:bodyPr>
            <a:normAutofit lnSpcReduction="10000"/>
          </a:bodyPr>
          <a:lstStyle/>
          <a:p>
            <a:pPr lvl="1"/>
            <a:endParaRPr lang="en-US" dirty="0"/>
          </a:p>
          <a:p>
            <a:pPr lvl="1">
              <a:buFont typeface="Arial" panose="020B0604020202020204" pitchFamily="34" charset="0"/>
              <a:buChar char="•"/>
            </a:pPr>
            <a:r>
              <a:rPr lang="en-US" dirty="0"/>
              <a:t>Environmental Impacts:</a:t>
            </a:r>
          </a:p>
          <a:p>
            <a:pPr lvl="2">
              <a:buFont typeface="Arial" panose="020B0604020202020204" pitchFamily="34" charset="0"/>
              <a:buChar char="•"/>
            </a:pPr>
            <a:r>
              <a:rPr lang="en-US" dirty="0"/>
              <a:t>Solid Waste &amp; Recycling</a:t>
            </a:r>
          </a:p>
          <a:p>
            <a:pPr lvl="2">
              <a:buFont typeface="Arial" panose="020B0604020202020204" pitchFamily="34" charset="0"/>
              <a:buChar char="•"/>
            </a:pPr>
            <a:r>
              <a:rPr lang="en-US" dirty="0"/>
              <a:t>Mining</a:t>
            </a:r>
          </a:p>
          <a:p>
            <a:pPr lvl="1">
              <a:buFont typeface="Arial" panose="020B0604020202020204" pitchFamily="34" charset="0"/>
              <a:buChar char="•"/>
            </a:pPr>
            <a:endParaRPr lang="en-US" dirty="0"/>
          </a:p>
          <a:p>
            <a:pPr lvl="1">
              <a:buFont typeface="Arial" panose="020B0604020202020204" pitchFamily="34" charset="0"/>
              <a:buChar char="•"/>
            </a:pPr>
            <a:r>
              <a:rPr lang="en-US" dirty="0"/>
              <a:t>Decreasing capacity at each charge/discharge cycle</a:t>
            </a:r>
          </a:p>
          <a:p>
            <a:pPr lvl="1">
              <a:buFont typeface="Arial" panose="020B0604020202020204" pitchFamily="34" charset="0"/>
              <a:buChar char="•"/>
            </a:pPr>
            <a:endParaRPr lang="en-US" dirty="0"/>
          </a:p>
          <a:p>
            <a:pPr lvl="1">
              <a:buFont typeface="Arial" panose="020B0604020202020204" pitchFamily="34" charset="0"/>
              <a:buChar char="•"/>
            </a:pPr>
            <a:r>
              <a:rPr lang="en-US" dirty="0"/>
              <a:t>Safety Issues:</a:t>
            </a:r>
          </a:p>
          <a:p>
            <a:pPr lvl="2">
              <a:buFont typeface="Arial" panose="020B0604020202020204" pitchFamily="34" charset="0"/>
              <a:buChar char="•"/>
            </a:pPr>
            <a:r>
              <a:rPr lang="en-US" dirty="0"/>
              <a:t>Fire Hazard</a:t>
            </a:r>
          </a:p>
          <a:p>
            <a:pPr lvl="3">
              <a:buFont typeface="Arial" panose="020B0604020202020204" pitchFamily="34" charset="0"/>
              <a:buChar char="•"/>
            </a:pPr>
            <a:r>
              <a:rPr lang="en-US" dirty="0"/>
              <a:t>Poor cooling, overcharge, mechanical damage, internal short-circuit</a:t>
            </a:r>
          </a:p>
          <a:p>
            <a:pPr lvl="2">
              <a:buFont typeface="Arial" panose="020B0604020202020204" pitchFamily="34" charset="0"/>
              <a:buChar char="•"/>
            </a:pPr>
            <a:r>
              <a:rPr lang="en-US" dirty="0"/>
              <a:t>Damaging and overloading</a:t>
            </a:r>
          </a:p>
          <a:p>
            <a:pPr lvl="2">
              <a:buFont typeface="Arial" panose="020B0604020202020204" pitchFamily="34" charset="0"/>
              <a:buChar char="•"/>
            </a:pPr>
            <a:r>
              <a:rPr lang="en-US" dirty="0"/>
              <a:t>Voltage limits</a:t>
            </a:r>
          </a:p>
          <a:p>
            <a:pPr lvl="2">
              <a:buFont typeface="Arial" panose="020B0604020202020204" pitchFamily="34" charset="0"/>
              <a:buChar char="•"/>
            </a:pPr>
            <a:r>
              <a:rPr lang="en-US" dirty="0"/>
              <a:t>Transportation</a:t>
            </a:r>
          </a:p>
          <a:p>
            <a:pPr lvl="2">
              <a:buFont typeface="Arial" panose="020B0604020202020204" pitchFamily="34" charset="0"/>
              <a:buChar char="•"/>
            </a:pPr>
            <a:r>
              <a:rPr lang="en-US" dirty="0"/>
              <a:t>Thermal Runaway</a:t>
            </a:r>
          </a:p>
          <a:p>
            <a:pPr lvl="2">
              <a:buFont typeface="Arial" panose="020B0604020202020204" pitchFamily="34" charset="0"/>
              <a:buChar char="•"/>
            </a:pPr>
            <a:endParaRPr lang="en-US" dirty="0"/>
          </a:p>
          <a:p>
            <a:pPr lvl="2">
              <a:buFont typeface="Arial" panose="020B0604020202020204" pitchFamily="34" charset="0"/>
              <a:buChar char="•"/>
            </a:pP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44C0562E-31F2-4A3D-A7CD-0B0D7AC10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548" y="2290047"/>
            <a:ext cx="3936132" cy="2969776"/>
          </a:xfrm>
          <a:prstGeom prst="rect">
            <a:avLst/>
          </a:prstGeom>
        </p:spPr>
      </p:pic>
      <p:sp>
        <p:nvSpPr>
          <p:cNvPr id="6" name="TextBox 5">
            <a:extLst>
              <a:ext uri="{FF2B5EF4-FFF2-40B4-BE49-F238E27FC236}">
                <a16:creationId xmlns:a16="http://schemas.microsoft.com/office/drawing/2014/main" id="{133E57FE-9E6E-4EFA-A16A-AF25613428BD}"/>
              </a:ext>
            </a:extLst>
          </p:cNvPr>
          <p:cNvSpPr txBox="1"/>
          <p:nvPr/>
        </p:nvSpPr>
        <p:spPr>
          <a:xfrm>
            <a:off x="7565666" y="5360527"/>
            <a:ext cx="3434963" cy="461665"/>
          </a:xfrm>
          <a:prstGeom prst="rect">
            <a:avLst/>
          </a:prstGeom>
          <a:noFill/>
        </p:spPr>
        <p:txBody>
          <a:bodyPr wrap="square" rtlCol="0">
            <a:spAutoFit/>
          </a:bodyPr>
          <a:lstStyle/>
          <a:p>
            <a:r>
              <a:rPr lang="en-US" sz="1200" dirty="0"/>
              <a:t>Source: https://miningdigital.com/top10/5-largest-lithium-mining-companies-world</a:t>
            </a:r>
          </a:p>
        </p:txBody>
      </p:sp>
    </p:spTree>
    <p:extLst>
      <p:ext uri="{BB962C8B-B14F-4D97-AF65-F5344CB8AC3E}">
        <p14:creationId xmlns:p14="http://schemas.microsoft.com/office/powerpoint/2010/main" val="763279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BDB-F9B7-4870-91F2-0BEC935BBEFC}"/>
              </a:ext>
            </a:extLst>
          </p:cNvPr>
          <p:cNvSpPr>
            <a:spLocks noGrp="1"/>
          </p:cNvSpPr>
          <p:nvPr>
            <p:ph type="title"/>
          </p:nvPr>
        </p:nvSpPr>
        <p:spPr/>
        <p:txBody>
          <a:bodyPr>
            <a:normAutofit/>
          </a:bodyPr>
          <a:lstStyle/>
          <a:p>
            <a:r>
              <a:rPr lang="en-US" sz="4400" dirty="0"/>
              <a:t>Historical Perspective of Solid-State Batteries</a:t>
            </a:r>
          </a:p>
        </p:txBody>
      </p:sp>
      <p:sp>
        <p:nvSpPr>
          <p:cNvPr id="3" name="Content Placeholder 2">
            <a:extLst>
              <a:ext uri="{FF2B5EF4-FFF2-40B4-BE49-F238E27FC236}">
                <a16:creationId xmlns:a16="http://schemas.microsoft.com/office/drawing/2014/main" id="{B53C2394-06EE-47B0-9F40-B3B40A585E2F}"/>
              </a:ext>
            </a:extLst>
          </p:cNvPr>
          <p:cNvSpPr>
            <a:spLocks noGrp="1"/>
          </p:cNvSpPr>
          <p:nvPr>
            <p:ph idx="1"/>
          </p:nvPr>
        </p:nvSpPr>
        <p:spPr/>
        <p:txBody>
          <a:bodyPr>
            <a:normAutofit lnSpcReduction="10000"/>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Michael Faraday discovered solid electrolytes made of silver sulfide (Ag</a:t>
            </a:r>
            <a:r>
              <a:rPr lang="en-US" baseline="-25000" dirty="0"/>
              <a:t>2</a:t>
            </a:r>
            <a:r>
              <a:rPr lang="en-US" dirty="0"/>
              <a:t>S) and lead fluoride (Pb</a:t>
            </a:r>
            <a:r>
              <a:rPr lang="en-US" baseline="-25000" dirty="0"/>
              <a:t>2</a:t>
            </a:r>
            <a:r>
              <a:rPr lang="en-US" dirty="0"/>
              <a:t>F)</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By the end of 1950s, a lot of electrochemical systems used solid-state batteries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In the 1990s, Oak Ridge National Lab developed a new type of solid-state battery, which was later incorporated into thin film lithium-ion batteries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dirty="0"/>
              <a:t>Since 2015, as grid-scale level energy storage and EV’s gained momentum, a lot of companies started to invest into solid-state battery technology</a:t>
            </a:r>
          </a:p>
          <a:p>
            <a:pPr marL="201168" lvl="1" indent="0">
              <a:buNone/>
            </a:pPr>
            <a:endParaRPr lang="en-US" dirty="0"/>
          </a:p>
        </p:txBody>
      </p:sp>
    </p:spTree>
    <p:extLst>
      <p:ext uri="{BB962C8B-B14F-4D97-AF65-F5344CB8AC3E}">
        <p14:creationId xmlns:p14="http://schemas.microsoft.com/office/powerpoint/2010/main" val="373877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BDB-F9B7-4870-91F2-0BEC935BBEFC}"/>
              </a:ext>
            </a:extLst>
          </p:cNvPr>
          <p:cNvSpPr>
            <a:spLocks noGrp="1"/>
          </p:cNvSpPr>
          <p:nvPr>
            <p:ph type="title"/>
          </p:nvPr>
        </p:nvSpPr>
        <p:spPr/>
        <p:txBody>
          <a:bodyPr/>
          <a:lstStyle/>
          <a:p>
            <a:r>
              <a:rPr lang="en-US" dirty="0"/>
              <a:t>How do Solid-State Batteries work?</a:t>
            </a:r>
          </a:p>
        </p:txBody>
      </p:sp>
      <p:pic>
        <p:nvPicPr>
          <p:cNvPr id="5" name="Content Placeholder 4">
            <a:extLst>
              <a:ext uri="{FF2B5EF4-FFF2-40B4-BE49-F238E27FC236}">
                <a16:creationId xmlns:a16="http://schemas.microsoft.com/office/drawing/2014/main" id="{D268FFC6-D9D5-4481-BE32-C99B41043F94}"/>
              </a:ext>
            </a:extLst>
          </p:cNvPr>
          <p:cNvPicPr>
            <a:picLocks noGrp="1" noChangeAspect="1"/>
          </p:cNvPicPr>
          <p:nvPr>
            <p:ph idx="1"/>
          </p:nvPr>
        </p:nvPicPr>
        <p:blipFill>
          <a:blip r:embed="rId3"/>
          <a:stretch>
            <a:fillRect/>
          </a:stretch>
        </p:blipFill>
        <p:spPr>
          <a:xfrm>
            <a:off x="2025866" y="2001711"/>
            <a:ext cx="8018348" cy="3683225"/>
          </a:xfrm>
        </p:spPr>
      </p:pic>
      <p:sp>
        <p:nvSpPr>
          <p:cNvPr id="6" name="TextBox 5">
            <a:extLst>
              <a:ext uri="{FF2B5EF4-FFF2-40B4-BE49-F238E27FC236}">
                <a16:creationId xmlns:a16="http://schemas.microsoft.com/office/drawing/2014/main" id="{985C4BDE-BE86-4899-AE96-F1BFD95D59E6}"/>
              </a:ext>
            </a:extLst>
          </p:cNvPr>
          <p:cNvSpPr txBox="1"/>
          <p:nvPr/>
        </p:nvSpPr>
        <p:spPr>
          <a:xfrm>
            <a:off x="4151376" y="5780010"/>
            <a:ext cx="4306824" cy="338554"/>
          </a:xfrm>
          <a:prstGeom prst="rect">
            <a:avLst/>
          </a:prstGeom>
          <a:noFill/>
        </p:spPr>
        <p:txBody>
          <a:bodyPr wrap="square" rtlCol="0">
            <a:spAutoFit/>
          </a:bodyPr>
          <a:lstStyle/>
          <a:p>
            <a:r>
              <a:rPr lang="en-US" sz="1600" dirty="0" err="1"/>
              <a:t>QuantumScape</a:t>
            </a:r>
            <a:r>
              <a:rPr lang="en-US" sz="1600" dirty="0"/>
              <a:t> Li-Metal batteries</a:t>
            </a:r>
          </a:p>
        </p:txBody>
      </p:sp>
    </p:spTree>
    <p:extLst>
      <p:ext uri="{BB962C8B-B14F-4D97-AF65-F5344CB8AC3E}">
        <p14:creationId xmlns:p14="http://schemas.microsoft.com/office/powerpoint/2010/main" val="217679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4BDB-F9B7-4870-91F2-0BEC935BBEFC}"/>
              </a:ext>
            </a:extLst>
          </p:cNvPr>
          <p:cNvSpPr>
            <a:spLocks noGrp="1"/>
          </p:cNvSpPr>
          <p:nvPr>
            <p:ph type="title"/>
          </p:nvPr>
        </p:nvSpPr>
        <p:spPr/>
        <p:txBody>
          <a:bodyPr/>
          <a:lstStyle/>
          <a:p>
            <a:r>
              <a:rPr lang="en-US" dirty="0"/>
              <a:t>How do Solid-State Batteries work?</a:t>
            </a:r>
          </a:p>
        </p:txBody>
      </p:sp>
      <p:pic>
        <p:nvPicPr>
          <p:cNvPr id="5" name="Content Placeholder 4">
            <a:extLst>
              <a:ext uri="{FF2B5EF4-FFF2-40B4-BE49-F238E27FC236}">
                <a16:creationId xmlns:a16="http://schemas.microsoft.com/office/drawing/2014/main" id="{B197B481-1F84-4A34-9494-E78AABEDFF56}"/>
              </a:ext>
            </a:extLst>
          </p:cNvPr>
          <p:cNvPicPr>
            <a:picLocks noGrp="1" noChangeAspect="1"/>
          </p:cNvPicPr>
          <p:nvPr>
            <p:ph idx="1"/>
          </p:nvPr>
        </p:nvPicPr>
        <p:blipFill>
          <a:blip r:embed="rId3"/>
          <a:stretch>
            <a:fillRect/>
          </a:stretch>
        </p:blipFill>
        <p:spPr>
          <a:xfrm>
            <a:off x="1811433" y="2000783"/>
            <a:ext cx="8630094" cy="3988005"/>
          </a:xfrm>
        </p:spPr>
      </p:pic>
      <p:sp>
        <p:nvSpPr>
          <p:cNvPr id="6" name="TextBox 5">
            <a:extLst>
              <a:ext uri="{FF2B5EF4-FFF2-40B4-BE49-F238E27FC236}">
                <a16:creationId xmlns:a16="http://schemas.microsoft.com/office/drawing/2014/main" id="{9EC7C4F9-97F7-49B3-BFA5-749034A5E2E1}"/>
              </a:ext>
            </a:extLst>
          </p:cNvPr>
          <p:cNvSpPr txBox="1"/>
          <p:nvPr/>
        </p:nvSpPr>
        <p:spPr>
          <a:xfrm>
            <a:off x="2340864" y="5988256"/>
            <a:ext cx="8467344" cy="307777"/>
          </a:xfrm>
          <a:prstGeom prst="rect">
            <a:avLst/>
          </a:prstGeom>
          <a:noFill/>
        </p:spPr>
        <p:txBody>
          <a:bodyPr wrap="square" rtlCol="0">
            <a:spAutoFit/>
          </a:bodyPr>
          <a:lstStyle/>
          <a:p>
            <a:r>
              <a:rPr lang="en-US" sz="1400" dirty="0"/>
              <a:t>Comparison between lithium-ion batteries (left) and lithium-metal batteries (right) Source: </a:t>
            </a:r>
            <a:r>
              <a:rPr lang="en-US" sz="1400" dirty="0" err="1"/>
              <a:t>QuantumScape</a:t>
            </a:r>
            <a:endParaRPr lang="en-US" sz="1400" dirty="0"/>
          </a:p>
        </p:txBody>
      </p:sp>
    </p:spTree>
    <p:extLst>
      <p:ext uri="{BB962C8B-B14F-4D97-AF65-F5344CB8AC3E}">
        <p14:creationId xmlns:p14="http://schemas.microsoft.com/office/powerpoint/2010/main" val="2412887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6B81-71ED-4D40-A3B5-6F8234ECDCCF}"/>
              </a:ext>
            </a:extLst>
          </p:cNvPr>
          <p:cNvSpPr>
            <a:spLocks noGrp="1"/>
          </p:cNvSpPr>
          <p:nvPr>
            <p:ph type="title"/>
          </p:nvPr>
        </p:nvSpPr>
        <p:spPr/>
        <p:txBody>
          <a:bodyPr/>
          <a:lstStyle/>
          <a:p>
            <a:r>
              <a:rPr lang="en-US" dirty="0"/>
              <a:t>Types of Solid-State Batteries</a:t>
            </a:r>
          </a:p>
        </p:txBody>
      </p:sp>
      <p:sp>
        <p:nvSpPr>
          <p:cNvPr id="3" name="Content Placeholder 2">
            <a:extLst>
              <a:ext uri="{FF2B5EF4-FFF2-40B4-BE49-F238E27FC236}">
                <a16:creationId xmlns:a16="http://schemas.microsoft.com/office/drawing/2014/main" id="{9D24F822-9ADB-414C-A28A-98211649AF05}"/>
              </a:ext>
            </a:extLst>
          </p:cNvPr>
          <p:cNvSpPr>
            <a:spLocks noGrp="1"/>
          </p:cNvSpPr>
          <p:nvPr>
            <p:ph idx="1"/>
          </p:nvPr>
        </p:nvSpPr>
        <p:spPr>
          <a:xfrm>
            <a:off x="1097280" y="1845734"/>
            <a:ext cx="10058400" cy="4363042"/>
          </a:xfrm>
        </p:spPr>
        <p:txBody>
          <a:bodyPr>
            <a:normAutofit fontScale="92500" lnSpcReduction="20000"/>
          </a:bodyPr>
          <a:lstStyle/>
          <a:p>
            <a:pPr lvl="1">
              <a:buFont typeface="Arial" panose="020B0604020202020204" pitchFamily="34" charset="0"/>
              <a:buChar char="•"/>
            </a:pPr>
            <a:r>
              <a:rPr lang="en-US" dirty="0"/>
              <a:t>Solid Power</a:t>
            </a:r>
            <a:endParaRPr lang="en-US" sz="2000" dirty="0"/>
          </a:p>
          <a:p>
            <a:pPr lvl="2">
              <a:buFont typeface="Arial" panose="020B0604020202020204" pitchFamily="34" charset="0"/>
              <a:buChar char="•"/>
            </a:pPr>
            <a:r>
              <a:rPr lang="en-US" sz="1600" dirty="0"/>
              <a:t>Lithium Metal Battery</a:t>
            </a:r>
          </a:p>
          <a:p>
            <a:pPr lvl="3">
              <a:buFont typeface="Arial" panose="020B0604020202020204" pitchFamily="34" charset="0"/>
              <a:buChar char="•"/>
            </a:pPr>
            <a:r>
              <a:rPr lang="en-US" dirty="0"/>
              <a:t>Specific Energy = 440 </a:t>
            </a:r>
            <a:r>
              <a:rPr lang="en-US" dirty="0" err="1"/>
              <a:t>Wh</a:t>
            </a:r>
            <a:r>
              <a:rPr lang="en-US" dirty="0"/>
              <a:t>/kg, Energy Density = 930 </a:t>
            </a:r>
            <a:r>
              <a:rPr lang="en-US" dirty="0" err="1"/>
              <a:t>Wh</a:t>
            </a:r>
            <a:r>
              <a:rPr lang="en-US" dirty="0"/>
              <a:t>/L, 1000+ cycle life, &lt;20min charge</a:t>
            </a:r>
          </a:p>
          <a:p>
            <a:pPr lvl="3">
              <a:buFont typeface="Arial" panose="020B0604020202020204" pitchFamily="34" charset="0"/>
              <a:buChar char="•"/>
            </a:pPr>
            <a:r>
              <a:rPr lang="en-US" dirty="0"/>
              <a:t>Lithium Metal anode</a:t>
            </a:r>
          </a:p>
          <a:p>
            <a:pPr lvl="3">
              <a:buFont typeface="Arial" panose="020B0604020202020204" pitchFamily="34" charset="0"/>
              <a:buChar char="•"/>
            </a:pPr>
            <a:r>
              <a:rPr lang="en-US" dirty="0"/>
              <a:t>Sulfide Solid Electrolyte</a:t>
            </a:r>
          </a:p>
          <a:p>
            <a:pPr lvl="3">
              <a:buFont typeface="Arial" panose="020B0604020202020204" pitchFamily="34" charset="0"/>
              <a:buChar char="•"/>
            </a:pPr>
            <a:r>
              <a:rPr lang="en-US" dirty="0"/>
              <a:t>NCM Cathode (LiNiMnCoO</a:t>
            </a:r>
            <a:r>
              <a:rPr lang="en-US" baseline="-25000" dirty="0"/>
              <a:t>2</a:t>
            </a:r>
            <a:r>
              <a:rPr lang="en-US" dirty="0"/>
              <a:t>)</a:t>
            </a:r>
          </a:p>
          <a:p>
            <a:pPr marL="566928" lvl="3" indent="0">
              <a:buNone/>
            </a:pPr>
            <a:endParaRPr lang="en-US" dirty="0"/>
          </a:p>
          <a:p>
            <a:pPr lvl="2">
              <a:buFont typeface="Arial" panose="020B0604020202020204" pitchFamily="34" charset="0"/>
              <a:buChar char="•"/>
            </a:pPr>
            <a:r>
              <a:rPr lang="en-US" sz="1600" dirty="0"/>
              <a:t>Silicon EV Cells:  </a:t>
            </a:r>
          </a:p>
          <a:p>
            <a:pPr lvl="3">
              <a:buFont typeface="Arial" panose="020B0604020202020204" pitchFamily="34" charset="0"/>
              <a:buChar char="•"/>
            </a:pPr>
            <a:r>
              <a:rPr lang="en-US" dirty="0"/>
              <a:t>Specific Energy = 390 </a:t>
            </a:r>
            <a:r>
              <a:rPr lang="en-US" dirty="0" err="1"/>
              <a:t>Wh</a:t>
            </a:r>
            <a:r>
              <a:rPr lang="en-US" dirty="0"/>
              <a:t>/kg, Energy Density = 930 </a:t>
            </a:r>
            <a:r>
              <a:rPr lang="en-US" dirty="0" err="1"/>
              <a:t>Wh</a:t>
            </a:r>
            <a:r>
              <a:rPr lang="en-US" dirty="0"/>
              <a:t>/L, 1000+ cycle life, &lt;15 min charge</a:t>
            </a:r>
          </a:p>
          <a:p>
            <a:pPr lvl="3">
              <a:buFont typeface="Arial" panose="020B0604020202020204" pitchFamily="34" charset="0"/>
              <a:buChar char="•"/>
            </a:pPr>
            <a:r>
              <a:rPr lang="en-US" dirty="0"/>
              <a:t>High-content Silicon Anode</a:t>
            </a:r>
          </a:p>
          <a:p>
            <a:pPr lvl="3">
              <a:buFont typeface="Arial" panose="020B0604020202020204" pitchFamily="34" charset="0"/>
              <a:buChar char="•"/>
            </a:pPr>
            <a:r>
              <a:rPr lang="en-US" dirty="0"/>
              <a:t>Sulfide Solid Electrolyte</a:t>
            </a:r>
          </a:p>
          <a:p>
            <a:pPr lvl="3">
              <a:buFont typeface="Arial" panose="020B0604020202020204" pitchFamily="34" charset="0"/>
              <a:buChar char="•"/>
            </a:pPr>
            <a:r>
              <a:rPr lang="en-US" dirty="0"/>
              <a:t>NCM Cathode (LiNiMnCoO</a:t>
            </a:r>
            <a:r>
              <a:rPr lang="en-US" baseline="-25000" dirty="0"/>
              <a:t>2</a:t>
            </a:r>
            <a:r>
              <a:rPr lang="en-US" dirty="0"/>
              <a:t>)</a:t>
            </a:r>
          </a:p>
          <a:p>
            <a:pPr marL="566928" lvl="3" indent="0">
              <a:buNone/>
            </a:pPr>
            <a:endParaRPr lang="en-US" dirty="0"/>
          </a:p>
          <a:p>
            <a:pPr lvl="2">
              <a:buFont typeface="Arial" panose="020B0604020202020204" pitchFamily="34" charset="0"/>
              <a:buChar char="•"/>
            </a:pPr>
            <a:r>
              <a:rPr lang="en-US" sz="1600" dirty="0"/>
              <a:t>Conversion Reaction Cells:  </a:t>
            </a:r>
          </a:p>
          <a:p>
            <a:pPr lvl="3">
              <a:buFont typeface="Arial" panose="020B0604020202020204" pitchFamily="34" charset="0"/>
              <a:buChar char="•"/>
            </a:pPr>
            <a:r>
              <a:rPr lang="en-US" dirty="0"/>
              <a:t>Specific Energy = 560 </a:t>
            </a:r>
            <a:r>
              <a:rPr lang="en-US" dirty="0" err="1"/>
              <a:t>Wh</a:t>
            </a:r>
            <a:r>
              <a:rPr lang="en-US" dirty="0"/>
              <a:t>/kg, Energy Density = 785 </a:t>
            </a:r>
            <a:r>
              <a:rPr lang="en-US" dirty="0" err="1"/>
              <a:t>Wh</a:t>
            </a:r>
            <a:r>
              <a:rPr lang="en-US" dirty="0"/>
              <a:t>/L, 1000+ cycle life, &lt;30 min charge</a:t>
            </a:r>
          </a:p>
          <a:p>
            <a:pPr lvl="3">
              <a:buFont typeface="Arial" panose="020B0604020202020204" pitchFamily="34" charset="0"/>
              <a:buChar char="•"/>
            </a:pPr>
            <a:r>
              <a:rPr lang="en-US" dirty="0"/>
              <a:t>Lithium Metal Anode</a:t>
            </a:r>
          </a:p>
          <a:p>
            <a:pPr lvl="3">
              <a:buFont typeface="Arial" panose="020B0604020202020204" pitchFamily="34" charset="0"/>
              <a:buChar char="•"/>
            </a:pPr>
            <a:r>
              <a:rPr lang="en-US" dirty="0"/>
              <a:t>Sulfide Solid Electrolyte</a:t>
            </a:r>
          </a:p>
          <a:p>
            <a:pPr lvl="3">
              <a:buFont typeface="Arial" panose="020B0604020202020204" pitchFamily="34" charset="0"/>
              <a:buChar char="•"/>
            </a:pPr>
            <a:r>
              <a:rPr lang="en-US" dirty="0"/>
              <a:t>Conversion Type Cathode</a:t>
            </a:r>
          </a:p>
          <a:p>
            <a:pPr marL="566928" lvl="3" indent="0">
              <a:buNone/>
            </a:pPr>
            <a:endParaRPr lang="en-US" dirty="0"/>
          </a:p>
          <a:p>
            <a:pPr lvl="2">
              <a:buFont typeface="Arial" panose="020B0604020202020204" pitchFamily="34" charset="0"/>
              <a:buChar char="•"/>
            </a:pPr>
            <a:endParaRPr lang="en-US" dirty="0"/>
          </a:p>
          <a:p>
            <a:pPr marL="384048" lvl="2" indent="0">
              <a:buNone/>
            </a:pPr>
            <a:endParaRPr lang="en-US" dirty="0"/>
          </a:p>
          <a:p>
            <a:pPr marL="384048" lvl="2" indent="0">
              <a:buNone/>
            </a:pPr>
            <a:endParaRPr lang="en-US" dirty="0"/>
          </a:p>
          <a:p>
            <a:pPr lvl="1">
              <a:buFont typeface="Arial" panose="020B0604020202020204" pitchFamily="34" charset="0"/>
              <a:buChar char="•"/>
            </a:pPr>
            <a:endParaRPr lang="en-US" dirty="0"/>
          </a:p>
          <a:p>
            <a:pPr marL="384048" lvl="2" indent="0">
              <a:buNone/>
            </a:pPr>
            <a:endParaRPr lang="en-US" dirty="0"/>
          </a:p>
          <a:p>
            <a:pPr marL="384048" lvl="2" indent="0">
              <a:buNone/>
            </a:pPr>
            <a:endParaRPr lang="en-US" dirty="0"/>
          </a:p>
        </p:txBody>
      </p:sp>
    </p:spTree>
    <p:extLst>
      <p:ext uri="{BB962C8B-B14F-4D97-AF65-F5344CB8AC3E}">
        <p14:creationId xmlns:p14="http://schemas.microsoft.com/office/powerpoint/2010/main" val="20992131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1979</TotalTime>
  <Words>2716</Words>
  <Application>Microsoft Office PowerPoint</Application>
  <PresentationFormat>Widescreen</PresentationFormat>
  <Paragraphs>294</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Retrospect</vt:lpstr>
      <vt:lpstr>Solid-State Batteries</vt:lpstr>
      <vt:lpstr>Background Information</vt:lpstr>
      <vt:lpstr>Background Information</vt:lpstr>
      <vt:lpstr>How do batteries work?</vt:lpstr>
      <vt:lpstr>The problem with Li-ion batteries</vt:lpstr>
      <vt:lpstr>Historical Perspective of Solid-State Batteries</vt:lpstr>
      <vt:lpstr>How do Solid-State Batteries work?</vt:lpstr>
      <vt:lpstr>How do Solid-State Batteries work?</vt:lpstr>
      <vt:lpstr>Types of Solid-State Batteries</vt:lpstr>
      <vt:lpstr>Types of Solid-State Batteries</vt:lpstr>
      <vt:lpstr>Types of Solid-State Batteries</vt:lpstr>
      <vt:lpstr>Types of Solid-State Batteries</vt:lpstr>
      <vt:lpstr>Types of Solid-State Batteries</vt:lpstr>
      <vt:lpstr>Why Solid-State Batteries?</vt:lpstr>
      <vt:lpstr>Main Players on Solid-State Batteries Market</vt:lpstr>
      <vt:lpstr>Challenges to overcome</vt:lpstr>
      <vt:lpstr>Conclusion</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Glass Batteries</dc:title>
  <dc:creator>Ferreira Grizzi, Vitor</dc:creator>
  <cp:lastModifiedBy>Ferreira Grizzi, Vitor</cp:lastModifiedBy>
  <cp:revision>89</cp:revision>
  <dcterms:created xsi:type="dcterms:W3CDTF">2022-04-18T15:27:29Z</dcterms:created>
  <dcterms:modified xsi:type="dcterms:W3CDTF">2022-04-20T18:59:12Z</dcterms:modified>
</cp:coreProperties>
</file>