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38548F-E74B-48D2-A662-7CAA816A5039}">
  <a:tblStyle styleId="{F138548F-E74B-48D2-A662-7CAA816A503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3c6316ae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3c6316ae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3c6316ae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3c6316a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3c6316ae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3c6316ae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3c6316ae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3c6316ae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3c6316ae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3c6316ae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3c6316ae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3c6316a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3c6316ae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3c6316ae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3c6316ae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3c6316a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3c6316a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3c6316a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3c6316ae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3c6316ae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3c6316ae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3c6316ae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3c6316ae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3c6316ae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3c6316ae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3c6316ae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ia.gov/energyexplained/use-of-energy/transportation.php" TargetMode="External"/><Relationship Id="rId4" Type="http://schemas.openxmlformats.org/officeDocument/2006/relationships/hyperlink" Target="https://www.aps.org/publications/apsnews/201208/backpage.cfm/" TargetMode="External"/><Relationship Id="rId11" Type="http://schemas.openxmlformats.org/officeDocument/2006/relationships/hyperlink" Target="https://www.sciencedirect.com/science/article/pii/S240582971930916X?casa_token=_IHVAHvjtnYAAAAA:A6bsfk1YVrECi9i-rhTBxsuDUZeIPRgnMFaNgEtfytDYE7qcrC_pSQdvsQ2HhMfXWYkzkqJjMw" TargetMode="External"/><Relationship Id="rId10" Type="http://schemas.openxmlformats.org/officeDocument/2006/relationships/hyperlink" Target="https://www.diva-portal.org/smash/record.jsf?pid=diva2%3A999197&amp;dswid=-8951" TargetMode="External"/><Relationship Id="rId9" Type="http://schemas.openxmlformats.org/officeDocument/2006/relationships/hyperlink" Target="https://onlinelibrary.wiley.com/doi/10.1002/aesr.202000093" TargetMode="External"/><Relationship Id="rId5" Type="http://schemas.openxmlformats.org/officeDocument/2006/relationships/hyperlink" Target="https://cleantechnica.com/2020/10/10/teslas-new-structural-battery-pack-its-not-cell-to-pack-its-cell-to-body/" TargetMode="External"/><Relationship Id="rId6" Type="http://schemas.openxmlformats.org/officeDocument/2006/relationships/hyperlink" Target="https://www.sorcerer.eu/pages/about.html" TargetMode="External"/><Relationship Id="rId7" Type="http://schemas.openxmlformats.org/officeDocument/2006/relationships/hyperlink" Target="http://www.asprotec.ru/pub/IMS65_E23.pdf" TargetMode="External"/><Relationship Id="rId8" Type="http://schemas.openxmlformats.org/officeDocument/2006/relationships/hyperlink" Target="https://scitechdaily.com/big-breakthrough-for-massless-energy-storage-structural-battery-that-performs-10x-better-than-all-previous-version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Batteries as Energy Storage in Electric Vehicles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3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 Wallace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B.S. Nuclear, Plasma and Radiological Engineering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Illinois at Urbana-Champaign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twalla20@illinois.edu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Comparisons with Previous Developments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729325" y="2078875"/>
            <a:ext cx="426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 Army, 2007 [7]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Gel electrolyte for electrochemical performance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 GPa, 35 Wh/kg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Carlson et al. 2013 [8]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Developed solid LFP cathode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Did not report multifunctional performance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Moyer et al. 2020 [9]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&lt;2 GPa, 40+ Wh/kg</a:t>
            </a:r>
            <a:endParaRPr/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625" y="1853846"/>
            <a:ext cx="2667000" cy="1560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22"/>
          <p:cNvSpPr txBox="1"/>
          <p:nvPr/>
        </p:nvSpPr>
        <p:spPr>
          <a:xfrm>
            <a:off x="5812025" y="3161025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[6]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700" y="3662175"/>
            <a:ext cx="4174226" cy="14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771100" y="474655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[7]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Storage Comparisons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729325" y="2078875"/>
            <a:ext cx="426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93 % </a:t>
            </a:r>
            <a:r>
              <a:rPr lang="en"/>
              <a:t>of energy used in the transportation sector come from </a:t>
            </a:r>
            <a:r>
              <a:rPr b="1" lang="en"/>
              <a:t>chemical fuel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Energy density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lithium ion batteries is </a:t>
            </a:r>
            <a:r>
              <a:rPr b="1" lang="en"/>
              <a:t>~150x</a:t>
            </a:r>
            <a:r>
              <a:rPr lang="en"/>
              <a:t> less than fuel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83.3 Wh/kg  vs.  13 kWh/kg  [2]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Structural batteries have </a:t>
            </a:r>
            <a:r>
              <a:rPr b="1" lang="en"/>
              <a:t>~30% </a:t>
            </a:r>
            <a:r>
              <a:rPr lang="en"/>
              <a:t>of liquid batteries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475" y="2431000"/>
            <a:ext cx="3881526" cy="208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651875" y="4207375"/>
            <a:ext cx="205800" cy="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8167875" y="2078875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[1]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Development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729325" y="2078875"/>
            <a:ext cx="4095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Solid state battery technology must continually </a:t>
            </a:r>
            <a:r>
              <a:rPr lang="en"/>
              <a:t>improve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Vulnerable to temperature degradation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Thinner electrolyte is necessary for better multifunctional properties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Moves mass bias toward stronger CF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Stiffer, more consistent CF lamina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Improves directional PW performance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Carbon Aerogel (CAG) infusion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Technology is still very young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Much room for growth</a:t>
            </a:r>
            <a:endParaRPr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625" y="2016525"/>
            <a:ext cx="4014577" cy="182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4824625" y="383760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[6]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29450" y="2078875"/>
            <a:ext cx="76887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https://www.eia.gov/energyexplained/use-of-energy/transportation.php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https://www.aps.org/publications/apsnews/201208/backpage.cfm/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https://cleantechnica.com/2020/10/10/teslas-new-structural-battery-pack-its-not-cell-to-pack-its-cell-to-body/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https://www.sorcerer.eu/pages/about.html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http://www.asprotec.ru/pub/IMS65_E23.pdf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https://scitechdaily.com/big-breakthrough-for-massless-energy-storage-structural-battery-that-performs-10x-better-than-all-previous-versions/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https://onlinelibrary.wiley.com/doi/10.1002/aesr.202000093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https://www.diva-portal.org/smash/record.jsf?pid=diva2%3A999197&amp;dswid=-8951</a:t>
            </a:r>
            <a:endParaRPr/>
          </a:p>
          <a:p>
            <a:pPr indent="-2987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https://www.sciencedirect.com/science/article/pii/S240582971930916X?casa_token=_IHVAHvjtnYAAAAA:A6bsfk1YVrECi9i-rhTBxsuDUZeIPRgnMFaNgEtfytDYE7qcrC_pSQdvsQ2HhMfXWYkzkqJjMw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Structural Battery?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325" y="2078875"/>
            <a:ext cx="462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Battery incorporated as a structural member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Solid State Battery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Li-ion based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Less </a:t>
            </a:r>
            <a:r>
              <a:rPr lang="en"/>
              <a:t>flammable</a:t>
            </a:r>
            <a:r>
              <a:rPr lang="en"/>
              <a:t> </a:t>
            </a:r>
            <a:r>
              <a:rPr lang="en"/>
              <a:t>than liquid</a:t>
            </a:r>
            <a:r>
              <a:rPr lang="en"/>
              <a:t> Li-ion counterparts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be formed into complex configurations due to solid structure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/>
              <a:t>Multifunctional Component</a:t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440" y="3035550"/>
            <a:ext cx="3176460" cy="187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Multifunctional Components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Modern fully wet wings in aircraft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Engine blocks in high performance cars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450" y="1853850"/>
            <a:ext cx="4150524" cy="278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24" y="2866500"/>
            <a:ext cx="3982125" cy="209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Battery Technology in EVs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Large packs of hundreds of Li-ion batteries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Tesla’s Skateboard chassis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Embedded batteries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Bridging the gap between monofunctional and multifunctional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Li-ion batteries pose cooling challenges</a:t>
            </a:r>
            <a:endParaRPr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25" y="3518150"/>
            <a:ext cx="4232408" cy="14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750" y="2078875"/>
            <a:ext cx="3352999" cy="187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194925" y="405220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[3]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SORCERER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9325" y="2078875"/>
            <a:ext cx="4908000" cy="26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Structural pOwer CompositEs foR futurE civil aiRcraft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Developing multifunctional composite materials for NATO air forces and western aviation industry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USAF, Horizon 2020 (EU), Airbus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Chalmer University of Technology</a:t>
            </a:r>
            <a:r>
              <a:rPr lang="en"/>
              <a:t> (Sweden)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Implementation, </a:t>
            </a:r>
            <a:r>
              <a:rPr lang="en"/>
              <a:t>structural</a:t>
            </a:r>
            <a:r>
              <a:rPr lang="en"/>
              <a:t> performance, efficient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IMDEA (Spain)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Fabrication, fire retardancy, electrochemical performance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Imperial College London (UK)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Structural Supercapacitors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KTH Royal Institute of Technology (Sweden)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Multifunctional Performance Qualification</a:t>
            </a:r>
            <a:endParaRPr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325" y="1853850"/>
            <a:ext cx="3446123" cy="238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5637325" y="145365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[4]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B</a:t>
            </a:r>
            <a:r>
              <a:rPr lang="en"/>
              <a:t>attery</a:t>
            </a:r>
            <a:r>
              <a:rPr lang="en"/>
              <a:t> Overview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729325" y="2078875"/>
            <a:ext cx="4338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Anode - Carbon Fiber (</a:t>
            </a:r>
            <a:r>
              <a:rPr b="1" lang="en"/>
              <a:t>CF</a:t>
            </a:r>
            <a:r>
              <a:rPr lang="en"/>
              <a:t>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IMS65 filament yarn [5]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Copper foil current collector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Cathode - Lithium-Iron-Phosphate (</a:t>
            </a:r>
            <a:r>
              <a:rPr b="1" lang="en"/>
              <a:t>LFP</a:t>
            </a:r>
            <a:r>
              <a:rPr lang="en"/>
              <a:t>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Supported by aluminum foil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Structural Battery Electrolyte (</a:t>
            </a:r>
            <a:r>
              <a:rPr b="1" lang="en"/>
              <a:t>SBE</a:t>
            </a:r>
            <a:r>
              <a:rPr lang="en"/>
              <a:t>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Two types of glass fiber (GF) tested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Whatman GF/A</a:t>
            </a:r>
            <a:r>
              <a:rPr lang="en"/>
              <a:t> - comme</a:t>
            </a:r>
            <a:r>
              <a:rPr lang="en"/>
              <a:t>rcially available weave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Plain weave - </a:t>
            </a:r>
            <a:r>
              <a:rPr b="1" lang="en"/>
              <a:t>GF PW</a:t>
            </a:r>
            <a:endParaRPr b="1"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500" y="1913825"/>
            <a:ext cx="3879224" cy="2591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8"/>
          <p:cNvSpPr txBox="1"/>
          <p:nvPr/>
        </p:nvSpPr>
        <p:spPr>
          <a:xfrm>
            <a:off x="4572000" y="4104825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[6]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201713" y="4505025"/>
            <a:ext cx="361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Dr. Johanna Xu and Dr. Leif Asp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Battery Cross Section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775" y="1997125"/>
            <a:ext cx="47625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6756275" y="434965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[7]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Perform</a:t>
            </a:r>
            <a:r>
              <a:rPr lang="en"/>
              <a:t>ance</a:t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1" y="2232550"/>
            <a:ext cx="5709273" cy="20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264338" y="1853850"/>
            <a:ext cx="46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Tensile Test Results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6728850" y="225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{F138548F-E74B-48D2-A662-7CAA816A5039}</a:tableStyleId>
              </a:tblPr>
              <a:tblGrid>
                <a:gridCol w="952500"/>
                <a:gridCol w="952500"/>
              </a:tblGrid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Material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Young's Modulus, [GPa]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7075 Aluminum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1045 Steel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IMS65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290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Structural Battery (GF)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25.4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0"/>
          <p:cNvSpPr txBox="1"/>
          <p:nvPr/>
        </p:nvSpPr>
        <p:spPr>
          <a:xfrm>
            <a:off x="5903850" y="4276825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[7]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Electrochemical Performance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Nominal specific energy of 24 Wh/kg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Survived cyclic </a:t>
            </a:r>
            <a:r>
              <a:rPr lang="en"/>
              <a:t>charging cycles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Thinner electrolyte PW preferable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Less internal resistance with a thinner structure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006250"/>
            <a:ext cx="3787140" cy="259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8536300" y="4197250"/>
            <a:ext cx="4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[7]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