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EFFC4E-41EA-4457-B07C-FBF428ED063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42A6A869-04F3-4305-886C-0DE5DA6D0EFA}">
      <dgm:prSet phldrT="[Texto]"/>
      <dgm:spPr/>
      <dgm:t>
        <a:bodyPr/>
        <a:lstStyle/>
        <a:p>
          <a:r>
            <a:rPr lang="en-US" dirty="0" smtClean="0"/>
            <a:t>Charge</a:t>
          </a:r>
          <a:endParaRPr lang="en-US" dirty="0"/>
        </a:p>
      </dgm:t>
    </dgm:pt>
    <dgm:pt modelId="{80D71355-7878-46F3-A391-D555884F2485}" type="parTrans" cxnId="{EC2778CD-B28A-4C79-BCD5-B75D713E266D}">
      <dgm:prSet/>
      <dgm:spPr/>
      <dgm:t>
        <a:bodyPr/>
        <a:lstStyle/>
        <a:p>
          <a:endParaRPr lang="en-US"/>
        </a:p>
      </dgm:t>
    </dgm:pt>
    <dgm:pt modelId="{B96B4AB4-0E24-448C-9AD4-5AAAECA647B7}" type="sibTrans" cxnId="{EC2778CD-B28A-4C79-BCD5-B75D713E266D}">
      <dgm:prSet/>
      <dgm:spPr/>
      <dgm:t>
        <a:bodyPr/>
        <a:lstStyle/>
        <a:p>
          <a:endParaRPr lang="en-US"/>
        </a:p>
      </dgm:t>
    </dgm:pt>
    <dgm:pt modelId="{E8ED6C98-8D84-4DA4-8B92-073EFD2AF49B}">
      <dgm:prSet phldrT="[Texto]"/>
      <dgm:spPr/>
      <dgm:t>
        <a:bodyPr/>
        <a:lstStyle/>
        <a:p>
          <a:r>
            <a:rPr lang="en-US" dirty="0" smtClean="0"/>
            <a:t>Storage</a:t>
          </a:r>
          <a:endParaRPr lang="en-US" dirty="0"/>
        </a:p>
      </dgm:t>
    </dgm:pt>
    <dgm:pt modelId="{A0F9453E-C2FE-4282-B763-80F776315CDA}" type="parTrans" cxnId="{6C4BEF2D-9D8C-4901-AF9A-746BB2310AF4}">
      <dgm:prSet/>
      <dgm:spPr/>
      <dgm:t>
        <a:bodyPr/>
        <a:lstStyle/>
        <a:p>
          <a:endParaRPr lang="en-US"/>
        </a:p>
      </dgm:t>
    </dgm:pt>
    <dgm:pt modelId="{DE1396F4-AE3C-4EAF-B38E-5D6F2A5CDBF7}" type="sibTrans" cxnId="{6C4BEF2D-9D8C-4901-AF9A-746BB2310AF4}">
      <dgm:prSet/>
      <dgm:spPr/>
      <dgm:t>
        <a:bodyPr/>
        <a:lstStyle/>
        <a:p>
          <a:endParaRPr lang="en-US"/>
        </a:p>
      </dgm:t>
    </dgm:pt>
    <dgm:pt modelId="{D1129501-83C3-4621-98FB-5155B12D494A}">
      <dgm:prSet phldrT="[Texto]"/>
      <dgm:spPr/>
      <dgm:t>
        <a:bodyPr/>
        <a:lstStyle/>
        <a:p>
          <a:r>
            <a:rPr lang="en-US" dirty="0" smtClean="0"/>
            <a:t>Discharge</a:t>
          </a:r>
          <a:endParaRPr lang="en-US" dirty="0"/>
        </a:p>
      </dgm:t>
    </dgm:pt>
    <dgm:pt modelId="{333A47D3-BD07-4B37-86D6-285923DC884E}" type="parTrans" cxnId="{57FD0C5E-6B66-469D-A758-6146817A5D00}">
      <dgm:prSet/>
      <dgm:spPr/>
      <dgm:t>
        <a:bodyPr/>
        <a:lstStyle/>
        <a:p>
          <a:endParaRPr lang="en-US"/>
        </a:p>
      </dgm:t>
    </dgm:pt>
    <dgm:pt modelId="{175ADB67-6559-4F26-8348-50326D5BC628}" type="sibTrans" cxnId="{57FD0C5E-6B66-469D-A758-6146817A5D00}">
      <dgm:prSet/>
      <dgm:spPr/>
      <dgm:t>
        <a:bodyPr/>
        <a:lstStyle/>
        <a:p>
          <a:endParaRPr lang="en-US"/>
        </a:p>
      </dgm:t>
    </dgm:pt>
    <dgm:pt modelId="{88933A11-9528-41EB-8853-C37C993AAF2B}" type="pres">
      <dgm:prSet presAssocID="{54EFFC4E-41EA-4457-B07C-FBF428ED063D}" presName="Name0" presStyleCnt="0">
        <dgm:presLayoutVars>
          <dgm:dir/>
          <dgm:animLvl val="lvl"/>
          <dgm:resizeHandles val="exact"/>
        </dgm:presLayoutVars>
      </dgm:prSet>
      <dgm:spPr/>
    </dgm:pt>
    <dgm:pt modelId="{A771B8EA-2D9D-4261-9A93-5BF3FF043302}" type="pres">
      <dgm:prSet presAssocID="{42A6A869-04F3-4305-886C-0DE5DA6D0EF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FB0688-1CA0-4C69-9072-42B191123529}" type="pres">
      <dgm:prSet presAssocID="{B96B4AB4-0E24-448C-9AD4-5AAAECA647B7}" presName="parTxOnlySpace" presStyleCnt="0"/>
      <dgm:spPr/>
    </dgm:pt>
    <dgm:pt modelId="{65D84D7A-3C24-45DA-8FFC-6E9AD78BDCC0}" type="pres">
      <dgm:prSet presAssocID="{E8ED6C98-8D84-4DA4-8B92-073EFD2AF49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F36F53-44F4-4A90-8203-7B4891488CAA}" type="pres">
      <dgm:prSet presAssocID="{DE1396F4-AE3C-4EAF-B38E-5D6F2A5CDBF7}" presName="parTxOnlySpace" presStyleCnt="0"/>
      <dgm:spPr/>
    </dgm:pt>
    <dgm:pt modelId="{EBD51DC0-AEA3-4B34-9866-E747029826F4}" type="pres">
      <dgm:prSet presAssocID="{D1129501-83C3-4621-98FB-5155B12D494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2213B8-B889-4AB0-919C-2F178A6EE4F6}" type="presOf" srcId="{42A6A869-04F3-4305-886C-0DE5DA6D0EFA}" destId="{A771B8EA-2D9D-4261-9A93-5BF3FF043302}" srcOrd="0" destOrd="0" presId="urn:microsoft.com/office/officeart/2005/8/layout/chevron1"/>
    <dgm:cxn modelId="{3BFC4C66-D56E-4F75-A005-AD531A349C5C}" type="presOf" srcId="{E8ED6C98-8D84-4DA4-8B92-073EFD2AF49B}" destId="{65D84D7A-3C24-45DA-8FFC-6E9AD78BDCC0}" srcOrd="0" destOrd="0" presId="urn:microsoft.com/office/officeart/2005/8/layout/chevron1"/>
    <dgm:cxn modelId="{6C4BEF2D-9D8C-4901-AF9A-746BB2310AF4}" srcId="{54EFFC4E-41EA-4457-B07C-FBF428ED063D}" destId="{E8ED6C98-8D84-4DA4-8B92-073EFD2AF49B}" srcOrd="1" destOrd="0" parTransId="{A0F9453E-C2FE-4282-B763-80F776315CDA}" sibTransId="{DE1396F4-AE3C-4EAF-B38E-5D6F2A5CDBF7}"/>
    <dgm:cxn modelId="{40EC480B-44B0-4DB0-9367-DA3C71C45E44}" type="presOf" srcId="{54EFFC4E-41EA-4457-B07C-FBF428ED063D}" destId="{88933A11-9528-41EB-8853-C37C993AAF2B}" srcOrd="0" destOrd="0" presId="urn:microsoft.com/office/officeart/2005/8/layout/chevron1"/>
    <dgm:cxn modelId="{57FD0C5E-6B66-469D-A758-6146817A5D00}" srcId="{54EFFC4E-41EA-4457-B07C-FBF428ED063D}" destId="{D1129501-83C3-4621-98FB-5155B12D494A}" srcOrd="2" destOrd="0" parTransId="{333A47D3-BD07-4B37-86D6-285923DC884E}" sibTransId="{175ADB67-6559-4F26-8348-50326D5BC628}"/>
    <dgm:cxn modelId="{EC2778CD-B28A-4C79-BCD5-B75D713E266D}" srcId="{54EFFC4E-41EA-4457-B07C-FBF428ED063D}" destId="{42A6A869-04F3-4305-886C-0DE5DA6D0EFA}" srcOrd="0" destOrd="0" parTransId="{80D71355-7878-46F3-A391-D555884F2485}" sibTransId="{B96B4AB4-0E24-448C-9AD4-5AAAECA647B7}"/>
    <dgm:cxn modelId="{8771AF20-7615-4BBA-9604-68FE6ED37B46}" type="presOf" srcId="{D1129501-83C3-4621-98FB-5155B12D494A}" destId="{EBD51DC0-AEA3-4B34-9866-E747029826F4}" srcOrd="0" destOrd="0" presId="urn:microsoft.com/office/officeart/2005/8/layout/chevron1"/>
    <dgm:cxn modelId="{DC634266-410B-4E24-B805-750A64CECD72}" type="presParOf" srcId="{88933A11-9528-41EB-8853-C37C993AAF2B}" destId="{A771B8EA-2D9D-4261-9A93-5BF3FF043302}" srcOrd="0" destOrd="0" presId="urn:microsoft.com/office/officeart/2005/8/layout/chevron1"/>
    <dgm:cxn modelId="{624436FE-DD62-4471-A2BF-42F10C3B0AFA}" type="presParOf" srcId="{88933A11-9528-41EB-8853-C37C993AAF2B}" destId="{50FB0688-1CA0-4C69-9072-42B191123529}" srcOrd="1" destOrd="0" presId="urn:microsoft.com/office/officeart/2005/8/layout/chevron1"/>
    <dgm:cxn modelId="{43D01B16-1849-40E9-81EF-3FAC6C125197}" type="presParOf" srcId="{88933A11-9528-41EB-8853-C37C993AAF2B}" destId="{65D84D7A-3C24-45DA-8FFC-6E9AD78BDCC0}" srcOrd="2" destOrd="0" presId="urn:microsoft.com/office/officeart/2005/8/layout/chevron1"/>
    <dgm:cxn modelId="{B28686CC-5B8D-4DAC-B7C5-9422DEC1B4E3}" type="presParOf" srcId="{88933A11-9528-41EB-8853-C37C993AAF2B}" destId="{79F36F53-44F4-4A90-8203-7B4891488CAA}" srcOrd="3" destOrd="0" presId="urn:microsoft.com/office/officeart/2005/8/layout/chevron1"/>
    <dgm:cxn modelId="{5DC85BA2-A73A-444F-B94F-E3506C2610DD}" type="presParOf" srcId="{88933A11-9528-41EB-8853-C37C993AAF2B}" destId="{EBD51DC0-AEA3-4B34-9866-E747029826F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71B8EA-2D9D-4261-9A93-5BF3FF043302}">
      <dsp:nvSpPr>
        <dsp:cNvPr id="0" name=""/>
        <dsp:cNvSpPr/>
      </dsp:nvSpPr>
      <dsp:spPr>
        <a:xfrm>
          <a:off x="1785" y="24890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Charge</a:t>
          </a:r>
          <a:endParaRPr lang="en-US" sz="2100" kern="1200" dirty="0"/>
        </a:p>
      </dsp:txBody>
      <dsp:txXfrm>
        <a:off x="1785" y="248902"/>
        <a:ext cx="2175867" cy="870346"/>
      </dsp:txXfrm>
    </dsp:sp>
    <dsp:sp modelId="{65D84D7A-3C24-45DA-8FFC-6E9AD78BDCC0}">
      <dsp:nvSpPr>
        <dsp:cNvPr id="0" name=""/>
        <dsp:cNvSpPr/>
      </dsp:nvSpPr>
      <dsp:spPr>
        <a:xfrm>
          <a:off x="1960066" y="24890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Storage</a:t>
          </a:r>
          <a:endParaRPr lang="en-US" sz="2100" kern="1200" dirty="0"/>
        </a:p>
      </dsp:txBody>
      <dsp:txXfrm>
        <a:off x="1960066" y="248902"/>
        <a:ext cx="2175867" cy="870346"/>
      </dsp:txXfrm>
    </dsp:sp>
    <dsp:sp modelId="{EBD51DC0-AEA3-4B34-9866-E747029826F4}">
      <dsp:nvSpPr>
        <dsp:cNvPr id="0" name=""/>
        <dsp:cNvSpPr/>
      </dsp:nvSpPr>
      <dsp:spPr>
        <a:xfrm>
          <a:off x="3918346" y="24890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Discharge</a:t>
          </a:r>
          <a:endParaRPr lang="en-US" sz="2100" kern="1200" dirty="0"/>
        </a:p>
      </dsp:txBody>
      <dsp:txXfrm>
        <a:off x="3918346" y="248902"/>
        <a:ext cx="2175867" cy="870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7EFDED-1FB7-460E-9E2E-0A28FBEC1DF5}" type="datetimeFigureOut">
              <a:rPr lang="pt-BR" smtClean="0"/>
              <a:pPr/>
              <a:t>08/12/2014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1731D4-9AA2-4BE1-BAD5-3FDF2AA26F02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quidair.org.uk/about-liquid-air" TargetMode="External"/><Relationship Id="rId2" Type="http://schemas.openxmlformats.org/officeDocument/2006/relationships/hyperlink" Target="http://www.highview-power.com/wp-content/uploads/Highview-Brochur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ighview-power.com/tou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Liquid</a:t>
            </a:r>
            <a:r>
              <a:rPr lang="pt-BR" dirty="0" smtClean="0"/>
              <a:t> </a:t>
            </a:r>
            <a:r>
              <a:rPr lang="pt-BR" dirty="0" err="1" smtClean="0"/>
              <a:t>Air</a:t>
            </a:r>
            <a:r>
              <a:rPr lang="pt-BR" dirty="0" smtClean="0"/>
              <a:t> Energy Storage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4581128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NPRE 498 – Energy Storage and Conveyance</a:t>
            </a: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Thomaz</a:t>
            </a:r>
            <a:r>
              <a:rPr lang="en-US" dirty="0" smtClean="0">
                <a:solidFill>
                  <a:schemeClr val="tx1"/>
                </a:solidFill>
              </a:rPr>
              <a:t> Perilli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MS in Bioenergy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Professional Science Master’s concentration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Plant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Highview pilot plant</a:t>
            </a:r>
          </a:p>
          <a:p>
            <a:pPr lvl="1"/>
            <a:r>
              <a:rPr lang="en-US" dirty="0" smtClean="0"/>
              <a:t>Location: Slough, Greater London, England</a:t>
            </a:r>
          </a:p>
          <a:p>
            <a:pPr lvl="1"/>
            <a:r>
              <a:rPr lang="en-US" dirty="0" smtClean="0"/>
              <a:t>Operational since 2011</a:t>
            </a:r>
          </a:p>
          <a:p>
            <a:pPr lvl="1"/>
            <a:r>
              <a:rPr lang="en-US" dirty="0" smtClean="0"/>
              <a:t>Power: 350 kW</a:t>
            </a:r>
          </a:p>
          <a:p>
            <a:pPr lvl="1"/>
            <a:r>
              <a:rPr lang="en-US" dirty="0" smtClean="0"/>
              <a:t>Efficiency: 8%</a:t>
            </a:r>
          </a:p>
          <a:p>
            <a:pPr lvl="2"/>
            <a:r>
              <a:rPr lang="en-US" dirty="0" smtClean="0"/>
              <a:t>Only half of the cold recycled</a:t>
            </a:r>
          </a:p>
          <a:p>
            <a:pPr lvl="2"/>
            <a:r>
              <a:rPr lang="en-US" dirty="0" smtClean="0"/>
              <a:t>Small size facility</a:t>
            </a:r>
          </a:p>
          <a:p>
            <a:pPr lvl="1"/>
            <a:r>
              <a:rPr lang="en-US" dirty="0" smtClean="0"/>
              <a:t>Next to a power station: waste heat synergy</a:t>
            </a:r>
          </a:p>
        </p:txBody>
      </p:sp>
      <p:pic>
        <p:nvPicPr>
          <p:cNvPr id="4" name="Imagem 3" descr="Highview pilot sca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2924944"/>
            <a:ext cx="2698625" cy="2027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Projects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Highview pre-demonstration unit</a:t>
            </a:r>
          </a:p>
          <a:p>
            <a:pPr lvl="1"/>
            <a:r>
              <a:rPr lang="en-US" dirty="0" smtClean="0"/>
              <a:t>Location: Pilsworth, Greater Manchester, England</a:t>
            </a:r>
          </a:p>
          <a:p>
            <a:pPr lvl="1"/>
            <a:r>
              <a:rPr lang="en-US" dirty="0" smtClean="0"/>
              <a:t>Expected to be operational by early 2015</a:t>
            </a:r>
          </a:p>
          <a:p>
            <a:pPr lvl="1"/>
            <a:r>
              <a:rPr lang="en-US" dirty="0" smtClean="0"/>
              <a:t>Power: 5 MW</a:t>
            </a:r>
          </a:p>
          <a:p>
            <a:pPr lvl="1"/>
            <a:r>
              <a:rPr lang="en-US" dirty="0" smtClean="0"/>
              <a:t>Funding: $13.5 M – Department of Energy and Climate Change, UK</a:t>
            </a:r>
          </a:p>
          <a:p>
            <a:pPr lvl="1"/>
            <a:r>
              <a:rPr lang="en-US" dirty="0" smtClean="0"/>
              <a:t>Next to a landfill: waste heat synergy</a:t>
            </a:r>
          </a:p>
          <a:p>
            <a:r>
              <a:rPr lang="en-US" dirty="0" smtClean="0"/>
              <a:t>Partnership with </a:t>
            </a:r>
            <a:r>
              <a:rPr lang="en-US" dirty="0" smtClean="0"/>
              <a:t>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LAES has some interesting advantages and can play a minor role in energy storage if actual efficiency  is brought closer to the theoretical efficiency</a:t>
            </a:r>
          </a:p>
          <a:p>
            <a:r>
              <a:rPr lang="en-US" dirty="0" smtClean="0"/>
              <a:t>“While in no way claiming to be a panacea to all our energy challenges, liquid air as an energy store has different attributes for which there is a real demand in a robust low carbon power and transport infrastructure.”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u="sng" dirty="0" smtClean="0">
                <a:hlinkClick r:id="rId2"/>
              </a:rPr>
              <a:t>http://www.highview-power.com/wp-content/uploads/Highview-Brochure.pdf</a:t>
            </a:r>
            <a:endParaRPr lang="en-US" sz="2000" dirty="0" smtClean="0"/>
          </a:p>
          <a:p>
            <a:r>
              <a:rPr lang="en-US" sz="2000" u="sng" dirty="0" smtClean="0">
                <a:hlinkClick r:id="rId3"/>
              </a:rPr>
              <a:t>http://www.liquidair.org.uk/about-liquid-air#ql-intro</a:t>
            </a:r>
            <a:endParaRPr lang="en-US" sz="2000" u="sng" dirty="0" smtClean="0"/>
          </a:p>
          <a:p>
            <a:r>
              <a:rPr lang="en-US" sz="2000" dirty="0" err="1" smtClean="0"/>
              <a:t>Chai</a:t>
            </a:r>
            <a:r>
              <a:rPr lang="en-US" sz="2000" dirty="0" smtClean="0"/>
              <a:t> L, Liu J, Wang L, </a:t>
            </a:r>
            <a:r>
              <a:rPr lang="en-US" sz="2000" dirty="0" err="1" smtClean="0"/>
              <a:t>Yue</a:t>
            </a:r>
            <a:r>
              <a:rPr lang="en-US" sz="2000" dirty="0" smtClean="0"/>
              <a:t> L, Yang L, </a:t>
            </a:r>
            <a:r>
              <a:rPr lang="en-US" sz="2000" dirty="0" err="1" smtClean="0"/>
              <a:t>Sheng</a:t>
            </a:r>
            <a:r>
              <a:rPr lang="en-US" sz="2000" dirty="0" smtClean="0"/>
              <a:t> Y, Chen H, Tan C. Cryogenic energy storage characteristics of a packed bed at different pressures. Applied thermal engineering 2014;63(1):439-446.</a:t>
            </a:r>
          </a:p>
          <a:p>
            <a:r>
              <a:rPr lang="en-US" sz="2000" dirty="0" err="1" smtClean="0"/>
              <a:t>Stöver</a:t>
            </a:r>
            <a:r>
              <a:rPr lang="en-US" sz="2000" dirty="0" smtClean="0"/>
              <a:t>, B., </a:t>
            </a:r>
            <a:r>
              <a:rPr lang="en-US" sz="2000" dirty="0" err="1" smtClean="0"/>
              <a:t>Rehfeldt</a:t>
            </a:r>
            <a:r>
              <a:rPr lang="en-US" sz="2000" dirty="0" smtClean="0"/>
              <a:t>, S., Alekseev, A., Stiller, Ch. (2013): Process engineering and thermodynamic evaluation of concepts for liquid air energy storage. Vienna: Power Gen.</a:t>
            </a:r>
          </a:p>
          <a:p>
            <a:r>
              <a:rPr lang="en-US" sz="2000" dirty="0" smtClean="0"/>
              <a:t>Li Y, Cao H, Wang S, Jin Yi, Li D, Wang X, Ding Y. Load shifting of nuclear power plants using cryogenic energy storage technology. Applied Energy 2014;113:1710-1716.</a:t>
            </a:r>
          </a:p>
          <a:p>
            <a:r>
              <a:rPr lang="en-US" sz="2000" u="sng" dirty="0" smtClean="0">
                <a:hlinkClick r:id="rId4"/>
              </a:rPr>
              <a:t>http://www.highview-power.com/tour/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Cryogenic Energy Storage</a:t>
            </a:r>
          </a:p>
          <a:p>
            <a:r>
              <a:rPr lang="en-US" dirty="0" smtClean="0"/>
              <a:t>Liquid Air Energy Storage</a:t>
            </a:r>
          </a:p>
          <a:p>
            <a:pPr lvl="1"/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Disadvantages</a:t>
            </a:r>
          </a:p>
          <a:p>
            <a:r>
              <a:rPr lang="en-US" dirty="0" smtClean="0"/>
              <a:t>Options</a:t>
            </a:r>
          </a:p>
          <a:p>
            <a:r>
              <a:rPr lang="en-US" dirty="0" smtClean="0"/>
              <a:t>Current Plant</a:t>
            </a:r>
          </a:p>
          <a:p>
            <a:r>
              <a:rPr lang="en-US" dirty="0" smtClean="0"/>
              <a:t>Future Projects</a:t>
            </a:r>
          </a:p>
          <a:p>
            <a:r>
              <a:rPr lang="en-US" dirty="0" smtClean="0"/>
              <a:t>Conclusions</a:t>
            </a:r>
          </a:p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Cryogenic</a:t>
            </a:r>
            <a:r>
              <a:rPr lang="pt-BR" dirty="0" smtClean="0"/>
              <a:t> Energy Storage (CES)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energy storage method that uses a cryogen as an energy vector</a:t>
            </a:r>
          </a:p>
          <a:p>
            <a:r>
              <a:rPr lang="en-US" dirty="0" smtClean="0"/>
              <a:t>Excess energy from off peak hours or energy from intermittent renewable sources, such as wind and solar, is used to liquefy a gaseous substance</a:t>
            </a:r>
          </a:p>
          <a:p>
            <a:r>
              <a:rPr lang="en-US" dirty="0" smtClean="0"/>
              <a:t>Cryogen is stored</a:t>
            </a:r>
          </a:p>
          <a:p>
            <a:r>
              <a:rPr lang="en-US" dirty="0" smtClean="0"/>
              <a:t>Power is recovered through a thermodynamic cycle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 Air Energy Storage (LAES)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Feedstock: air – free and abundant</a:t>
            </a:r>
          </a:p>
          <a:p>
            <a:r>
              <a:rPr lang="en-US" dirty="0" smtClean="0"/>
              <a:t>Air liquefies at -196°C</a:t>
            </a:r>
          </a:p>
          <a:p>
            <a:r>
              <a:rPr lang="en-US" dirty="0" smtClean="0"/>
              <a:t>Air to liquid air: 700 fold decrease in volume</a:t>
            </a:r>
          </a:p>
          <a:p>
            <a:r>
              <a:rPr lang="en-US" dirty="0" smtClean="0"/>
              <a:t>Specific energy: around 100-200 </a:t>
            </a:r>
            <a:r>
              <a:rPr lang="en-US" dirty="0" err="1" smtClean="0"/>
              <a:t>Wh</a:t>
            </a:r>
            <a:r>
              <a:rPr lang="en-US" dirty="0" smtClean="0"/>
              <a:t>/kg</a:t>
            </a:r>
          </a:p>
          <a:p>
            <a:r>
              <a:rPr lang="en-US" dirty="0" smtClean="0"/>
              <a:t>Three-stage process: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Round-trip efficiency: up to 60%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1547664" y="4293096"/>
          <a:ext cx="6096000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Existing global, industrial gases infrastructure and mature components with proven lifetime (25 years+) and performance</a:t>
            </a:r>
          </a:p>
          <a:p>
            <a:r>
              <a:rPr lang="en-US" dirty="0" smtClean="0"/>
              <a:t>Storage at low pressure</a:t>
            </a:r>
          </a:p>
          <a:p>
            <a:r>
              <a:rPr lang="en-US" dirty="0" smtClean="0"/>
              <a:t>LAES does not require scarce materials</a:t>
            </a:r>
          </a:p>
          <a:p>
            <a:r>
              <a:rPr lang="en-US" dirty="0" smtClean="0"/>
              <a:t>Low capital cost</a:t>
            </a:r>
          </a:p>
          <a:p>
            <a:r>
              <a:rPr lang="en-US" dirty="0" smtClean="0"/>
              <a:t>No geological constraints</a:t>
            </a:r>
          </a:p>
          <a:p>
            <a:r>
              <a:rPr lang="en-US" dirty="0" smtClean="0"/>
              <a:t>Synergy with other processes:</a:t>
            </a:r>
          </a:p>
          <a:p>
            <a:pPr lvl="1"/>
            <a:r>
              <a:rPr lang="en-US" dirty="0" smtClean="0"/>
              <a:t>Integration/recycling of waste heat</a:t>
            </a:r>
          </a:p>
          <a:p>
            <a:pPr lvl="1"/>
            <a:r>
              <a:rPr lang="en-US" dirty="0" smtClean="0"/>
              <a:t>Integration/recycling of waste cold</a:t>
            </a:r>
          </a:p>
          <a:p>
            <a:endParaRPr lang="en-US" dirty="0"/>
          </a:p>
        </p:txBody>
      </p:sp>
      <p:pic>
        <p:nvPicPr>
          <p:cNvPr id="4" name="Imagem 3" descr="LNG term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2996952"/>
            <a:ext cx="1991467" cy="3004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LAES: cold recycle and waste heat</a:t>
            </a:r>
            <a:endParaRPr lang="en-US" dirty="0"/>
          </a:p>
        </p:txBody>
      </p:sp>
      <p:pic>
        <p:nvPicPr>
          <p:cNvPr id="4" name="Espaço Reservado para Conteúdo 3" descr="Simplified integrated LAES syste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52587" y="2148681"/>
            <a:ext cx="5838825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LAES facility model</a:t>
            </a:r>
            <a:endParaRPr lang="en-US" dirty="0"/>
          </a:p>
        </p:txBody>
      </p:sp>
      <p:pic>
        <p:nvPicPr>
          <p:cNvPr id="5" name="Espaço Reservado para Conteúdo 4" descr="Integrated LAES system with cold-thermal stora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086383"/>
            <a:ext cx="8229600" cy="408699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efficiency</a:t>
            </a:r>
          </a:p>
          <a:p>
            <a:r>
              <a:rPr lang="en-US" dirty="0" smtClean="0"/>
              <a:t>Safety issues: nitrogen leakage (boiling point lower than oxygen)</a:t>
            </a:r>
          </a:p>
          <a:p>
            <a:pPr lvl="1"/>
            <a:r>
              <a:rPr lang="en-US" dirty="0" smtClean="0"/>
              <a:t>Oxygen deficiency: outside tank</a:t>
            </a:r>
          </a:p>
          <a:p>
            <a:pPr lvl="1"/>
            <a:r>
              <a:rPr lang="en-US" dirty="0" smtClean="0"/>
              <a:t>Oxygen enrichment: inside tank</a:t>
            </a:r>
          </a:p>
          <a:p>
            <a:r>
              <a:rPr lang="en-US" dirty="0" smtClean="0"/>
              <a:t>Shorter storage time: hours to days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Oxy-combustion</a:t>
            </a:r>
          </a:p>
          <a:p>
            <a:pPr lvl="1"/>
            <a:r>
              <a:rPr lang="en-US" dirty="0" smtClean="0"/>
              <a:t>Oxygen and nitrogen are separated</a:t>
            </a:r>
          </a:p>
          <a:p>
            <a:pPr lvl="1"/>
            <a:r>
              <a:rPr lang="en-US" dirty="0" smtClean="0"/>
              <a:t>Nitrogen is used as the storage media</a:t>
            </a:r>
          </a:p>
          <a:p>
            <a:pPr lvl="1"/>
            <a:r>
              <a:rPr lang="en-US" dirty="0" smtClean="0"/>
              <a:t>Oxygen is used in combustion processes: increases efficiency, reduces NO</a:t>
            </a:r>
            <a:r>
              <a:rPr lang="en-US" baseline="-25000" dirty="0" smtClean="0"/>
              <a:t>x</a:t>
            </a:r>
            <a:r>
              <a:rPr lang="en-US" dirty="0" smtClean="0"/>
              <a:t> pollution, eases CO</a:t>
            </a:r>
            <a:r>
              <a:rPr lang="en-US" baseline="-25000" dirty="0" smtClean="0"/>
              <a:t>2</a:t>
            </a:r>
            <a:r>
              <a:rPr lang="en-US" dirty="0" smtClean="0"/>
              <a:t> recovery</a:t>
            </a:r>
          </a:p>
          <a:p>
            <a:r>
              <a:rPr lang="en-US" dirty="0" smtClean="0"/>
              <a:t>Nuclear Power Plant</a:t>
            </a:r>
          </a:p>
          <a:p>
            <a:pPr lvl="1"/>
            <a:r>
              <a:rPr lang="en-US" dirty="0" smtClean="0"/>
              <a:t>Excess electricity used to liquefy air</a:t>
            </a:r>
          </a:p>
          <a:p>
            <a:pPr lvl="1"/>
            <a:r>
              <a:rPr lang="en-US" dirty="0" smtClean="0"/>
              <a:t>Heat from NPP is used in the recover stage</a:t>
            </a:r>
          </a:p>
          <a:p>
            <a:pPr lvl="1"/>
            <a:r>
              <a:rPr lang="en-US" dirty="0" smtClean="0"/>
              <a:t>Round-trip efficiency: 71%</a:t>
            </a:r>
          </a:p>
          <a:p>
            <a:r>
              <a:rPr lang="en-US" dirty="0" smtClean="0"/>
              <a:t>Liquid nitrogen industry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789</TotalTime>
  <Words>572</Words>
  <Application>Microsoft Office PowerPoint</Application>
  <PresentationFormat>Apresentação na tela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Fluxo</vt:lpstr>
      <vt:lpstr>Liquid Air Energy Storage</vt:lpstr>
      <vt:lpstr>Outline</vt:lpstr>
      <vt:lpstr>Cryogenic Energy Storage (CES)</vt:lpstr>
      <vt:lpstr>Liquid Air Energy Storage (LAES)</vt:lpstr>
      <vt:lpstr>Advantages</vt:lpstr>
      <vt:lpstr>LAES: cold recycle and waste heat</vt:lpstr>
      <vt:lpstr>LAES facility model</vt:lpstr>
      <vt:lpstr>Disadvantages</vt:lpstr>
      <vt:lpstr>Options</vt:lpstr>
      <vt:lpstr>Current Plant</vt:lpstr>
      <vt:lpstr>Future Projects</vt:lpstr>
      <vt:lpstr>Conclusion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Thomaz</dc:creator>
  <cp:lastModifiedBy>Thomaz</cp:lastModifiedBy>
  <cp:revision>42</cp:revision>
  <dcterms:created xsi:type="dcterms:W3CDTF">2014-12-08T06:08:54Z</dcterms:created>
  <dcterms:modified xsi:type="dcterms:W3CDTF">2014-12-08T19:25:19Z</dcterms:modified>
</cp:coreProperties>
</file>