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70" r:id="rId3"/>
    <p:sldId id="257" r:id="rId4"/>
    <p:sldId id="259" r:id="rId5"/>
    <p:sldId id="264" r:id="rId6"/>
    <p:sldId id="261" r:id="rId7"/>
    <p:sldId id="266" r:id="rId8"/>
    <p:sldId id="267" r:id="rId9"/>
    <p:sldId id="268" r:id="rId10"/>
    <p:sldId id="263" r:id="rId11"/>
    <p:sldId id="258" r:id="rId12"/>
    <p:sldId id="269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06" autoAdjust="0"/>
    <p:restoredTop sz="94667" autoAdjust="0"/>
  </p:normalViewPr>
  <p:slideViewPr>
    <p:cSldViewPr>
      <p:cViewPr varScale="1">
        <p:scale>
          <a:sx n="62" d="100"/>
          <a:sy n="62" d="100"/>
        </p:scale>
        <p:origin x="-1296" y="-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E4383-0B57-4507-B46B-6A21BFD5E787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C0BB7-4DF4-40DB-8920-533455B7CE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7346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C0BB7-4DF4-40DB-8920-533455B7CE9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C2FCFB7-4A4F-4CC6-BEDD-2464487487F3}" type="datetimeFigureOut">
              <a:rPr lang="en-US" smtClean="0"/>
              <a:pPr/>
              <a:t>11/20/2010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92128B-DD73-400B-BCDD-720C4D6553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686800" cy="230124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Laminar Flow (</a:t>
            </a:r>
            <a:r>
              <a:rPr lang="en-US" dirty="0" err="1" smtClean="0"/>
              <a:t>Membraneless</a:t>
            </a:r>
            <a:r>
              <a:rPr lang="en-US" dirty="0" smtClean="0"/>
              <a:t>) Fuel cells (LFFC’s)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953000"/>
            <a:ext cx="6480048" cy="1752600"/>
          </a:xfrm>
        </p:spPr>
        <p:txBody>
          <a:bodyPr/>
          <a:lstStyle/>
          <a:p>
            <a:pPr algn="ctr"/>
            <a:r>
              <a:rPr lang="en-US" dirty="0" err="1" smtClean="0"/>
              <a:t>Tapan</a:t>
            </a:r>
            <a:r>
              <a:rPr lang="en-US" dirty="0" smtClean="0"/>
              <a:t> Patel</a:t>
            </a:r>
          </a:p>
          <a:p>
            <a:pPr algn="ctr"/>
            <a:r>
              <a:rPr lang="en-US" dirty="0" smtClean="0"/>
              <a:t>NPRE 498</a:t>
            </a:r>
          </a:p>
          <a:p>
            <a:pPr algn="ctr"/>
            <a:r>
              <a:rPr lang="en-US" dirty="0" smtClean="0"/>
              <a:t>University of Illinois at Urbana-Champaign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286000"/>
            <a:ext cx="4391025" cy="3226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467600" cy="5867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Battery packs for soldiers (currently weight up to 20 pounds)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Portable power (cell phones, laptops etc.)</a:t>
            </a:r>
          </a:p>
          <a:p>
            <a:pPr lvl="1"/>
            <a:r>
              <a:rPr lang="en-US" dirty="0" smtClean="0"/>
              <a:t>INI Power Systems, of North Carolina (www.inipower.com), says it delivered a beta 15W system to a military customer in August and signed a joint development agreement with a major Asian battery and laptop OEM to integrate its stacks into a consumer platform. It is also working on a telecommunications power supply with partner Advanced Power Systems, targeted for the first half of 2008. Anthony </a:t>
            </a:r>
            <a:r>
              <a:rPr lang="en-US" dirty="0" err="1" smtClean="0"/>
              <a:t>Atti</a:t>
            </a:r>
            <a:r>
              <a:rPr lang="en-US" dirty="0" smtClean="0"/>
              <a:t>, VP of business development, reports the military test unit is running more than nine hours on 200cc of neat methanol, and a 72-hour military mission would require total system and fuel weight of less than 9lb.	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1752600"/>
            <a:ext cx="3210691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http://en.wikipedia.org/wiki/Fuel_cell</a:t>
            </a:r>
          </a:p>
          <a:p>
            <a:r>
              <a:rPr lang="en-US" dirty="0" smtClean="0"/>
              <a:t>http://en.wikipedia.org/wiki/Lithium-ion_battery</a:t>
            </a:r>
          </a:p>
          <a:p>
            <a:r>
              <a:rPr lang="en-US" dirty="0" smtClean="0"/>
              <a:t>http://hypertextbook.com/facts/2005/JennyHua.shtml</a:t>
            </a:r>
          </a:p>
          <a:p>
            <a:r>
              <a:rPr lang="en-US" dirty="0" smtClean="0"/>
              <a:t>http://www.newscientist.com/article/dn10066-new-type-of-hydrogen-fuel-cell-powers-up.html</a:t>
            </a:r>
          </a:p>
          <a:p>
            <a:r>
              <a:rPr lang="en-US" dirty="0" smtClean="0"/>
              <a:t>http://www.fuelcellsforpower.com/index.php?option=com_content&amp;view=article&amp;id=47&amp;Itemid=56</a:t>
            </a:r>
          </a:p>
          <a:p>
            <a:r>
              <a:rPr lang="en-US" dirty="0" smtClean="0"/>
              <a:t>http://www.electrochem.org/meetings/scheduler/abstracts/214/0701.pdf</a:t>
            </a:r>
          </a:p>
          <a:p>
            <a:r>
              <a:rPr lang="en-US" dirty="0" smtClean="0"/>
              <a:t>http://www.understandingnano.com/fuel-cells.html</a:t>
            </a:r>
          </a:p>
          <a:p>
            <a:r>
              <a:rPr lang="en-US" dirty="0" smtClean="0"/>
              <a:t>http://www.gizmag.com/go/5325/picture/21130/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 err="1" smtClean="0"/>
              <a:t>Baglio</a:t>
            </a:r>
            <a:r>
              <a:rPr lang="en-US" sz="1600" dirty="0" smtClean="0"/>
              <a:t>, V. "Electrochemical Analysis of Direct Methanol Fuel Cells for Low Temperature Operation." </a:t>
            </a:r>
            <a:r>
              <a:rPr lang="en-US" sz="1600" i="1" dirty="0" smtClean="0"/>
              <a:t>International Journal of Chemical Science</a:t>
            </a:r>
            <a:r>
              <a:rPr lang="en-US" sz="1600" dirty="0" smtClean="0"/>
              <a:t> (2006). Print.</a:t>
            </a:r>
          </a:p>
          <a:p>
            <a:endParaRPr lang="en-US" sz="1600" b="1" dirty="0" smtClean="0"/>
          </a:p>
          <a:p>
            <a:r>
              <a:rPr lang="en-US" sz="1600" dirty="0" smtClean="0"/>
              <a:t>IEEE Workshop on Micro Electro Mechanical Systems., IEEE Robotics and Automation Society., American Society of Mechanical Engineers., Denki </a:t>
            </a:r>
            <a:r>
              <a:rPr lang="en-US" sz="1600" dirty="0" err="1" smtClean="0"/>
              <a:t>Gakkai</a:t>
            </a:r>
            <a:r>
              <a:rPr lang="en-US" sz="1600" dirty="0" smtClean="0"/>
              <a:t> (1888), &amp; Institute of Electrical and Electronics Engineers. (1989). </a:t>
            </a:r>
            <a:r>
              <a:rPr lang="en-US" sz="1600" i="1" dirty="0" smtClean="0"/>
              <a:t>Proceedings, IEEE micro electro mechanical systems</a:t>
            </a:r>
            <a:r>
              <a:rPr lang="en-US" sz="1600" dirty="0" smtClean="0"/>
              <a:t>. New York, NY: IEEE.</a:t>
            </a:r>
          </a:p>
          <a:p>
            <a:r>
              <a:rPr lang="en-US" sz="1600" dirty="0" smtClean="0"/>
              <a:t> </a:t>
            </a:r>
          </a:p>
          <a:p>
            <a:r>
              <a:rPr lang="en-US" sz="1600" dirty="0" err="1" smtClean="0"/>
              <a:t>Choban</a:t>
            </a:r>
            <a:r>
              <a:rPr lang="en-US" sz="1600" dirty="0" smtClean="0"/>
              <a:t>, E. "</a:t>
            </a:r>
            <a:r>
              <a:rPr lang="en-US" sz="1600" dirty="0" err="1" smtClean="0"/>
              <a:t>Microfluidic</a:t>
            </a:r>
            <a:r>
              <a:rPr lang="en-US" sz="1600" dirty="0" smtClean="0"/>
              <a:t> Fuel Cell Based on Laminar Flow." </a:t>
            </a:r>
            <a:r>
              <a:rPr lang="en-US" sz="1600" i="1" dirty="0" smtClean="0"/>
              <a:t>Journal of Power Sources</a:t>
            </a:r>
            <a:r>
              <a:rPr lang="en-US" sz="1600" dirty="0" smtClean="0"/>
              <a:t> 128.1 (2004): 54-60. Print.</a:t>
            </a:r>
          </a:p>
          <a:p>
            <a:endParaRPr lang="en-US" sz="1600" dirty="0" smtClean="0"/>
          </a:p>
          <a:p>
            <a:r>
              <a:rPr lang="en-US" sz="1600" dirty="0" err="1" smtClean="0"/>
              <a:t>Meng</a:t>
            </a:r>
            <a:r>
              <a:rPr lang="en-US" sz="1600" dirty="0" smtClean="0"/>
              <a:t>, Dennis </a:t>
            </a:r>
            <a:r>
              <a:rPr lang="en-US" sz="1600" dirty="0" err="1" smtClean="0"/>
              <a:t>Desheng</a:t>
            </a:r>
            <a:r>
              <a:rPr lang="en-US" sz="1600" dirty="0" smtClean="0"/>
              <a:t>, and Chang-Jin “CJ” Kim. "</a:t>
            </a:r>
            <a:r>
              <a:rPr lang="en-US" sz="1600" dirty="0" err="1" smtClean="0"/>
              <a:t>Micropumping</a:t>
            </a:r>
            <a:r>
              <a:rPr lang="en-US" sz="1600" dirty="0" smtClean="0"/>
              <a:t> of Liquid by Directional Growth and Selective Venting of Gas Bubbles." </a:t>
            </a:r>
            <a:r>
              <a:rPr lang="en-US" sz="1600" i="1" dirty="0" smtClean="0"/>
              <a:t>Lab on a Chip</a:t>
            </a:r>
            <a:r>
              <a:rPr lang="en-US" sz="1600" dirty="0" smtClean="0"/>
              <a:t> 8.6 (2008): 958. Print.</a:t>
            </a:r>
          </a:p>
          <a:p>
            <a:endParaRPr lang="en-US" sz="1600" dirty="0" smtClean="0"/>
          </a:p>
          <a:p>
            <a:r>
              <a:rPr lang="en-US" sz="1600" dirty="0" smtClean="0"/>
              <a:t>Hollinger, Adam, Ryan Maloney, Larry </a:t>
            </a:r>
            <a:r>
              <a:rPr lang="en-US" sz="1600" dirty="0" err="1" smtClean="0"/>
              <a:t>Markoski</a:t>
            </a:r>
            <a:r>
              <a:rPr lang="en-US" sz="1600" dirty="0" smtClean="0"/>
              <a:t>, and Paul </a:t>
            </a:r>
            <a:r>
              <a:rPr lang="en-US" sz="1600" dirty="0" err="1" smtClean="0"/>
              <a:t>Kenis</a:t>
            </a:r>
            <a:r>
              <a:rPr lang="en-US" sz="1600" dirty="0" smtClean="0"/>
              <a:t>. "</a:t>
            </a:r>
            <a:r>
              <a:rPr lang="en-US" sz="1600" dirty="0" err="1" smtClean="0"/>
              <a:t>Nanoporous</a:t>
            </a:r>
            <a:r>
              <a:rPr lang="en-US" sz="1600" dirty="0" smtClean="0"/>
              <a:t> Separator to Minimize Fuel Crossover in a Direct Methanol Laminar Flow Fuel Cell." Print.</a:t>
            </a:r>
          </a:p>
          <a:p>
            <a:endParaRPr lang="en-US" sz="1600" dirty="0" smtClean="0"/>
          </a:p>
          <a:p>
            <a:r>
              <a:rPr lang="en-US" sz="1600" dirty="0" smtClean="0"/>
              <a:t>R.S. </a:t>
            </a:r>
            <a:r>
              <a:rPr lang="en-US" sz="1600" dirty="0" err="1" smtClean="0"/>
              <a:t>Jayashree</a:t>
            </a:r>
            <a:r>
              <a:rPr lang="en-US" sz="1600" dirty="0" smtClean="0"/>
              <a:t>, L. </a:t>
            </a:r>
            <a:r>
              <a:rPr lang="en-US" sz="1600" dirty="0" err="1" smtClean="0"/>
              <a:t>Gancs</a:t>
            </a:r>
            <a:r>
              <a:rPr lang="en-US" sz="1600" dirty="0" smtClean="0"/>
              <a:t>, E.R. </a:t>
            </a:r>
            <a:r>
              <a:rPr lang="en-US" sz="1600" dirty="0" err="1" smtClean="0"/>
              <a:t>Choban</a:t>
            </a:r>
            <a:r>
              <a:rPr lang="en-US" sz="1600" dirty="0" smtClean="0"/>
              <a:t>, A. </a:t>
            </a:r>
            <a:r>
              <a:rPr lang="en-US" sz="1600" dirty="0" err="1" smtClean="0"/>
              <a:t>Primak</a:t>
            </a:r>
            <a:r>
              <a:rPr lang="en-US" sz="1600" dirty="0" smtClean="0"/>
              <a:t>, D. </a:t>
            </a:r>
            <a:r>
              <a:rPr lang="en-US" sz="1600" dirty="0" err="1" smtClean="0"/>
              <a:t>Natarajan</a:t>
            </a:r>
            <a:r>
              <a:rPr lang="en-US" sz="1600" dirty="0" smtClean="0"/>
              <a:t>, L.J. </a:t>
            </a:r>
            <a:r>
              <a:rPr lang="en-US" sz="1600" dirty="0" err="1" smtClean="0"/>
              <a:t>Markoski</a:t>
            </a:r>
            <a:r>
              <a:rPr lang="en-US" sz="1600" dirty="0" smtClean="0"/>
              <a:t>, P.J.A.  </a:t>
            </a:r>
            <a:r>
              <a:rPr lang="de-DE" sz="1600" dirty="0" smtClean="0"/>
              <a:t>Kenis, J. Am. Chem. Soc. 48 (2005) 16758–16759.</a:t>
            </a:r>
            <a:endParaRPr lang="en-US" sz="1600" dirty="0" smtClean="0"/>
          </a:p>
          <a:p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dirty="0" smtClean="0"/>
              <a:t>QUESTIONS</a:t>
            </a:r>
            <a:endParaRPr lang="en-US" sz="4400" dirty="0"/>
          </a:p>
        </p:txBody>
      </p:sp>
      <p:pic>
        <p:nvPicPr>
          <p:cNvPr id="6146" name="Picture 2" descr="C:\Users\Tapan\AppData\Local\Microsoft\Windows\Temporary Internet Files\Content.IE5\KBET7QYR\MC900431512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2438400"/>
            <a:ext cx="1904886" cy="19048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Why use fuel cells</a:t>
            </a:r>
          </a:p>
          <a:p>
            <a:r>
              <a:rPr lang="en-US" dirty="0" smtClean="0"/>
              <a:t>Disadvantages of current fuel cells</a:t>
            </a:r>
          </a:p>
          <a:p>
            <a:r>
              <a:rPr lang="en-US" dirty="0" smtClean="0"/>
              <a:t>Laminar Flow Fuel Cells</a:t>
            </a:r>
          </a:p>
          <a:p>
            <a:r>
              <a:rPr lang="en-US" dirty="0" smtClean="0"/>
              <a:t>Self Pumping</a:t>
            </a:r>
          </a:p>
          <a:p>
            <a:r>
              <a:rPr lang="en-US" dirty="0" smtClean="0"/>
              <a:t>Applications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The first fuel cell was developed by Sir Robert Grove (1839) </a:t>
            </a:r>
          </a:p>
          <a:p>
            <a:r>
              <a:rPr lang="en-US" dirty="0" smtClean="0"/>
              <a:t>Modern fuel cell</a:t>
            </a:r>
          </a:p>
          <a:p>
            <a:pPr lvl="1"/>
            <a:r>
              <a:rPr lang="en-US" dirty="0" smtClean="0"/>
              <a:t>Two types (PEMFC and SOFC)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981200"/>
            <a:ext cx="2832454" cy="3231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3733800"/>
            <a:ext cx="3133586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fuel cells?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Alternative to batteries</a:t>
            </a:r>
          </a:p>
          <a:p>
            <a:pPr lvl="1"/>
            <a:r>
              <a:rPr lang="en-US" dirty="0" smtClean="0"/>
              <a:t>Li-Ion- 250-360 </a:t>
            </a:r>
            <a:r>
              <a:rPr lang="en-US" dirty="0" err="1" smtClean="0"/>
              <a:t>Wh</a:t>
            </a:r>
            <a:r>
              <a:rPr lang="en-US" dirty="0" smtClean="0"/>
              <a:t>/L</a:t>
            </a:r>
          </a:p>
          <a:p>
            <a:pPr lvl="1"/>
            <a:r>
              <a:rPr lang="en-US" dirty="0" smtClean="0"/>
              <a:t>Hydrogen - 2800 </a:t>
            </a:r>
            <a:r>
              <a:rPr lang="en-US" dirty="0" err="1" smtClean="0"/>
              <a:t>Wh</a:t>
            </a:r>
            <a:r>
              <a:rPr lang="en-US" dirty="0" smtClean="0"/>
              <a:t>/L</a:t>
            </a:r>
          </a:p>
          <a:p>
            <a:pPr lvl="1"/>
            <a:r>
              <a:rPr lang="en-US" dirty="0" err="1" smtClean="0"/>
              <a:t>Borohydride</a:t>
            </a:r>
            <a:r>
              <a:rPr lang="en-US" dirty="0" smtClean="0"/>
              <a:t> - 2200 </a:t>
            </a:r>
            <a:r>
              <a:rPr lang="en-US" dirty="0" err="1" smtClean="0"/>
              <a:t>Wh</a:t>
            </a:r>
            <a:r>
              <a:rPr lang="en-US" dirty="0" smtClean="0"/>
              <a:t>/L</a:t>
            </a:r>
          </a:p>
          <a:p>
            <a:pPr lvl="1"/>
            <a:r>
              <a:rPr lang="en-US" dirty="0" smtClean="0"/>
              <a:t>Methanol - 4416 </a:t>
            </a:r>
            <a:r>
              <a:rPr lang="en-US" dirty="0" err="1" smtClean="0"/>
              <a:t>Wh</a:t>
            </a:r>
            <a:r>
              <a:rPr lang="en-US" dirty="0" smtClean="0"/>
              <a:t>/L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Environmental concerns</a:t>
            </a:r>
          </a:p>
          <a:p>
            <a:pPr lvl="1"/>
            <a:r>
              <a:rPr lang="en-US" dirty="0" smtClean="0"/>
              <a:t>Generally cleaner (H/C ratio)</a:t>
            </a:r>
          </a:p>
          <a:p>
            <a:pPr lvl="2"/>
            <a:r>
              <a:rPr lang="en-US" dirty="0" smtClean="0"/>
              <a:t>Coal – .5-1.0</a:t>
            </a:r>
          </a:p>
          <a:p>
            <a:pPr lvl="2"/>
            <a:r>
              <a:rPr lang="en-US" dirty="0" smtClean="0"/>
              <a:t>Ethanol – 3.0</a:t>
            </a:r>
          </a:p>
          <a:p>
            <a:pPr lvl="2"/>
            <a:r>
              <a:rPr lang="en-US" dirty="0" smtClean="0"/>
              <a:t>Sodium </a:t>
            </a:r>
            <a:r>
              <a:rPr lang="en-US" dirty="0" err="1" smtClean="0"/>
              <a:t>Borohydride</a:t>
            </a:r>
            <a:r>
              <a:rPr lang="en-US" dirty="0" smtClean="0"/>
              <a:t> – 4.0</a:t>
            </a:r>
          </a:p>
          <a:p>
            <a:pPr lvl="2"/>
            <a:r>
              <a:rPr lang="en-US" dirty="0" smtClean="0"/>
              <a:t>Methane, Methanol- 4.0</a:t>
            </a:r>
          </a:p>
          <a:p>
            <a:pPr lvl="2"/>
            <a:r>
              <a:rPr lang="en-US" dirty="0" smtClean="0"/>
              <a:t>Hydrogen – </a:t>
            </a:r>
            <a:r>
              <a:rPr lang="en-US" dirty="0" err="1" smtClean="0"/>
              <a:t>Inf</a:t>
            </a: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Disadvantages of current fuel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7086600" cy="5410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PEMFC </a:t>
            </a:r>
          </a:p>
          <a:p>
            <a:pPr lvl="1"/>
            <a:r>
              <a:rPr lang="en-US" sz="2000" dirty="0" smtClean="0"/>
              <a:t>Low Temperature</a:t>
            </a:r>
          </a:p>
          <a:p>
            <a:pPr lvl="1"/>
            <a:r>
              <a:rPr lang="en-US" sz="2000" dirty="0" smtClean="0"/>
              <a:t>Expensive catalysts (Platinum/Palladium/Ruthenium)</a:t>
            </a:r>
          </a:p>
          <a:p>
            <a:pPr lvl="1"/>
            <a:r>
              <a:rPr lang="en-US" sz="2000" dirty="0" smtClean="0"/>
              <a:t>Expensive Membrane (</a:t>
            </a:r>
            <a:r>
              <a:rPr lang="en-US" sz="2000" dirty="0" err="1" smtClean="0"/>
              <a:t>Nafion</a:t>
            </a:r>
            <a:r>
              <a:rPr lang="en-US" sz="2000" dirty="0" smtClean="0"/>
              <a:t> $15/cm^2-low loading)</a:t>
            </a:r>
          </a:p>
          <a:p>
            <a:pPr lvl="2"/>
            <a:r>
              <a:rPr lang="en-US" sz="2000" dirty="0" smtClean="0"/>
              <a:t>MEA can account for 50% cost</a:t>
            </a:r>
          </a:p>
          <a:p>
            <a:r>
              <a:rPr lang="en-US" sz="2000" dirty="0" smtClean="0"/>
              <a:t>SOFC </a:t>
            </a:r>
          </a:p>
          <a:p>
            <a:pPr lvl="1"/>
            <a:r>
              <a:rPr lang="en-US" sz="2000" dirty="0" smtClean="0"/>
              <a:t>High Temperature</a:t>
            </a:r>
          </a:p>
          <a:p>
            <a:pPr lvl="1"/>
            <a:r>
              <a:rPr lang="en-US" sz="2000" dirty="0" smtClean="0"/>
              <a:t>No catalysts required</a:t>
            </a:r>
          </a:p>
          <a:p>
            <a:pPr lvl="1"/>
            <a:r>
              <a:rPr lang="en-US" sz="2000" dirty="0" smtClean="0"/>
              <a:t>Can run on butane, methane etc.</a:t>
            </a:r>
          </a:p>
          <a:p>
            <a:r>
              <a:rPr lang="en-US" sz="2000" dirty="0" smtClean="0"/>
              <a:t>Cross Over</a:t>
            </a:r>
          </a:p>
          <a:p>
            <a:r>
              <a:rPr lang="en-US" sz="2000" dirty="0" smtClean="0"/>
              <a:t>Diffusion of reactants at anode and cathode can be rate limiting</a:t>
            </a:r>
          </a:p>
          <a:p>
            <a:r>
              <a:rPr lang="en-US" sz="2000" dirty="0" smtClean="0"/>
              <a:t>Hydrogen/Oxygen cells bulky due to hydrogen storage issues</a:t>
            </a:r>
          </a:p>
          <a:p>
            <a:endParaRPr lang="en-US" sz="2400" dirty="0" smtClean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770909"/>
            <a:ext cx="2456054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467600" cy="1143000"/>
          </a:xfrm>
        </p:spPr>
        <p:txBody>
          <a:bodyPr/>
          <a:lstStyle/>
          <a:p>
            <a:r>
              <a:rPr lang="en-US" dirty="0" smtClean="0"/>
              <a:t>Laminar Flow Fuel Cells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7467600" cy="4525963"/>
          </a:xfrm>
        </p:spPr>
        <p:txBody>
          <a:bodyPr/>
          <a:lstStyle/>
          <a:p>
            <a:r>
              <a:rPr lang="en-US" dirty="0" smtClean="0"/>
              <a:t>Direct Methanol Fuel cells</a:t>
            </a:r>
          </a:p>
          <a:p>
            <a:pPr lvl="1"/>
            <a:r>
              <a:rPr lang="en-US" dirty="0" smtClean="0"/>
              <a:t>High Crossover/Low Efficiency</a:t>
            </a:r>
          </a:p>
          <a:p>
            <a:pPr lvl="1"/>
            <a:r>
              <a:rPr lang="en-US" dirty="0" smtClean="0"/>
              <a:t>Very common fuel for FC’s</a:t>
            </a:r>
          </a:p>
          <a:p>
            <a:r>
              <a:rPr lang="en-US" dirty="0" smtClean="0"/>
              <a:t>LFFC’s</a:t>
            </a:r>
          </a:p>
          <a:p>
            <a:pPr lvl="1"/>
            <a:r>
              <a:rPr lang="en-US" dirty="0" smtClean="0"/>
              <a:t>Diffusion Based</a:t>
            </a:r>
          </a:p>
          <a:p>
            <a:pPr lvl="1"/>
            <a:r>
              <a:rPr lang="en-US" dirty="0" smtClean="0"/>
              <a:t>Reynolds Number = .01</a:t>
            </a:r>
          </a:p>
          <a:p>
            <a:pPr lvl="1"/>
            <a:r>
              <a:rPr lang="en-US" dirty="0" smtClean="0"/>
              <a:t>Still have some issues with crossover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219200"/>
            <a:ext cx="2635876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4953000"/>
            <a:ext cx="445754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66800" y="5029200"/>
            <a:ext cx="2133600" cy="1308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Laminar Flow Fuel Cells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143000"/>
            <a:ext cx="4419600" cy="556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1219200"/>
            <a:ext cx="4244546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800600" y="4800600"/>
            <a:ext cx="3962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Even with separator and </a:t>
            </a:r>
            <a:r>
              <a:rPr lang="en-US" dirty="0" err="1" smtClean="0"/>
              <a:t>Nafion</a:t>
            </a:r>
            <a:r>
              <a:rPr lang="en-US" dirty="0" smtClean="0"/>
              <a:t>, LFFC’s outperform by 2 times!</a:t>
            </a:r>
          </a:p>
          <a:p>
            <a:pPr marL="342900" indent="-342900"/>
            <a:endParaRPr lang="en-US" dirty="0" smtClean="0"/>
          </a:p>
          <a:p>
            <a:pPr marL="342900" indent="-342900"/>
            <a:r>
              <a:rPr lang="en-US" dirty="0" smtClean="0"/>
              <a:t>2.	Lower catalyst loading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24400" y="4114800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85% Anode - 60% Cathode wt% Pt loading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en-US" dirty="0" smtClean="0"/>
              <a:t>Other Fuels/Self Pumping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467600" cy="5059363"/>
          </a:xfrm>
        </p:spPr>
        <p:txBody>
          <a:bodyPr/>
          <a:lstStyle/>
          <a:p>
            <a:r>
              <a:rPr lang="en-US" sz="2000" dirty="0" smtClean="0"/>
              <a:t>Ancillary Mechanisms needed (</a:t>
            </a:r>
            <a:r>
              <a:rPr lang="en-US" sz="2000" dirty="0" err="1" smtClean="0"/>
              <a:t>eg</a:t>
            </a:r>
            <a:r>
              <a:rPr lang="en-US" sz="2000" dirty="0" smtClean="0"/>
              <a:t>. Pump)</a:t>
            </a:r>
          </a:p>
          <a:p>
            <a:pPr lvl="1"/>
            <a:r>
              <a:rPr lang="en-US" sz="2000" dirty="0" smtClean="0"/>
              <a:t>Can make system complex and expensive</a:t>
            </a:r>
          </a:p>
          <a:p>
            <a:r>
              <a:rPr lang="en-US" sz="2000" dirty="0" smtClean="0"/>
              <a:t>Formic acid/Sulfuric acid also widely researched</a:t>
            </a:r>
          </a:p>
          <a:p>
            <a:r>
              <a:rPr lang="en-US" sz="2000" dirty="0" smtClean="0"/>
              <a:t>Self Pumping Mechanism</a:t>
            </a:r>
          </a:p>
          <a:p>
            <a:pPr lvl="1"/>
            <a:r>
              <a:rPr lang="en-US" sz="2000" dirty="0" smtClean="0"/>
              <a:t>UCLA and MTU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2286000"/>
            <a:ext cx="314325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3733800"/>
            <a:ext cx="3324225" cy="238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 Pumping Concept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0"/>
            <a:ext cx="39438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2895600"/>
            <a:ext cx="438167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1000" y="5105400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Contact angle of water &gt; 90</a:t>
            </a:r>
          </a:p>
          <a:p>
            <a:r>
              <a:rPr lang="en-US" dirty="0" smtClean="0"/>
              <a:t>Contact angle of gas &lt;90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459</TotalTime>
  <Words>669</Words>
  <Application>Microsoft Office PowerPoint</Application>
  <PresentationFormat>On-screen Show (4:3)</PresentationFormat>
  <Paragraphs>118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Technic</vt:lpstr>
      <vt:lpstr>Laminar Flow (Membraneless) Fuel cells (LFFC’s)</vt:lpstr>
      <vt:lpstr>Agenda</vt:lpstr>
      <vt:lpstr>Overview</vt:lpstr>
      <vt:lpstr>Why use fuel cells?</vt:lpstr>
      <vt:lpstr>Disadvantages of current fuel cells</vt:lpstr>
      <vt:lpstr>Laminar Flow Fuel Cells</vt:lpstr>
      <vt:lpstr>Laminar Flow Fuel Cells (cont.)</vt:lpstr>
      <vt:lpstr>Other Fuels/Self Pumping</vt:lpstr>
      <vt:lpstr>Self Pumping Concept</vt:lpstr>
      <vt:lpstr>APPLICATIONS</vt:lpstr>
      <vt:lpstr>References</vt:lpstr>
      <vt:lpstr>References</vt:lpstr>
      <vt:lpstr>Slide 13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Nano Fuel Cells Wikipedia Project Proposal</dc:title>
  <dc:creator>Tapan</dc:creator>
  <cp:lastModifiedBy>Dr. Magdi Ragheb</cp:lastModifiedBy>
  <cp:revision>42</cp:revision>
  <dcterms:created xsi:type="dcterms:W3CDTF">2010-10-10T20:39:16Z</dcterms:created>
  <dcterms:modified xsi:type="dcterms:W3CDTF">2010-11-20T13:13:31Z</dcterms:modified>
</cp:coreProperties>
</file>