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5" r:id="rId17"/>
    <p:sldId id="273" r:id="rId18"/>
    <p:sldId id="274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12" autoAdjust="0"/>
  </p:normalViewPr>
  <p:slideViewPr>
    <p:cSldViewPr snapToGrid="0">
      <p:cViewPr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23DB2-DAF5-4075-87C6-4ED301D114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7040F7-4C1C-497E-8046-0F23DAD113B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Allows EV’s to be used in lieu or in conjunction with electricity storage in emergencies/supply shortages</a:t>
          </a:r>
        </a:p>
      </dgm:t>
    </dgm:pt>
    <dgm:pt modelId="{0422BDCF-EF9E-4C8C-AD8D-7420018A3917}" type="parTrans" cxnId="{16EAD48B-B04B-4BAD-AD67-55AA9751D726}">
      <dgm:prSet/>
      <dgm:spPr/>
      <dgm:t>
        <a:bodyPr/>
        <a:lstStyle/>
        <a:p>
          <a:endParaRPr lang="en-US"/>
        </a:p>
      </dgm:t>
    </dgm:pt>
    <dgm:pt modelId="{4015CEC2-AB92-460C-80C6-0E47551D219C}" type="sibTrans" cxnId="{16EAD48B-B04B-4BAD-AD67-55AA9751D726}">
      <dgm:prSet/>
      <dgm:spPr/>
      <dgm:t>
        <a:bodyPr/>
        <a:lstStyle/>
        <a:p>
          <a:endParaRPr lang="en-US"/>
        </a:p>
      </dgm:t>
    </dgm:pt>
    <dgm:pt modelId="{C4298C8A-98BD-4609-A8DA-69FC8F8383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As EV increases amount of energy purchased at night, it reduces energy-time shift and time-off use energy cost management</a:t>
          </a:r>
        </a:p>
      </dgm:t>
    </dgm:pt>
    <dgm:pt modelId="{FF6FEFBB-A7E7-4985-9FE0-255A2DBB964D}" type="parTrans" cxnId="{865B1293-8DB5-492A-923C-AD2EB456AB0F}">
      <dgm:prSet/>
      <dgm:spPr/>
      <dgm:t>
        <a:bodyPr/>
        <a:lstStyle/>
        <a:p>
          <a:endParaRPr lang="en-US"/>
        </a:p>
      </dgm:t>
    </dgm:pt>
    <dgm:pt modelId="{91297455-53CD-4F04-B424-20FB54D75B99}" type="sibTrans" cxnId="{865B1293-8DB5-492A-923C-AD2EB456AB0F}">
      <dgm:prSet/>
      <dgm:spPr/>
      <dgm:t>
        <a:bodyPr/>
        <a:lstStyle/>
        <a:p>
          <a:endParaRPr lang="en-US"/>
        </a:p>
      </dgm:t>
    </dgm:pt>
    <dgm:pt modelId="{58A10FB2-4339-4541-A275-4CBF5129F7B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Leads to economies of scale and lower prices for advanced battery systems</a:t>
          </a:r>
        </a:p>
      </dgm:t>
    </dgm:pt>
    <dgm:pt modelId="{6DA1A1DB-04CE-40D1-A883-D1549F133960}" type="parTrans" cxnId="{8B2AD22E-C4E4-4D12-9C9A-DB0BE67E20AD}">
      <dgm:prSet/>
      <dgm:spPr/>
      <dgm:t>
        <a:bodyPr/>
        <a:lstStyle/>
        <a:p>
          <a:endParaRPr lang="en-US"/>
        </a:p>
      </dgm:t>
    </dgm:pt>
    <dgm:pt modelId="{3D30E55B-11D5-45DF-A7CA-A98E62563211}" type="sibTrans" cxnId="{8B2AD22E-C4E4-4D12-9C9A-DB0BE67E20AD}">
      <dgm:prSet/>
      <dgm:spPr/>
      <dgm:t>
        <a:bodyPr/>
        <a:lstStyle/>
        <a:p>
          <a:endParaRPr lang="en-US"/>
        </a:p>
      </dgm:t>
    </dgm:pt>
    <dgm:pt modelId="{05CA4BAF-7392-4C32-9736-81CCA9BE888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Increases grid integration and system management</a:t>
          </a:r>
        </a:p>
      </dgm:t>
    </dgm:pt>
    <dgm:pt modelId="{650B5374-576D-4793-A003-87C3A2A50FA0}" type="parTrans" cxnId="{A753A28A-FFA1-46B1-9193-FA77715D8D08}">
      <dgm:prSet/>
      <dgm:spPr/>
      <dgm:t>
        <a:bodyPr/>
        <a:lstStyle/>
        <a:p>
          <a:endParaRPr lang="en-US"/>
        </a:p>
      </dgm:t>
    </dgm:pt>
    <dgm:pt modelId="{3A1A80B6-EF19-492A-94DD-E8308B3A54F6}" type="sibTrans" cxnId="{A753A28A-FFA1-46B1-9193-FA77715D8D08}">
      <dgm:prSet/>
      <dgm:spPr/>
      <dgm:t>
        <a:bodyPr/>
        <a:lstStyle/>
        <a:p>
          <a:endParaRPr lang="en-US"/>
        </a:p>
      </dgm:t>
    </dgm:pt>
    <dgm:pt modelId="{4995FE41-A56B-4D30-8785-69AD73305749}" type="pres">
      <dgm:prSet presAssocID="{0DB23DB2-DAF5-4075-87C6-4ED301D11403}" presName="linear" presStyleCnt="0">
        <dgm:presLayoutVars>
          <dgm:animLvl val="lvl"/>
          <dgm:resizeHandles val="exact"/>
        </dgm:presLayoutVars>
      </dgm:prSet>
      <dgm:spPr/>
    </dgm:pt>
    <dgm:pt modelId="{2A134C79-1B80-4629-ADE5-0851A19B781D}" type="pres">
      <dgm:prSet presAssocID="{847040F7-4C1C-497E-8046-0F23DAD113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B62E16-F8C4-48C9-802C-7545382D2561}" type="pres">
      <dgm:prSet presAssocID="{4015CEC2-AB92-460C-80C6-0E47551D219C}" presName="spacer" presStyleCnt="0"/>
      <dgm:spPr/>
    </dgm:pt>
    <dgm:pt modelId="{6022B4AC-F958-4172-8F92-25C8D57EAE52}" type="pres">
      <dgm:prSet presAssocID="{C4298C8A-98BD-4609-A8DA-69FC8F8383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4D33DB-97C9-41AF-A9F3-854E2AEE12AD}" type="pres">
      <dgm:prSet presAssocID="{91297455-53CD-4F04-B424-20FB54D75B99}" presName="spacer" presStyleCnt="0"/>
      <dgm:spPr/>
    </dgm:pt>
    <dgm:pt modelId="{4AD8E8B1-7108-4B8E-A9D8-4680C2327A20}" type="pres">
      <dgm:prSet presAssocID="{58A10FB2-4339-4541-A275-4CBF5129F7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B683C3-0315-4024-A9B0-697ED0DBF72E}" type="pres">
      <dgm:prSet presAssocID="{3D30E55B-11D5-45DF-A7CA-A98E62563211}" presName="spacer" presStyleCnt="0"/>
      <dgm:spPr/>
    </dgm:pt>
    <dgm:pt modelId="{881965D5-473E-4E69-97CA-282A4B5DE077}" type="pres">
      <dgm:prSet presAssocID="{05CA4BAF-7392-4C32-9736-81CCA9BE888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2AD22E-C4E4-4D12-9C9A-DB0BE67E20AD}" srcId="{0DB23DB2-DAF5-4075-87C6-4ED301D11403}" destId="{58A10FB2-4339-4541-A275-4CBF5129F7BC}" srcOrd="2" destOrd="0" parTransId="{6DA1A1DB-04CE-40D1-A883-D1549F133960}" sibTransId="{3D30E55B-11D5-45DF-A7CA-A98E62563211}"/>
    <dgm:cxn modelId="{524B7A69-4E2A-41D6-97FE-C1170543179B}" type="presOf" srcId="{05CA4BAF-7392-4C32-9736-81CCA9BE8884}" destId="{881965D5-473E-4E69-97CA-282A4B5DE077}" srcOrd="0" destOrd="0" presId="urn:microsoft.com/office/officeart/2005/8/layout/vList2"/>
    <dgm:cxn modelId="{71AE8C4B-D5B9-456E-AB8D-A9C56726A0CA}" type="presOf" srcId="{0DB23DB2-DAF5-4075-87C6-4ED301D11403}" destId="{4995FE41-A56B-4D30-8785-69AD73305749}" srcOrd="0" destOrd="0" presId="urn:microsoft.com/office/officeart/2005/8/layout/vList2"/>
    <dgm:cxn modelId="{EFF36757-8F6C-491A-A4BE-78098ED52E86}" type="presOf" srcId="{58A10FB2-4339-4541-A275-4CBF5129F7BC}" destId="{4AD8E8B1-7108-4B8E-A9D8-4680C2327A20}" srcOrd="0" destOrd="0" presId="urn:microsoft.com/office/officeart/2005/8/layout/vList2"/>
    <dgm:cxn modelId="{A753A28A-FFA1-46B1-9193-FA77715D8D08}" srcId="{0DB23DB2-DAF5-4075-87C6-4ED301D11403}" destId="{05CA4BAF-7392-4C32-9736-81CCA9BE8884}" srcOrd="3" destOrd="0" parTransId="{650B5374-576D-4793-A003-87C3A2A50FA0}" sibTransId="{3A1A80B6-EF19-492A-94DD-E8308B3A54F6}"/>
    <dgm:cxn modelId="{16EAD48B-B04B-4BAD-AD67-55AA9751D726}" srcId="{0DB23DB2-DAF5-4075-87C6-4ED301D11403}" destId="{847040F7-4C1C-497E-8046-0F23DAD113BD}" srcOrd="0" destOrd="0" parTransId="{0422BDCF-EF9E-4C8C-AD8D-7420018A3917}" sibTransId="{4015CEC2-AB92-460C-80C6-0E47551D219C}"/>
    <dgm:cxn modelId="{865B1293-8DB5-492A-923C-AD2EB456AB0F}" srcId="{0DB23DB2-DAF5-4075-87C6-4ED301D11403}" destId="{C4298C8A-98BD-4609-A8DA-69FC8F8383F2}" srcOrd="1" destOrd="0" parTransId="{FF6FEFBB-A7E7-4985-9FE0-255A2DBB964D}" sibTransId="{91297455-53CD-4F04-B424-20FB54D75B99}"/>
    <dgm:cxn modelId="{4E736AA3-0968-49CD-89F9-4D8B25E682FE}" type="presOf" srcId="{847040F7-4C1C-497E-8046-0F23DAD113BD}" destId="{2A134C79-1B80-4629-ADE5-0851A19B781D}" srcOrd="0" destOrd="0" presId="urn:microsoft.com/office/officeart/2005/8/layout/vList2"/>
    <dgm:cxn modelId="{FB5726C2-A80C-495D-AC5A-F12476E5A025}" type="presOf" srcId="{C4298C8A-98BD-4609-A8DA-69FC8F8383F2}" destId="{6022B4AC-F958-4172-8F92-25C8D57EAE52}" srcOrd="0" destOrd="0" presId="urn:microsoft.com/office/officeart/2005/8/layout/vList2"/>
    <dgm:cxn modelId="{0EC5ED82-4A26-46E3-9AD0-7B0B083C240B}" type="presParOf" srcId="{4995FE41-A56B-4D30-8785-69AD73305749}" destId="{2A134C79-1B80-4629-ADE5-0851A19B781D}" srcOrd="0" destOrd="0" presId="urn:microsoft.com/office/officeart/2005/8/layout/vList2"/>
    <dgm:cxn modelId="{C37EA503-6228-44C2-B62A-600395694029}" type="presParOf" srcId="{4995FE41-A56B-4D30-8785-69AD73305749}" destId="{4DB62E16-F8C4-48C9-802C-7545382D2561}" srcOrd="1" destOrd="0" presId="urn:microsoft.com/office/officeart/2005/8/layout/vList2"/>
    <dgm:cxn modelId="{AD6BDAA6-366B-43A0-AC19-3962C1D0D53F}" type="presParOf" srcId="{4995FE41-A56B-4D30-8785-69AD73305749}" destId="{6022B4AC-F958-4172-8F92-25C8D57EAE52}" srcOrd="2" destOrd="0" presId="urn:microsoft.com/office/officeart/2005/8/layout/vList2"/>
    <dgm:cxn modelId="{A1D61024-8746-4A73-A1EE-EAFAA8B5D3CA}" type="presParOf" srcId="{4995FE41-A56B-4D30-8785-69AD73305749}" destId="{4A4D33DB-97C9-41AF-A9F3-854E2AEE12AD}" srcOrd="3" destOrd="0" presId="urn:microsoft.com/office/officeart/2005/8/layout/vList2"/>
    <dgm:cxn modelId="{404EB919-5082-4F1F-8500-47D837699FBE}" type="presParOf" srcId="{4995FE41-A56B-4D30-8785-69AD73305749}" destId="{4AD8E8B1-7108-4B8E-A9D8-4680C2327A20}" srcOrd="4" destOrd="0" presId="urn:microsoft.com/office/officeart/2005/8/layout/vList2"/>
    <dgm:cxn modelId="{E4B664CF-9EB8-4010-857F-34FD487AAA6C}" type="presParOf" srcId="{4995FE41-A56B-4D30-8785-69AD73305749}" destId="{94B683C3-0315-4024-A9B0-697ED0DBF72E}" srcOrd="5" destOrd="0" presId="urn:microsoft.com/office/officeart/2005/8/layout/vList2"/>
    <dgm:cxn modelId="{015E44B0-7342-48F5-8C91-A3D32774766A}" type="presParOf" srcId="{4995FE41-A56B-4D30-8785-69AD73305749}" destId="{881965D5-473E-4E69-97CA-282A4B5DE0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D9A78-E057-4DC2-A85D-9C40E8C3C9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2ADD08-41FA-4197-9202-40CD93B405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 exemption from state emissions testing</a:t>
          </a:r>
        </a:p>
      </dgm:t>
    </dgm:pt>
    <dgm:pt modelId="{597D0FF1-CA01-4CF6-8E4F-2DFA69D2C6EA}" type="parTrans" cxnId="{2C1128FA-3301-4F85-8B6C-8FD55487442E}">
      <dgm:prSet/>
      <dgm:spPr/>
      <dgm:t>
        <a:bodyPr/>
        <a:lstStyle/>
        <a:p>
          <a:endParaRPr lang="en-US"/>
        </a:p>
      </dgm:t>
    </dgm:pt>
    <dgm:pt modelId="{887F982C-CF68-4F7F-9D89-92B176702451}" type="sibTrans" cxnId="{2C1128FA-3301-4F85-8B6C-8FD55487442E}">
      <dgm:prSet/>
      <dgm:spPr/>
      <dgm:t>
        <a:bodyPr/>
        <a:lstStyle/>
        <a:p>
          <a:endParaRPr lang="en-US"/>
        </a:p>
      </dgm:t>
    </dgm:pt>
    <dgm:pt modelId="{6E2FECB2-1ACD-403C-9ADD-A286AAF35C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ComEd offers 3 EV rate plans for residential customers</a:t>
          </a:r>
        </a:p>
      </dgm:t>
    </dgm:pt>
    <dgm:pt modelId="{1627494D-84DF-4FB7-8885-43AA723D8252}" type="parTrans" cxnId="{BC453DDB-4987-4830-90AB-7034429B9BFC}">
      <dgm:prSet/>
      <dgm:spPr/>
      <dgm:t>
        <a:bodyPr/>
        <a:lstStyle/>
        <a:p>
          <a:endParaRPr lang="en-US"/>
        </a:p>
      </dgm:t>
    </dgm:pt>
    <dgm:pt modelId="{EA01F1AD-3F32-4065-BF1E-EA53F52D9937}" type="sibTrans" cxnId="{BC453DDB-4987-4830-90AB-7034429B9BFC}">
      <dgm:prSet/>
      <dgm:spPr/>
      <dgm:t>
        <a:bodyPr/>
        <a:lstStyle/>
        <a:p>
          <a:endParaRPr lang="en-US"/>
        </a:p>
      </dgm:t>
    </dgm:pt>
    <dgm:pt modelId="{0930050E-491A-409F-B598-95CBA4CBB5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Illinois Electric Co-op members may be eligible to finance their EV at 0.5% interest</a:t>
          </a:r>
        </a:p>
      </dgm:t>
    </dgm:pt>
    <dgm:pt modelId="{A5CEDEC3-8DDC-466C-A4B1-5B1AFD4AAB2E}" type="parTrans" cxnId="{EA859DCC-9410-4043-A9D0-8629ABDBA0CF}">
      <dgm:prSet/>
      <dgm:spPr/>
      <dgm:t>
        <a:bodyPr/>
        <a:lstStyle/>
        <a:p>
          <a:endParaRPr lang="en-US"/>
        </a:p>
      </dgm:t>
    </dgm:pt>
    <dgm:pt modelId="{A3029D1B-8A71-4FBB-9011-55BE48142067}" type="sibTrans" cxnId="{EA859DCC-9410-4043-A9D0-8629ABDBA0CF}">
      <dgm:prSet/>
      <dgm:spPr/>
      <dgm:t>
        <a:bodyPr/>
        <a:lstStyle/>
        <a:p>
          <a:endParaRPr lang="en-US"/>
        </a:p>
      </dgm:t>
    </dgm:pt>
    <dgm:pt modelId="{66A59A20-A8D9-442F-8C67-9B3E715B85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City of Naperville offers $30 per kW up to $3,000 (filed on behalf of customer)</a:t>
          </a:r>
        </a:p>
      </dgm:t>
    </dgm:pt>
    <dgm:pt modelId="{5DCA5815-09E0-476E-90F4-A3ACE00084C0}" type="parTrans" cxnId="{0E2F4C49-5FF9-4D67-A5EC-6ED45E474B25}">
      <dgm:prSet/>
      <dgm:spPr/>
      <dgm:t>
        <a:bodyPr/>
        <a:lstStyle/>
        <a:p>
          <a:endParaRPr lang="en-US"/>
        </a:p>
      </dgm:t>
    </dgm:pt>
    <dgm:pt modelId="{11D6008E-561A-4055-8832-E7A0BC6170C1}" type="sibTrans" cxnId="{0E2F4C49-5FF9-4D67-A5EC-6ED45E474B25}">
      <dgm:prSet/>
      <dgm:spPr/>
      <dgm:t>
        <a:bodyPr/>
        <a:lstStyle/>
        <a:p>
          <a:endParaRPr lang="en-US"/>
        </a:p>
      </dgm:t>
    </dgm:pt>
    <dgm:pt modelId="{D9712923-D471-4962-8B84-DFB51164285E}" type="pres">
      <dgm:prSet presAssocID="{5A5D9A78-E057-4DC2-A85D-9C40E8C3C910}" presName="root" presStyleCnt="0">
        <dgm:presLayoutVars>
          <dgm:dir/>
          <dgm:resizeHandles val="exact"/>
        </dgm:presLayoutVars>
      </dgm:prSet>
      <dgm:spPr/>
    </dgm:pt>
    <dgm:pt modelId="{8C8E49DD-AD7B-4219-8463-896998D3F6CE}" type="pres">
      <dgm:prSet presAssocID="{232ADD08-41FA-4197-9202-40CD93B4050C}" presName="compNode" presStyleCnt="0"/>
      <dgm:spPr/>
    </dgm:pt>
    <dgm:pt modelId="{0FC2383D-C7BC-4A49-AC12-AD2FA524E0E6}" type="pres">
      <dgm:prSet presAssocID="{232ADD08-41FA-4197-9202-40CD93B4050C}" presName="bgRect" presStyleLbl="bgShp" presStyleIdx="0" presStyleCnt="4"/>
      <dgm:spPr/>
    </dgm:pt>
    <dgm:pt modelId="{1AC71853-1D7F-4543-BF0D-D0200EF95752}" type="pres">
      <dgm:prSet presAssocID="{232ADD08-41FA-4197-9202-40CD93B405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04DACADF-935C-47A6-B06A-00A70ABEDD62}" type="pres">
      <dgm:prSet presAssocID="{232ADD08-41FA-4197-9202-40CD93B4050C}" presName="spaceRect" presStyleCnt="0"/>
      <dgm:spPr/>
    </dgm:pt>
    <dgm:pt modelId="{6E5F0189-2797-4F7B-B2B8-1C3F3F1D7477}" type="pres">
      <dgm:prSet presAssocID="{232ADD08-41FA-4197-9202-40CD93B4050C}" presName="parTx" presStyleLbl="revTx" presStyleIdx="0" presStyleCnt="4">
        <dgm:presLayoutVars>
          <dgm:chMax val="0"/>
          <dgm:chPref val="0"/>
        </dgm:presLayoutVars>
      </dgm:prSet>
      <dgm:spPr/>
    </dgm:pt>
    <dgm:pt modelId="{A231C1C2-9F32-40C6-B637-BC46E729D407}" type="pres">
      <dgm:prSet presAssocID="{887F982C-CF68-4F7F-9D89-92B176702451}" presName="sibTrans" presStyleCnt="0"/>
      <dgm:spPr/>
    </dgm:pt>
    <dgm:pt modelId="{16333D56-774E-485A-8EBA-9478B471A51A}" type="pres">
      <dgm:prSet presAssocID="{6E2FECB2-1ACD-403C-9ADD-A286AAF35C25}" presName="compNode" presStyleCnt="0"/>
      <dgm:spPr/>
    </dgm:pt>
    <dgm:pt modelId="{2923BF9E-A626-4380-B53A-98B824E0C614}" type="pres">
      <dgm:prSet presAssocID="{6E2FECB2-1ACD-403C-9ADD-A286AAF35C25}" presName="bgRect" presStyleLbl="bgShp" presStyleIdx="1" presStyleCnt="4"/>
      <dgm:spPr/>
    </dgm:pt>
    <dgm:pt modelId="{ED2D6E94-3607-4EF8-A03C-FBCB2C302543}" type="pres">
      <dgm:prSet presAssocID="{6E2FECB2-1ACD-403C-9ADD-A286AAF35C2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1468B511-A5F9-4FA4-ABA0-A03202AB4819}" type="pres">
      <dgm:prSet presAssocID="{6E2FECB2-1ACD-403C-9ADD-A286AAF35C25}" presName="spaceRect" presStyleCnt="0"/>
      <dgm:spPr/>
    </dgm:pt>
    <dgm:pt modelId="{643DBA2F-5CAB-4A01-BEA9-FF24721747DA}" type="pres">
      <dgm:prSet presAssocID="{6E2FECB2-1ACD-403C-9ADD-A286AAF35C25}" presName="parTx" presStyleLbl="revTx" presStyleIdx="1" presStyleCnt="4">
        <dgm:presLayoutVars>
          <dgm:chMax val="0"/>
          <dgm:chPref val="0"/>
        </dgm:presLayoutVars>
      </dgm:prSet>
      <dgm:spPr/>
    </dgm:pt>
    <dgm:pt modelId="{50BC88C7-8AA4-4B87-ADF0-E3F4B5623060}" type="pres">
      <dgm:prSet presAssocID="{EA01F1AD-3F32-4065-BF1E-EA53F52D9937}" presName="sibTrans" presStyleCnt="0"/>
      <dgm:spPr/>
    </dgm:pt>
    <dgm:pt modelId="{6558FC7D-E007-4BAC-8058-C60430E71CDB}" type="pres">
      <dgm:prSet presAssocID="{0930050E-491A-409F-B598-95CBA4CBB595}" presName="compNode" presStyleCnt="0"/>
      <dgm:spPr/>
    </dgm:pt>
    <dgm:pt modelId="{DE30432A-74E1-4F53-818E-F720A4C749C7}" type="pres">
      <dgm:prSet presAssocID="{0930050E-491A-409F-B598-95CBA4CBB595}" presName="bgRect" presStyleLbl="bgShp" presStyleIdx="2" presStyleCnt="4"/>
      <dgm:spPr/>
    </dgm:pt>
    <dgm:pt modelId="{A07D4D32-87DE-4DC0-8544-10FAA583556C}" type="pres">
      <dgm:prSet presAssocID="{0930050E-491A-409F-B598-95CBA4CBB5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2972C5BB-88CE-42A7-97EA-2D03D995F4E0}" type="pres">
      <dgm:prSet presAssocID="{0930050E-491A-409F-B598-95CBA4CBB595}" presName="spaceRect" presStyleCnt="0"/>
      <dgm:spPr/>
    </dgm:pt>
    <dgm:pt modelId="{77BE3C80-F68D-4030-B723-AA8299720F16}" type="pres">
      <dgm:prSet presAssocID="{0930050E-491A-409F-B598-95CBA4CBB595}" presName="parTx" presStyleLbl="revTx" presStyleIdx="2" presStyleCnt="4">
        <dgm:presLayoutVars>
          <dgm:chMax val="0"/>
          <dgm:chPref val="0"/>
        </dgm:presLayoutVars>
      </dgm:prSet>
      <dgm:spPr/>
    </dgm:pt>
    <dgm:pt modelId="{EB20963A-A4E8-4216-BD74-0EFC2EC8FB67}" type="pres">
      <dgm:prSet presAssocID="{A3029D1B-8A71-4FBB-9011-55BE48142067}" presName="sibTrans" presStyleCnt="0"/>
      <dgm:spPr/>
    </dgm:pt>
    <dgm:pt modelId="{7653941F-EE9A-4A8E-87D0-285E1345702B}" type="pres">
      <dgm:prSet presAssocID="{66A59A20-A8D9-442F-8C67-9B3E715B85BC}" presName="compNode" presStyleCnt="0"/>
      <dgm:spPr/>
    </dgm:pt>
    <dgm:pt modelId="{9D7A995D-2CE9-451B-BCF7-A69D3D3219EF}" type="pres">
      <dgm:prSet presAssocID="{66A59A20-A8D9-442F-8C67-9B3E715B85BC}" presName="bgRect" presStyleLbl="bgShp" presStyleIdx="3" presStyleCnt="4"/>
      <dgm:spPr/>
    </dgm:pt>
    <dgm:pt modelId="{A175CAFE-4CBA-4319-8CF6-CFED0DB33AE1}" type="pres">
      <dgm:prSet presAssocID="{66A59A20-A8D9-442F-8C67-9B3E715B85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A929A20-4031-4DBC-A264-1E1156874BE4}" type="pres">
      <dgm:prSet presAssocID="{66A59A20-A8D9-442F-8C67-9B3E715B85BC}" presName="spaceRect" presStyleCnt="0"/>
      <dgm:spPr/>
    </dgm:pt>
    <dgm:pt modelId="{E145CB4C-DA6F-4E32-AC9D-496D04E838B2}" type="pres">
      <dgm:prSet presAssocID="{66A59A20-A8D9-442F-8C67-9B3E715B85B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216C803-B49E-4A98-A897-96E54C52BCB4}" type="presOf" srcId="{6E2FECB2-1ACD-403C-9ADD-A286AAF35C25}" destId="{643DBA2F-5CAB-4A01-BEA9-FF24721747DA}" srcOrd="0" destOrd="0" presId="urn:microsoft.com/office/officeart/2018/2/layout/IconVerticalSolidList"/>
    <dgm:cxn modelId="{568CF40A-2FD5-44C4-9263-C8AB26782488}" type="presOf" srcId="{0930050E-491A-409F-B598-95CBA4CBB595}" destId="{77BE3C80-F68D-4030-B723-AA8299720F16}" srcOrd="0" destOrd="0" presId="urn:microsoft.com/office/officeart/2018/2/layout/IconVerticalSolidList"/>
    <dgm:cxn modelId="{4402F225-AC7E-4D84-9F11-2A56B299F144}" type="presOf" srcId="{66A59A20-A8D9-442F-8C67-9B3E715B85BC}" destId="{E145CB4C-DA6F-4E32-AC9D-496D04E838B2}" srcOrd="0" destOrd="0" presId="urn:microsoft.com/office/officeart/2018/2/layout/IconVerticalSolidList"/>
    <dgm:cxn modelId="{DFAEB35B-0390-42E1-9E79-D8A05E853810}" type="presOf" srcId="{5A5D9A78-E057-4DC2-A85D-9C40E8C3C910}" destId="{D9712923-D471-4962-8B84-DFB51164285E}" srcOrd="0" destOrd="0" presId="urn:microsoft.com/office/officeart/2018/2/layout/IconVerticalSolidList"/>
    <dgm:cxn modelId="{CB19F544-74C1-4928-864C-0457A1471711}" type="presOf" srcId="{232ADD08-41FA-4197-9202-40CD93B4050C}" destId="{6E5F0189-2797-4F7B-B2B8-1C3F3F1D7477}" srcOrd="0" destOrd="0" presId="urn:microsoft.com/office/officeart/2018/2/layout/IconVerticalSolidList"/>
    <dgm:cxn modelId="{0E2F4C49-5FF9-4D67-A5EC-6ED45E474B25}" srcId="{5A5D9A78-E057-4DC2-A85D-9C40E8C3C910}" destId="{66A59A20-A8D9-442F-8C67-9B3E715B85BC}" srcOrd="3" destOrd="0" parTransId="{5DCA5815-09E0-476E-90F4-A3ACE00084C0}" sibTransId="{11D6008E-561A-4055-8832-E7A0BC6170C1}"/>
    <dgm:cxn modelId="{EA859DCC-9410-4043-A9D0-8629ABDBA0CF}" srcId="{5A5D9A78-E057-4DC2-A85D-9C40E8C3C910}" destId="{0930050E-491A-409F-B598-95CBA4CBB595}" srcOrd="2" destOrd="0" parTransId="{A5CEDEC3-8DDC-466C-A4B1-5B1AFD4AAB2E}" sibTransId="{A3029D1B-8A71-4FBB-9011-55BE48142067}"/>
    <dgm:cxn modelId="{BC453DDB-4987-4830-90AB-7034429B9BFC}" srcId="{5A5D9A78-E057-4DC2-A85D-9C40E8C3C910}" destId="{6E2FECB2-1ACD-403C-9ADD-A286AAF35C25}" srcOrd="1" destOrd="0" parTransId="{1627494D-84DF-4FB7-8885-43AA723D8252}" sibTransId="{EA01F1AD-3F32-4065-BF1E-EA53F52D9937}"/>
    <dgm:cxn modelId="{2C1128FA-3301-4F85-8B6C-8FD55487442E}" srcId="{5A5D9A78-E057-4DC2-A85D-9C40E8C3C910}" destId="{232ADD08-41FA-4197-9202-40CD93B4050C}" srcOrd="0" destOrd="0" parTransId="{597D0FF1-CA01-4CF6-8E4F-2DFA69D2C6EA}" sibTransId="{887F982C-CF68-4F7F-9D89-92B176702451}"/>
    <dgm:cxn modelId="{E9F243DF-F943-4AFC-AC33-87724C38876E}" type="presParOf" srcId="{D9712923-D471-4962-8B84-DFB51164285E}" destId="{8C8E49DD-AD7B-4219-8463-896998D3F6CE}" srcOrd="0" destOrd="0" presId="urn:microsoft.com/office/officeart/2018/2/layout/IconVerticalSolidList"/>
    <dgm:cxn modelId="{986B6E43-DB87-40B2-8D48-4D060C901CCA}" type="presParOf" srcId="{8C8E49DD-AD7B-4219-8463-896998D3F6CE}" destId="{0FC2383D-C7BC-4A49-AC12-AD2FA524E0E6}" srcOrd="0" destOrd="0" presId="urn:microsoft.com/office/officeart/2018/2/layout/IconVerticalSolidList"/>
    <dgm:cxn modelId="{178C97B1-EE71-4B8E-AAF7-B80A9E97A508}" type="presParOf" srcId="{8C8E49DD-AD7B-4219-8463-896998D3F6CE}" destId="{1AC71853-1D7F-4543-BF0D-D0200EF95752}" srcOrd="1" destOrd="0" presId="urn:microsoft.com/office/officeart/2018/2/layout/IconVerticalSolidList"/>
    <dgm:cxn modelId="{D1DCFB86-3279-4EF6-8A4A-B0DCAA69A619}" type="presParOf" srcId="{8C8E49DD-AD7B-4219-8463-896998D3F6CE}" destId="{04DACADF-935C-47A6-B06A-00A70ABEDD62}" srcOrd="2" destOrd="0" presId="urn:microsoft.com/office/officeart/2018/2/layout/IconVerticalSolidList"/>
    <dgm:cxn modelId="{736688D4-AF37-4380-9656-3EDF44DE4AA1}" type="presParOf" srcId="{8C8E49DD-AD7B-4219-8463-896998D3F6CE}" destId="{6E5F0189-2797-4F7B-B2B8-1C3F3F1D7477}" srcOrd="3" destOrd="0" presId="urn:microsoft.com/office/officeart/2018/2/layout/IconVerticalSolidList"/>
    <dgm:cxn modelId="{7EF25515-E7D2-4DC4-9015-43F459E9BAEF}" type="presParOf" srcId="{D9712923-D471-4962-8B84-DFB51164285E}" destId="{A231C1C2-9F32-40C6-B637-BC46E729D407}" srcOrd="1" destOrd="0" presId="urn:microsoft.com/office/officeart/2018/2/layout/IconVerticalSolidList"/>
    <dgm:cxn modelId="{9B7C0D04-EB48-4874-9999-341638F3F6DA}" type="presParOf" srcId="{D9712923-D471-4962-8B84-DFB51164285E}" destId="{16333D56-774E-485A-8EBA-9478B471A51A}" srcOrd="2" destOrd="0" presId="urn:microsoft.com/office/officeart/2018/2/layout/IconVerticalSolidList"/>
    <dgm:cxn modelId="{2A44CD43-FC6B-43E8-AC02-F4BF40F81031}" type="presParOf" srcId="{16333D56-774E-485A-8EBA-9478B471A51A}" destId="{2923BF9E-A626-4380-B53A-98B824E0C614}" srcOrd="0" destOrd="0" presId="urn:microsoft.com/office/officeart/2018/2/layout/IconVerticalSolidList"/>
    <dgm:cxn modelId="{429DF8D6-53D0-4D43-B19A-523DFD9A56DC}" type="presParOf" srcId="{16333D56-774E-485A-8EBA-9478B471A51A}" destId="{ED2D6E94-3607-4EF8-A03C-FBCB2C302543}" srcOrd="1" destOrd="0" presId="urn:microsoft.com/office/officeart/2018/2/layout/IconVerticalSolidList"/>
    <dgm:cxn modelId="{2BDC152F-2605-4A44-A205-4805A1790E6E}" type="presParOf" srcId="{16333D56-774E-485A-8EBA-9478B471A51A}" destId="{1468B511-A5F9-4FA4-ABA0-A03202AB4819}" srcOrd="2" destOrd="0" presId="urn:microsoft.com/office/officeart/2018/2/layout/IconVerticalSolidList"/>
    <dgm:cxn modelId="{EF499F05-016D-45D3-B982-9BED387C3AEF}" type="presParOf" srcId="{16333D56-774E-485A-8EBA-9478B471A51A}" destId="{643DBA2F-5CAB-4A01-BEA9-FF24721747DA}" srcOrd="3" destOrd="0" presId="urn:microsoft.com/office/officeart/2018/2/layout/IconVerticalSolidList"/>
    <dgm:cxn modelId="{48C643E9-872A-477D-A134-C21D89B1E74B}" type="presParOf" srcId="{D9712923-D471-4962-8B84-DFB51164285E}" destId="{50BC88C7-8AA4-4B87-ADF0-E3F4B5623060}" srcOrd="3" destOrd="0" presId="urn:microsoft.com/office/officeart/2018/2/layout/IconVerticalSolidList"/>
    <dgm:cxn modelId="{36E50EBC-8F49-4B96-9B99-1FEA5B48598F}" type="presParOf" srcId="{D9712923-D471-4962-8B84-DFB51164285E}" destId="{6558FC7D-E007-4BAC-8058-C60430E71CDB}" srcOrd="4" destOrd="0" presId="urn:microsoft.com/office/officeart/2018/2/layout/IconVerticalSolidList"/>
    <dgm:cxn modelId="{5071CB95-3610-492D-81E9-F6137D767C04}" type="presParOf" srcId="{6558FC7D-E007-4BAC-8058-C60430E71CDB}" destId="{DE30432A-74E1-4F53-818E-F720A4C749C7}" srcOrd="0" destOrd="0" presId="urn:microsoft.com/office/officeart/2018/2/layout/IconVerticalSolidList"/>
    <dgm:cxn modelId="{18C69206-3351-4EDD-9579-B6337022ABD8}" type="presParOf" srcId="{6558FC7D-E007-4BAC-8058-C60430E71CDB}" destId="{A07D4D32-87DE-4DC0-8544-10FAA583556C}" srcOrd="1" destOrd="0" presId="urn:microsoft.com/office/officeart/2018/2/layout/IconVerticalSolidList"/>
    <dgm:cxn modelId="{6C9634DD-B191-4804-969F-D6A301301B8E}" type="presParOf" srcId="{6558FC7D-E007-4BAC-8058-C60430E71CDB}" destId="{2972C5BB-88CE-42A7-97EA-2D03D995F4E0}" srcOrd="2" destOrd="0" presId="urn:microsoft.com/office/officeart/2018/2/layout/IconVerticalSolidList"/>
    <dgm:cxn modelId="{A34EBBE7-2FA7-498A-8441-3C91B3DD7D57}" type="presParOf" srcId="{6558FC7D-E007-4BAC-8058-C60430E71CDB}" destId="{77BE3C80-F68D-4030-B723-AA8299720F16}" srcOrd="3" destOrd="0" presId="urn:microsoft.com/office/officeart/2018/2/layout/IconVerticalSolidList"/>
    <dgm:cxn modelId="{0439E724-FA46-47A4-AB77-374B2CE2678B}" type="presParOf" srcId="{D9712923-D471-4962-8B84-DFB51164285E}" destId="{EB20963A-A4E8-4216-BD74-0EFC2EC8FB67}" srcOrd="5" destOrd="0" presId="urn:microsoft.com/office/officeart/2018/2/layout/IconVerticalSolidList"/>
    <dgm:cxn modelId="{57CE3E03-8391-42B3-9CE6-B71713F716C7}" type="presParOf" srcId="{D9712923-D471-4962-8B84-DFB51164285E}" destId="{7653941F-EE9A-4A8E-87D0-285E1345702B}" srcOrd="6" destOrd="0" presId="urn:microsoft.com/office/officeart/2018/2/layout/IconVerticalSolidList"/>
    <dgm:cxn modelId="{A694332C-8C47-464C-9769-B26B60D42E0D}" type="presParOf" srcId="{7653941F-EE9A-4A8E-87D0-285E1345702B}" destId="{9D7A995D-2CE9-451B-BCF7-A69D3D3219EF}" srcOrd="0" destOrd="0" presId="urn:microsoft.com/office/officeart/2018/2/layout/IconVerticalSolidList"/>
    <dgm:cxn modelId="{6D43ED7E-BD36-435E-9A3A-5365E150C251}" type="presParOf" srcId="{7653941F-EE9A-4A8E-87D0-285E1345702B}" destId="{A175CAFE-4CBA-4319-8CF6-CFED0DB33AE1}" srcOrd="1" destOrd="0" presId="urn:microsoft.com/office/officeart/2018/2/layout/IconVerticalSolidList"/>
    <dgm:cxn modelId="{D35890E9-C5E6-40E3-9B33-579F7DF80EEA}" type="presParOf" srcId="{7653941F-EE9A-4A8E-87D0-285E1345702B}" destId="{8A929A20-4031-4DBC-A264-1E1156874BE4}" srcOrd="2" destOrd="0" presId="urn:microsoft.com/office/officeart/2018/2/layout/IconVerticalSolidList"/>
    <dgm:cxn modelId="{34D9DDC7-5100-4DA9-A412-24821C72F61B}" type="presParOf" srcId="{7653941F-EE9A-4A8E-87D0-285E1345702B}" destId="{E145CB4C-DA6F-4E32-AC9D-496D04E838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34C79-1B80-4629-ADE5-0851A19B781D}">
      <dsp:nvSpPr>
        <dsp:cNvPr id="0" name=""/>
        <dsp:cNvSpPr/>
      </dsp:nvSpPr>
      <dsp:spPr>
        <a:xfrm>
          <a:off x="0" y="56317"/>
          <a:ext cx="6858000" cy="125804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Allows EV’s to be used in lieu or in conjunction with electricity storage in emergencies/supply shortages</a:t>
          </a:r>
        </a:p>
      </dsp:txBody>
      <dsp:txXfrm>
        <a:off x="61413" y="117730"/>
        <a:ext cx="6735174" cy="1135216"/>
      </dsp:txXfrm>
    </dsp:sp>
    <dsp:sp modelId="{6022B4AC-F958-4172-8F92-25C8D57EAE52}">
      <dsp:nvSpPr>
        <dsp:cNvPr id="0" name=""/>
        <dsp:cNvSpPr/>
      </dsp:nvSpPr>
      <dsp:spPr>
        <a:xfrm>
          <a:off x="0" y="1380600"/>
          <a:ext cx="6858000" cy="125804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 EV increases amount of energy purchased at night, it reduces energy-time shift and time-off use energy cost management</a:t>
          </a:r>
        </a:p>
      </dsp:txBody>
      <dsp:txXfrm>
        <a:off x="61413" y="1442013"/>
        <a:ext cx="6735174" cy="1135216"/>
      </dsp:txXfrm>
    </dsp:sp>
    <dsp:sp modelId="{4AD8E8B1-7108-4B8E-A9D8-4680C2327A20}">
      <dsp:nvSpPr>
        <dsp:cNvPr id="0" name=""/>
        <dsp:cNvSpPr/>
      </dsp:nvSpPr>
      <dsp:spPr>
        <a:xfrm>
          <a:off x="0" y="2704883"/>
          <a:ext cx="6858000" cy="125804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Leads to economies of scale and lower prices for advanced battery systems</a:t>
          </a:r>
        </a:p>
      </dsp:txBody>
      <dsp:txXfrm>
        <a:off x="61413" y="2766296"/>
        <a:ext cx="6735174" cy="1135216"/>
      </dsp:txXfrm>
    </dsp:sp>
    <dsp:sp modelId="{881965D5-473E-4E69-97CA-282A4B5DE077}">
      <dsp:nvSpPr>
        <dsp:cNvPr id="0" name=""/>
        <dsp:cNvSpPr/>
      </dsp:nvSpPr>
      <dsp:spPr>
        <a:xfrm>
          <a:off x="0" y="4029165"/>
          <a:ext cx="6858000" cy="125804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Increases grid integration and system management</a:t>
          </a:r>
        </a:p>
      </dsp:txBody>
      <dsp:txXfrm>
        <a:off x="61413" y="4090578"/>
        <a:ext cx="6735174" cy="1135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2383D-C7BC-4A49-AC12-AD2FA524E0E6}">
      <dsp:nvSpPr>
        <dsp:cNvPr id="0" name=""/>
        <dsp:cNvSpPr/>
      </dsp:nvSpPr>
      <dsp:spPr>
        <a:xfrm>
          <a:off x="0" y="2211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71853-1D7F-4543-BF0D-D0200EF95752}">
      <dsp:nvSpPr>
        <dsp:cNvPr id="0" name=""/>
        <dsp:cNvSpPr/>
      </dsp:nvSpPr>
      <dsp:spPr>
        <a:xfrm>
          <a:off x="339109" y="254441"/>
          <a:ext cx="616562" cy="61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F0189-2797-4F7B-B2B8-1C3F3F1D7477}">
      <dsp:nvSpPr>
        <dsp:cNvPr id="0" name=""/>
        <dsp:cNvSpPr/>
      </dsp:nvSpPr>
      <dsp:spPr>
        <a:xfrm>
          <a:off x="1294780" y="2211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 exemption from state emissions testing</a:t>
          </a:r>
        </a:p>
      </dsp:txBody>
      <dsp:txXfrm>
        <a:off x="1294780" y="2211"/>
        <a:ext cx="4801219" cy="1121022"/>
      </dsp:txXfrm>
    </dsp:sp>
    <dsp:sp modelId="{2923BF9E-A626-4380-B53A-98B824E0C614}">
      <dsp:nvSpPr>
        <dsp:cNvPr id="0" name=""/>
        <dsp:cNvSpPr/>
      </dsp:nvSpPr>
      <dsp:spPr>
        <a:xfrm>
          <a:off x="0" y="1403489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D6E94-3607-4EF8-A03C-FBCB2C302543}">
      <dsp:nvSpPr>
        <dsp:cNvPr id="0" name=""/>
        <dsp:cNvSpPr/>
      </dsp:nvSpPr>
      <dsp:spPr>
        <a:xfrm>
          <a:off x="339109" y="1655719"/>
          <a:ext cx="616562" cy="61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DBA2F-5CAB-4A01-BEA9-FF24721747DA}">
      <dsp:nvSpPr>
        <dsp:cNvPr id="0" name=""/>
        <dsp:cNvSpPr/>
      </dsp:nvSpPr>
      <dsp:spPr>
        <a:xfrm>
          <a:off x="1294780" y="1403489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ComEd offers 3 EV rate plans for residential customers</a:t>
          </a:r>
        </a:p>
      </dsp:txBody>
      <dsp:txXfrm>
        <a:off x="1294780" y="1403489"/>
        <a:ext cx="4801219" cy="1121022"/>
      </dsp:txXfrm>
    </dsp:sp>
    <dsp:sp modelId="{DE30432A-74E1-4F53-818E-F720A4C749C7}">
      <dsp:nvSpPr>
        <dsp:cNvPr id="0" name=""/>
        <dsp:cNvSpPr/>
      </dsp:nvSpPr>
      <dsp:spPr>
        <a:xfrm>
          <a:off x="0" y="2804767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4D32-87DE-4DC0-8544-10FAA583556C}">
      <dsp:nvSpPr>
        <dsp:cNvPr id="0" name=""/>
        <dsp:cNvSpPr/>
      </dsp:nvSpPr>
      <dsp:spPr>
        <a:xfrm>
          <a:off x="339109" y="3056997"/>
          <a:ext cx="616562" cy="61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E3C80-F68D-4030-B723-AA8299720F16}">
      <dsp:nvSpPr>
        <dsp:cNvPr id="0" name=""/>
        <dsp:cNvSpPr/>
      </dsp:nvSpPr>
      <dsp:spPr>
        <a:xfrm>
          <a:off x="1294780" y="2804767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Illinois Electric Co-op members may be eligible to finance their EV at 0.5% interest</a:t>
          </a:r>
        </a:p>
      </dsp:txBody>
      <dsp:txXfrm>
        <a:off x="1294780" y="2804767"/>
        <a:ext cx="4801219" cy="1121022"/>
      </dsp:txXfrm>
    </dsp:sp>
    <dsp:sp modelId="{9D7A995D-2CE9-451B-BCF7-A69D3D3219EF}">
      <dsp:nvSpPr>
        <dsp:cNvPr id="0" name=""/>
        <dsp:cNvSpPr/>
      </dsp:nvSpPr>
      <dsp:spPr>
        <a:xfrm>
          <a:off x="0" y="4206045"/>
          <a:ext cx="6096000" cy="1121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5CAFE-4CBA-4319-8CF6-CFED0DB33AE1}">
      <dsp:nvSpPr>
        <dsp:cNvPr id="0" name=""/>
        <dsp:cNvSpPr/>
      </dsp:nvSpPr>
      <dsp:spPr>
        <a:xfrm>
          <a:off x="339109" y="4458275"/>
          <a:ext cx="616562" cy="6165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5CB4C-DA6F-4E32-AC9D-496D04E838B2}">
      <dsp:nvSpPr>
        <dsp:cNvPr id="0" name=""/>
        <dsp:cNvSpPr/>
      </dsp:nvSpPr>
      <dsp:spPr>
        <a:xfrm>
          <a:off x="1294780" y="4206045"/>
          <a:ext cx="4801219" cy="112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42" tIns="118642" rIns="118642" bIns="11864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City of Naperville offers $30 per kW up to $3,000 (filed on behalf of customer)</a:t>
          </a:r>
        </a:p>
      </dsp:txBody>
      <dsp:txXfrm>
        <a:off x="1294780" y="4206045"/>
        <a:ext cx="4801219" cy="112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B759-6A75-40D0-8F6F-7DDC0C0ACE70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28C3C-1081-4DBB-96DE-A04C2E19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0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2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8C3C-1081-4DBB-96DE-A04C2E198E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0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2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6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2733E-7661-4C72-B738-5FCC02216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163595"/>
            <a:ext cx="6029325" cy="2855956"/>
          </a:xfrm>
        </p:spPr>
        <p:txBody>
          <a:bodyPr>
            <a:noAutofit/>
          </a:bodyPr>
          <a:lstStyle/>
          <a:p>
            <a:pPr algn="l"/>
            <a:r>
              <a:rPr lang="en-US" sz="4400" b="1" i="0" dirty="0">
                <a:effectLst/>
                <a:latin typeface="Times New Roman" panose="02020603050405020304" pitchFamily="18" charset="0"/>
              </a:rPr>
              <a:t>Feasibility of 100% Zero Emission Vehicles by 2035 in Illinois Powered by Renewable Energy Sources Only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1615AA-4F4B-4BFE-B0DD-A93016A76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200525"/>
            <a:ext cx="6029324" cy="1595437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Sonia Chandra</a:t>
            </a:r>
          </a:p>
          <a:p>
            <a:pPr algn="r"/>
            <a:r>
              <a:rPr lang="en-US" sz="2000" dirty="0"/>
              <a:t>UIUC M.Eng in Energy Systems</a:t>
            </a:r>
          </a:p>
          <a:p>
            <a:pPr algn="r"/>
            <a:r>
              <a:rPr lang="en-US" sz="2000" dirty="0"/>
              <a:t>schand58@illinois.edu</a:t>
            </a:r>
          </a:p>
          <a:p>
            <a:pPr algn="r"/>
            <a:r>
              <a:rPr lang="en-US" sz="2000" dirty="0"/>
              <a:t>NPRE 498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3" descr="Wind turbines on top of a hill">
            <a:extLst>
              <a:ext uri="{FF2B5EF4-FFF2-40B4-BE49-F238E27FC236}">
                <a16:creationId xmlns:a16="http://schemas.microsoft.com/office/drawing/2014/main" id="{BC929B56-F782-420C-BA59-DA79F2FFA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14" r="25158" b="-2"/>
          <a:stretch/>
        </p:blipFill>
        <p:spPr>
          <a:xfrm>
            <a:off x="7553324" y="-1"/>
            <a:ext cx="4638678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86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BE77-B8AB-4B2F-A727-6957C2DD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09" y="269965"/>
            <a:ext cx="9144000" cy="1263649"/>
          </a:xfrm>
        </p:spPr>
        <p:txBody>
          <a:bodyPr>
            <a:normAutofit fontScale="90000"/>
          </a:bodyPr>
          <a:lstStyle/>
          <a:p>
            <a:r>
              <a:rPr lang="en-US" dirty="0"/>
              <a:t>Anticipated Renewable Energy Generation in 2035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D655255-E84A-4C36-9814-05A49D541E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7348262"/>
              </p:ext>
            </p:extLst>
          </p:nvPr>
        </p:nvGraphicFramePr>
        <p:xfrm>
          <a:off x="448717" y="4882355"/>
          <a:ext cx="6783068" cy="1263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64">
                  <a:extLst>
                    <a:ext uri="{9D8B030D-6E8A-4147-A177-3AD203B41FA5}">
                      <a16:colId xmlns:a16="http://schemas.microsoft.com/office/drawing/2014/main" val="1492893287"/>
                    </a:ext>
                  </a:extLst>
                </a:gridCol>
                <a:gridCol w="954801">
                  <a:extLst>
                    <a:ext uri="{9D8B030D-6E8A-4147-A177-3AD203B41FA5}">
                      <a16:colId xmlns:a16="http://schemas.microsoft.com/office/drawing/2014/main" val="4191150605"/>
                    </a:ext>
                  </a:extLst>
                </a:gridCol>
                <a:gridCol w="954801">
                  <a:extLst>
                    <a:ext uri="{9D8B030D-6E8A-4147-A177-3AD203B41FA5}">
                      <a16:colId xmlns:a16="http://schemas.microsoft.com/office/drawing/2014/main" val="591578062"/>
                    </a:ext>
                  </a:extLst>
                </a:gridCol>
                <a:gridCol w="954801">
                  <a:extLst>
                    <a:ext uri="{9D8B030D-6E8A-4147-A177-3AD203B41FA5}">
                      <a16:colId xmlns:a16="http://schemas.microsoft.com/office/drawing/2014/main" val="3684849514"/>
                    </a:ext>
                  </a:extLst>
                </a:gridCol>
                <a:gridCol w="954801">
                  <a:extLst>
                    <a:ext uri="{9D8B030D-6E8A-4147-A177-3AD203B41FA5}">
                      <a16:colId xmlns:a16="http://schemas.microsoft.com/office/drawing/2014/main" val="3414496324"/>
                    </a:ext>
                  </a:extLst>
                </a:gridCol>
              </a:tblGrid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Source (Thousand MWh)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Nuclear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772833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 Generation (2020)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100246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92.85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7955045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Expected Generation (2035)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105356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86486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7515121"/>
                  </a:ext>
                </a:extLst>
              </a:tr>
              <a:tr h="315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Energy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69375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92.65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74577.65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5316111"/>
                  </a:ext>
                </a:extLst>
              </a:tr>
            </a:tbl>
          </a:graphicData>
        </a:graphic>
      </p:graphicFrame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6AB364F-8243-4C35-8842-D4D89D2602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7" y="1776549"/>
            <a:ext cx="3783649" cy="27432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E87982E-90F3-4E59-A3B1-6AD3474D0D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45" y="1776549"/>
            <a:ext cx="3783649" cy="27432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09FE0B88-9473-4851-9A8C-4DE48FAD34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73" y="1776549"/>
            <a:ext cx="3783649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3F217B-EC6E-4ECC-8234-AB7DE209CE4C}"/>
              </a:ext>
            </a:extLst>
          </p:cNvPr>
          <p:cNvSpPr txBox="1"/>
          <p:nvPr/>
        </p:nvSpPr>
        <p:spPr>
          <a:xfrm>
            <a:off x="7926982" y="5038007"/>
            <a:ext cx="3977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74 </a:t>
            </a:r>
            <a:r>
              <a:rPr lang="en-US" sz="2400" dirty="0" err="1"/>
              <a:t>TWh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47% </a:t>
            </a:r>
            <a:r>
              <a:rPr lang="en-US" sz="2400" dirty="0">
                <a:sym typeface="Wingdings" panose="05000000000000000000" pitchFamily="2" charset="2"/>
              </a:rPr>
              <a:t> Powering EV’s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2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AB68-E1D8-435F-A854-469728F0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92150"/>
            <a:ext cx="9144000" cy="1263649"/>
          </a:xfrm>
        </p:spPr>
        <p:txBody>
          <a:bodyPr/>
          <a:lstStyle/>
          <a:p>
            <a:r>
              <a:rPr lang="en-US" dirty="0"/>
              <a:t>Nuclear Power in Illinois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012FE-DB27-424C-B1A9-16A180D0A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920" y="2544935"/>
            <a:ext cx="4572000" cy="3048000"/>
          </a:xfrm>
        </p:spPr>
        <p:txBody>
          <a:bodyPr/>
          <a:lstStyle/>
          <a:p>
            <a:r>
              <a:rPr lang="en-US" dirty="0"/>
              <a:t>Without nuclear energy: 69TWh</a:t>
            </a:r>
          </a:p>
          <a:p>
            <a:r>
              <a:rPr lang="en-US" dirty="0"/>
              <a:t>51% </a:t>
            </a:r>
            <a:r>
              <a:rPr lang="en-US" sz="2800" dirty="0">
                <a:sym typeface="Wingdings" panose="05000000000000000000" pitchFamily="2" charset="2"/>
              </a:rPr>
              <a:t> Powering EV’s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170" name="Picture 2" descr="Nuclear Plants In Illinois Are Slated For Closure. Will The State's  Democratic Politicians Save Them?">
            <a:extLst>
              <a:ext uri="{FF2B5EF4-FFF2-40B4-BE49-F238E27FC236}">
                <a16:creationId xmlns:a16="http://schemas.microsoft.com/office/drawing/2014/main" id="{F5D154BF-382E-4EAC-94CF-C8C5C7887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068935"/>
            <a:ext cx="4130040" cy="24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EC1F8-8F88-4E1F-9428-2CAC10768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7" y="1687392"/>
            <a:ext cx="5961580" cy="22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4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6C1F-82E2-4100-B375-3C55C058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6051"/>
            <a:ext cx="9144000" cy="1263649"/>
          </a:xfrm>
        </p:spPr>
        <p:txBody>
          <a:bodyPr/>
          <a:lstStyle/>
          <a:p>
            <a:r>
              <a:rPr lang="en-US" dirty="0"/>
              <a:t>Solar Energy in 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C3A0-3511-4DAA-8EBD-83D93B9CF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11201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SEIA: Path to 100</a:t>
            </a:r>
          </a:p>
          <a:p>
            <a:r>
              <a:rPr lang="en-US" dirty="0"/>
              <a:t>RPS: 25% by 2025 to 40% by 2030 </a:t>
            </a:r>
          </a:p>
          <a:p>
            <a:r>
              <a:rPr lang="en-US" dirty="0"/>
              <a:t>REC procurement from 10 million by 2020 to 45 million by 2030 </a:t>
            </a:r>
          </a:p>
          <a:p>
            <a:r>
              <a:rPr lang="en-US" dirty="0"/>
              <a:t>50/50 split from solar and wind.</a:t>
            </a:r>
          </a:p>
        </p:txBody>
      </p:sp>
      <p:pic>
        <p:nvPicPr>
          <p:cNvPr id="5" name="Picture 2" descr="Report: Illinois Solar Market Set to Boom Over Next 5 Years | Chicago News  | WTTW">
            <a:extLst>
              <a:ext uri="{FF2B5EF4-FFF2-40B4-BE49-F238E27FC236}">
                <a16:creationId xmlns:a16="http://schemas.microsoft.com/office/drawing/2014/main" id="{E953F83E-75EB-455F-ADEA-3B967A26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2" y="3810000"/>
            <a:ext cx="6375078" cy="26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4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069F-5710-4BB5-96A7-0A2509BA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6720"/>
            <a:ext cx="9144000" cy="1263649"/>
          </a:xfrm>
        </p:spPr>
        <p:txBody>
          <a:bodyPr/>
          <a:lstStyle/>
          <a:p>
            <a:r>
              <a:rPr lang="en-US" dirty="0"/>
              <a:t>Residential PV</a:t>
            </a:r>
          </a:p>
        </p:txBody>
      </p:sp>
      <p:pic>
        <p:nvPicPr>
          <p:cNvPr id="28" name="Content Placeholder 27" descr="Chart, line chart&#10;&#10;Description automatically generated">
            <a:extLst>
              <a:ext uri="{FF2B5EF4-FFF2-40B4-BE49-F238E27FC236}">
                <a16:creationId xmlns:a16="http://schemas.microsoft.com/office/drawing/2014/main" id="{F1150520-D84B-4DC1-A10B-702611FEA2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" y="1557962"/>
            <a:ext cx="4798919" cy="2336426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24EB8E-955F-485B-9E43-20BFCFA7AA6B}"/>
              </a:ext>
            </a:extLst>
          </p:cNvPr>
          <p:cNvSpPr txBox="1"/>
          <p:nvPr/>
        </p:nvSpPr>
        <p:spPr>
          <a:xfrm>
            <a:off x="761999" y="4705966"/>
            <a:ext cx="6888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Expected to grow 1700% in next decade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Residential PV 1400 MWh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2TWh</a:t>
            </a:r>
          </a:p>
        </p:txBody>
      </p:sp>
      <p:pic>
        <p:nvPicPr>
          <p:cNvPr id="37" name="Content Placeholder 36" descr="Chart, line chart&#10;&#10;Description automatically generated">
            <a:extLst>
              <a:ext uri="{FF2B5EF4-FFF2-40B4-BE49-F238E27FC236}">
                <a16:creationId xmlns:a16="http://schemas.microsoft.com/office/drawing/2014/main" id="{C59A3560-0B12-4B54-A8EA-31AC526E2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1" y="1557962"/>
            <a:ext cx="4572000" cy="2336426"/>
          </a:xfrm>
        </p:spPr>
      </p:pic>
    </p:spTree>
    <p:extLst>
      <p:ext uri="{BB962C8B-B14F-4D97-AF65-F5344CB8AC3E}">
        <p14:creationId xmlns:p14="http://schemas.microsoft.com/office/powerpoint/2010/main" val="140939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7D7C-BBED-46CF-94F4-D18DEAFA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0851"/>
            <a:ext cx="9144000" cy="1263649"/>
          </a:xfrm>
        </p:spPr>
        <p:txBody>
          <a:bodyPr/>
          <a:lstStyle/>
          <a:p>
            <a:r>
              <a:rPr lang="en-US" dirty="0"/>
              <a:t>Cost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6792-23C9-4E3C-B1EA-EDB9F566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328" y="1305481"/>
            <a:ext cx="10092191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 Level 2 Vehicle Range Added per Charging Time and Power</a:t>
            </a:r>
          </a:p>
          <a:p>
            <a:r>
              <a:rPr lang="pl-PL" sz="2000" dirty="0"/>
              <a:t>10 mi/hour @ 3.4kW </a:t>
            </a:r>
            <a:endParaRPr lang="en-US" sz="2000" dirty="0"/>
          </a:p>
          <a:p>
            <a:r>
              <a:rPr lang="pl-PL" sz="2000" dirty="0"/>
              <a:t>20 mi/hour @ 6.6kW </a:t>
            </a:r>
            <a:endParaRPr lang="en-US" sz="2000" dirty="0"/>
          </a:p>
          <a:p>
            <a:r>
              <a:rPr lang="pl-PL" sz="2000" dirty="0"/>
              <a:t>60 mi/hour @ 19.2 kW</a:t>
            </a:r>
            <a:endParaRPr lang="en-US" sz="2000" dirty="0"/>
          </a:p>
          <a:p>
            <a:r>
              <a:rPr lang="en-US" sz="2000" dirty="0"/>
              <a:t>208/240VAC/20-100A (16-80A continuous)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2530B-1DE1-4C74-B818-0142A879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8" y="3769044"/>
            <a:ext cx="5736861" cy="2748913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6ADD727-F961-4618-8825-C8E540BE2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0995"/>
              </p:ext>
            </p:extLst>
          </p:nvPr>
        </p:nvGraphicFramePr>
        <p:xfrm>
          <a:off x="7330440" y="3769044"/>
          <a:ext cx="4316232" cy="229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171">
                  <a:extLst>
                    <a:ext uri="{9D8B030D-6E8A-4147-A177-3AD203B41FA5}">
                      <a16:colId xmlns:a16="http://schemas.microsoft.com/office/drawing/2014/main" val="4035336634"/>
                    </a:ext>
                  </a:extLst>
                </a:gridCol>
                <a:gridCol w="1131061">
                  <a:extLst>
                    <a:ext uri="{9D8B030D-6E8A-4147-A177-3AD203B41FA5}">
                      <a16:colId xmlns:a16="http://schemas.microsoft.com/office/drawing/2014/main" val="2990289269"/>
                    </a:ext>
                  </a:extLst>
                </a:gridCol>
              </a:tblGrid>
              <a:tr h="453793">
                <a:tc>
                  <a:txBody>
                    <a:bodyPr/>
                    <a:lstStyle/>
                    <a:p>
                      <a:r>
                        <a:rPr lang="en-US" dirty="0"/>
                        <a:t>EVSE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45810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r>
                        <a:rPr lang="en-US" dirty="0"/>
                        <a:t>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9378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r>
                        <a:rPr lang="en-US" dirty="0"/>
                        <a:t>Pedestal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76176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r>
                        <a:rPr lang="en-US" dirty="0"/>
                        <a:t>Operation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$686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71201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95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AF78-7104-4163-94E4-B881B407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9120"/>
            <a:ext cx="9144000" cy="1263649"/>
          </a:xfrm>
        </p:spPr>
        <p:txBody>
          <a:bodyPr/>
          <a:lstStyle/>
          <a:p>
            <a:r>
              <a:rPr lang="en-US" dirty="0"/>
              <a:t>Cost of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697F0-DE32-43A0-AD4D-C0D78EED5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64080"/>
            <a:ext cx="5943600" cy="2851152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Number of charging ports	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=12,212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Cost			= $114.6 Million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Cost of petroleum/year		=$4.6 Billion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39B8612-AE93-44DB-B919-472E8B373C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826258"/>
            <a:ext cx="5943600" cy="35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0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BA572-9D4E-40F3-A49F-86EC6BE3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757237"/>
            <a:ext cx="4373880" cy="380528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of EV Market Expansion on Energy Storage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41C70-2F65-4DC6-A9CE-B205EDA3AC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3650846"/>
              </p:ext>
            </p:extLst>
          </p:nvPr>
        </p:nvGraphicFramePr>
        <p:xfrm>
          <a:off x="5044440" y="757237"/>
          <a:ext cx="6858000" cy="534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69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6EB71-34F1-421D-9115-04A0725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EV Incentives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5ADCFEA-37AA-442E-97F0-8F2818324D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816843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593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EDC63-E186-4FFB-86D0-12149D41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152400"/>
            <a:ext cx="10195560" cy="142390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 Electric Vehicle Targets </a:t>
            </a:r>
          </a:p>
        </p:txBody>
      </p:sp>
      <p:pic>
        <p:nvPicPr>
          <p:cNvPr id="9218" name="Picture 2" descr="EU to target 30 million electric cars by 2030 – EURACTIV.com">
            <a:extLst>
              <a:ext uri="{FF2B5EF4-FFF2-40B4-BE49-F238E27FC236}">
                <a16:creationId xmlns:a16="http://schemas.microsoft.com/office/drawing/2014/main" id="{44F27684-5978-445F-B217-5B03185F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338303"/>
            <a:ext cx="3895345" cy="21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6706-83A0-42EE-9E3C-1F2580E30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3" y="2133599"/>
            <a:ext cx="6095997" cy="3048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30 million electric cars by 2030</a:t>
            </a:r>
          </a:p>
          <a:p>
            <a:r>
              <a:rPr lang="en-US" sz="2200" dirty="0"/>
              <a:t>Currently: 1.8 million electric and plug-in hybrid vehicles registered in Europe</a:t>
            </a:r>
          </a:p>
          <a:p>
            <a:r>
              <a:rPr lang="en-US" sz="2200" dirty="0"/>
              <a:t>High-speed rail traffic to double by 2030</a:t>
            </a:r>
          </a:p>
          <a:p>
            <a:r>
              <a:rPr lang="en-US" sz="2200" dirty="0"/>
              <a:t>Scheduled travel between cities of under 300 kilometers (186 miles) to become carbon-neutral</a:t>
            </a:r>
          </a:p>
          <a:p>
            <a:r>
              <a:rPr lang="en-US" sz="2200" dirty="0"/>
              <a:t>Zero-emission large aircraft and vessels should be “ready for market” by 2035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527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E70F2-C757-4E76-A52D-58C89FA2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63595"/>
            <a:ext cx="6029325" cy="285595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E370-F0A2-4E1E-ACDA-BBA94017F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4200525"/>
            <a:ext cx="6029324" cy="15954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Thank You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E05490E0-7926-4816-A15A-B60D1ABA1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82" r="2" b="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10387-8E51-44B9-BB1F-6813C81C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9" y="315706"/>
            <a:ext cx="3810001" cy="89258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E299E90F-E5BF-4F44-91FE-3D43659CD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94460"/>
            <a:ext cx="6096000" cy="40690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CF2B-D7CB-4D56-BDCA-8979898F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269" y="1683025"/>
            <a:ext cx="3810000" cy="3048001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US" sz="3200" baseline="30000" dirty="0"/>
          </a:p>
          <a:p>
            <a:r>
              <a:rPr lang="en-US" sz="3200" baseline="30000" dirty="0"/>
              <a:t>5th largest energy-consuming state in the nation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6th largest petroleum-consuming state in the nation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1,014 trillion BTU annually</a:t>
            </a:r>
          </a:p>
          <a:p>
            <a:endParaRPr lang="en-US" sz="3200" baseline="30000" dirty="0"/>
          </a:p>
          <a:p>
            <a:r>
              <a:rPr lang="en-US" sz="3200" baseline="30000" dirty="0"/>
              <a:t>$21,260 million annually</a:t>
            </a:r>
          </a:p>
        </p:txBody>
      </p:sp>
    </p:spTree>
    <p:extLst>
      <p:ext uri="{BB962C8B-B14F-4D97-AF65-F5344CB8AC3E}">
        <p14:creationId xmlns:p14="http://schemas.microsoft.com/office/powerpoint/2010/main" val="141514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B776-35D9-4924-982F-DFF9CA2E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6720"/>
            <a:ext cx="9144000" cy="126364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E5DF-6919-4045-BD5D-B1953874B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10622280" cy="4267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https://ev-database.org/cheatsheet/energy-consumption-electric-car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https://www.iea.org/reports/fuel-consumption-of-cars-and-vans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https://www.epa.gov/automotive-trends/highlights-automotive-trends-report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https://afdc.energy.gov/data/10962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https://www.thezebra.com/resources/driving/average-miles-driven-per-year/#average-miles-driven-per-year-by-state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https://www.valuepenguin.com/auto-insurance/car-ownership-statistics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https://www.solarpowerworldonline.com/2019/06/illinois-agency-says-state-wont-reach-rps-of-25-by-2025-unless-legislation-changes/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https://ilenviro.org/energy/renewable-energy/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https://afdc.energy.gov/files/u/publication/evse_cost_report_2015.pdf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CF2B-D7CB-4D56-BDCA-8979898F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5496" y="2239618"/>
            <a:ext cx="6818243" cy="3048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FFFFFF"/>
                </a:solidFill>
                <a:effectLst/>
                <a:latin typeface="merriweatherbold"/>
              </a:rPr>
              <a:t>Destination: Zero Carbon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/>
              </a:rPr>
              <a:t>Make all new cars electric by 2035.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/>
              </a:rPr>
              <a:t>Make all buses electric by 2030. 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/>
              </a:rPr>
              <a:t>Double the number of people who travel on foot, bike or public transit by 2030.</a:t>
            </a:r>
          </a:p>
          <a:p>
            <a:pPr algn="l"/>
            <a:endParaRPr lang="en-US" b="1" i="0" dirty="0">
              <a:solidFill>
                <a:srgbClr val="FFFFFF"/>
              </a:solidFill>
              <a:effectLst/>
              <a:latin typeface="merriweatherbold"/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8729BAF-C706-435E-89F8-1894AF101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1" y="2146852"/>
            <a:ext cx="3354693" cy="286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D09A1B9-34D4-446D-BD16-3E3377B3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159302"/>
            <a:ext cx="9144000" cy="12636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4514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84D0-C44A-429E-9A3A-F9C4B98F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31823"/>
            <a:ext cx="9144000" cy="1263649"/>
          </a:xfrm>
        </p:spPr>
        <p:txBody>
          <a:bodyPr/>
          <a:lstStyle/>
          <a:p>
            <a:r>
              <a:rPr lang="en-US" dirty="0"/>
              <a:t>Types of Electric </a:t>
            </a:r>
            <a:r>
              <a:rPr lang="en-US" dirty="0" err="1"/>
              <a:t>Vehicles’s</a:t>
            </a:r>
            <a:r>
              <a:rPr lang="en-US" dirty="0"/>
              <a:t> (EVs)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31B6A-DC87-4E2B-89DB-D591E5B58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066929"/>
            <a:ext cx="45720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Plug-in hybrid</a:t>
            </a:r>
          </a:p>
          <a:p>
            <a:pPr>
              <a:lnSpc>
                <a:spcPct val="150000"/>
              </a:lnSpc>
            </a:pPr>
            <a:r>
              <a:rPr lang="en-US" dirty="0"/>
              <a:t>Battery electric  </a:t>
            </a:r>
          </a:p>
          <a:p>
            <a:pPr>
              <a:lnSpc>
                <a:spcPct val="150000"/>
              </a:lnSpc>
            </a:pPr>
            <a:r>
              <a:rPr lang="en-US" b="0" i="0" u="none" strike="noStrike" dirty="0">
                <a:effectLst/>
                <a:latin typeface="UCSMercury"/>
              </a:rPr>
              <a:t>Hydrogen fuel cell</a:t>
            </a:r>
            <a:endParaRPr lang="en-US" dirty="0"/>
          </a:p>
        </p:txBody>
      </p:sp>
      <p:pic>
        <p:nvPicPr>
          <p:cNvPr id="3080" name="Picture 8" descr="EV BASICS 1O3: Differences between Full-Electric Vs. Hybrid &amp; Fuel Cell  Vehicles | BEV, PHEV, REEV, MHEV &amp; FCEV - E-Mobility Simplified | Basics of Electric  Vehicles and Charging">
            <a:extLst>
              <a:ext uri="{FF2B5EF4-FFF2-40B4-BE49-F238E27FC236}">
                <a16:creationId xmlns:a16="http://schemas.microsoft.com/office/drawing/2014/main" id="{B7DA29AF-D698-42B6-AE22-844CC682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2219329"/>
            <a:ext cx="48590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8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0387-8E51-44B9-BB1F-6813C81C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0574"/>
            <a:ext cx="9144000" cy="1263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Zero Emission Vehicle (ZEV)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CF2B-D7CB-4D56-BDCA-8979898F2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3348" y="1377042"/>
            <a:ext cx="5746652" cy="4365171"/>
          </a:xfrm>
        </p:spPr>
        <p:txBody>
          <a:bodyPr>
            <a:normAutofit/>
          </a:bodyPr>
          <a:lstStyle/>
          <a:p>
            <a:r>
              <a:rPr lang="en-US" sz="2000" dirty="0"/>
              <a:t>Managed by California Air Resources Board (CARB)</a:t>
            </a:r>
          </a:p>
          <a:p>
            <a:r>
              <a:rPr lang="en-US" sz="2000" dirty="0"/>
              <a:t>Adopted by 10 states: Colorado, Connecticut, Maine, Maryland, Massachusetts, New Jersey, New York, Oregon, Rhode Island, and Vermont</a:t>
            </a:r>
          </a:p>
          <a:p>
            <a:endParaRPr lang="en-US" sz="2000" dirty="0"/>
          </a:p>
          <a:p>
            <a:r>
              <a:rPr lang="en-US" sz="2000" dirty="0"/>
              <a:t>Each automaker is assigned ZEV credits</a:t>
            </a:r>
          </a:p>
          <a:p>
            <a:r>
              <a:rPr lang="en-US" sz="2000" dirty="0"/>
              <a:t>Tesla Model S : 3.3 credits</a:t>
            </a:r>
          </a:p>
          <a:p>
            <a:r>
              <a:rPr lang="en-US" sz="2000" dirty="0"/>
              <a:t>Nissan Leaf: 1.8 credits</a:t>
            </a:r>
          </a:p>
          <a:p>
            <a:endParaRPr lang="en-US" sz="2000" dirty="0"/>
          </a:p>
          <a:p>
            <a:r>
              <a:rPr lang="en-US" sz="2000" dirty="0"/>
              <a:t>PHEVs </a:t>
            </a:r>
            <a:r>
              <a:rPr lang="en-US" sz="2000" dirty="0">
                <a:sym typeface="Wingdings" panose="05000000000000000000" pitchFamily="2" charset="2"/>
              </a:rPr>
              <a:t> 43% of credits</a:t>
            </a:r>
          </a:p>
          <a:p>
            <a:r>
              <a:rPr lang="en-US" sz="2000" dirty="0">
                <a:sym typeface="Wingdings" panose="05000000000000000000" pitchFamily="2" charset="2"/>
              </a:rPr>
              <a:t>BEVs &amp; FCEVs 57% of credits</a:t>
            </a:r>
            <a:endParaRPr lang="en-US" sz="2000" dirty="0"/>
          </a:p>
        </p:txBody>
      </p:sp>
      <p:pic>
        <p:nvPicPr>
          <p:cNvPr id="2052" name="Picture 4" descr="2017 ZEV Credits">
            <a:extLst>
              <a:ext uri="{FF2B5EF4-FFF2-40B4-BE49-F238E27FC236}">
                <a16:creationId xmlns:a16="http://schemas.microsoft.com/office/drawing/2014/main" id="{7270B050-0A11-47F8-AC60-33B42DE4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6" y="1780358"/>
            <a:ext cx="4121604" cy="32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E8E4-4DF6-41C7-A089-48860F0E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4285"/>
            <a:ext cx="9144000" cy="1263649"/>
          </a:xfrm>
        </p:spPr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312B6-DFBF-4028-9077-2D38E2E03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245" y="1980296"/>
            <a:ext cx="10291355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Total Energy Demand: 100% EV’s</a:t>
            </a:r>
          </a:p>
          <a:p>
            <a:r>
              <a:rPr lang="en-US" dirty="0"/>
              <a:t>Renewable Energy Sources: Nuclear, Wind and Solar</a:t>
            </a:r>
          </a:p>
          <a:p>
            <a:r>
              <a:rPr lang="en-US" dirty="0"/>
              <a:t>Business As Usual (BAU) Projections</a:t>
            </a:r>
          </a:p>
          <a:p>
            <a:r>
              <a:rPr lang="en-US" dirty="0"/>
              <a:t>Feasibility: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Growth in Renewable Energy &gt; Total Energy Demand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Current grid system can supply and transmit total energy demand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Savings from petroleum &gt; Cost of infrastructure (4 charging ports to80% current gas stations)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6BE1-06E8-472E-8188-BA2A607D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" y="465909"/>
            <a:ext cx="9144000" cy="1263649"/>
          </a:xfrm>
        </p:spPr>
        <p:txBody>
          <a:bodyPr/>
          <a:lstStyle/>
          <a:p>
            <a:r>
              <a:rPr lang="en-US" dirty="0"/>
              <a:t>Energy Demand from 100% EV’s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909A-5D1B-49E2-B2D9-C8CF48E0F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434" y="1729558"/>
            <a:ext cx="9144000" cy="21892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Total Miles Driven in IL / Year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car (ICE) fuel consumption= 25mpg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Illinois motor gasoline consumption (2019) = 105,720,000 Barrels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miles travelled in IL/ year (2019) =1.1 x10^11 miles (110 Billion Miles)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miles per driver = 12,581 miles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% of EV’s in IL = 0.3 % (12400)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ere Did The 'Missing Barrels' From 2020s Oil Glut Go? | OilPrice.com">
            <a:extLst>
              <a:ext uri="{FF2B5EF4-FFF2-40B4-BE49-F238E27FC236}">
                <a16:creationId xmlns:a16="http://schemas.microsoft.com/office/drawing/2014/main" id="{C3998341-CD9A-4028-925E-AA0E8D33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14" y="139300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0CB49-30C6-4413-B7E9-C31EE0F3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368" y="3188088"/>
            <a:ext cx="4584589" cy="27678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27B87A-B506-472F-97AE-4A5E6423BE1D}"/>
              </a:ext>
            </a:extLst>
          </p:cNvPr>
          <p:cNvSpPr txBox="1">
            <a:spLocks/>
          </p:cNvSpPr>
          <p:nvPr/>
        </p:nvSpPr>
        <p:spPr>
          <a:xfrm>
            <a:off x="644434" y="3961494"/>
            <a:ext cx="9144000" cy="218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Total Energy Demand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EV energy consumption=314Wh/mile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Energy Demand (100%)= 1.1 x 10^11 miles x 314Wh/mile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6BE1-06E8-472E-8188-BA2A607D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" y="465909"/>
            <a:ext cx="9144000" cy="1263649"/>
          </a:xfrm>
        </p:spPr>
        <p:txBody>
          <a:bodyPr/>
          <a:lstStyle/>
          <a:p>
            <a:r>
              <a:rPr lang="en-US" dirty="0"/>
              <a:t>Energy Savings from 100% EV’s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AAEDC-CB38-46D3-B4AA-7D789AEF4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846" y="1352636"/>
            <a:ext cx="6984234" cy="3048000"/>
          </a:xfrm>
        </p:spPr>
        <p:txBody>
          <a:bodyPr/>
          <a:lstStyle/>
          <a:p>
            <a:r>
              <a:rPr lang="en-US" sz="2000" dirty="0"/>
              <a:t>Current Energy Demand (gasoline) = 180 </a:t>
            </a:r>
            <a:r>
              <a:rPr lang="en-US" sz="2000" dirty="0" err="1"/>
              <a:t>TWh</a:t>
            </a:r>
            <a:endParaRPr lang="en-US" sz="2000" dirty="0"/>
          </a:p>
          <a:p>
            <a:r>
              <a:rPr lang="en-US" sz="2000" dirty="0">
                <a:sym typeface="Wingdings" panose="05000000000000000000" pitchFamily="2" charset="2"/>
              </a:rPr>
              <a:t>145 </a:t>
            </a:r>
            <a:r>
              <a:rPr lang="en-US" sz="2000" dirty="0" err="1">
                <a:sym typeface="Wingdings" panose="05000000000000000000" pitchFamily="2" charset="2"/>
              </a:rPr>
              <a:t>TWh</a:t>
            </a:r>
            <a:r>
              <a:rPr lang="en-US" sz="2000" dirty="0">
                <a:sym typeface="Wingdings" panose="05000000000000000000" pitchFamily="2" charset="2"/>
              </a:rPr>
              <a:t> savings</a:t>
            </a:r>
            <a:endParaRPr lang="en-US" sz="2000" dirty="0"/>
          </a:p>
          <a:p>
            <a:r>
              <a:rPr lang="en-US" sz="2000" dirty="0"/>
              <a:t>Energy Savings 180TWh </a:t>
            </a:r>
            <a:r>
              <a:rPr lang="en-US" sz="2000" dirty="0">
                <a:sym typeface="Wingdings" panose="05000000000000000000" pitchFamily="2" charset="2"/>
              </a:rPr>
              <a:t> 35TWh = 80%</a:t>
            </a:r>
          </a:p>
          <a:p>
            <a:endParaRPr lang="en-US" dirty="0"/>
          </a:p>
        </p:txBody>
      </p:sp>
      <p:pic>
        <p:nvPicPr>
          <p:cNvPr id="5122" name="Picture 2" descr="ICE Vs. EV - Do You Know How Inefficient Combustion Engines Are?">
            <a:extLst>
              <a:ext uri="{FF2B5EF4-FFF2-40B4-BE49-F238E27FC236}">
                <a16:creationId xmlns:a16="http://schemas.microsoft.com/office/drawing/2014/main" id="{6AA1E0E1-6A5B-4526-A03F-06E38365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" y="3052151"/>
            <a:ext cx="4794613" cy="26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CE Vs. EV - Do You Know How Inefficient Combustion Engines Are?">
            <a:extLst>
              <a:ext uri="{FF2B5EF4-FFF2-40B4-BE49-F238E27FC236}">
                <a16:creationId xmlns:a16="http://schemas.microsoft.com/office/drawing/2014/main" id="{72D42141-7E1B-4B77-93B7-447EF189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54" y="3141138"/>
            <a:ext cx="4657111" cy="26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2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0A55-F051-4AE9-8038-F19906D4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" y="544286"/>
            <a:ext cx="9144000" cy="1263649"/>
          </a:xfrm>
        </p:spPr>
        <p:txBody>
          <a:bodyPr/>
          <a:lstStyle/>
          <a:p>
            <a:r>
              <a:rPr lang="en-US" dirty="0"/>
              <a:t>Feasibility on IL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1638-DDA8-4DDD-897B-CAFEF9DA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302" y="2107474"/>
            <a:ext cx="7271657" cy="30480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net electricity generation 	= 184TWh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Retail Sales		= 138TWh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not consumed		= 46TWh (25%)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energy needed	= 35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Content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3C8EDD3B-BB65-423A-8989-43B3FAE47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30" y="3427729"/>
            <a:ext cx="5611586" cy="2879243"/>
          </a:xfrm>
        </p:spPr>
      </p:pic>
    </p:spTree>
    <p:extLst>
      <p:ext uri="{BB962C8B-B14F-4D97-AF65-F5344CB8AC3E}">
        <p14:creationId xmlns:p14="http://schemas.microsoft.com/office/powerpoint/2010/main" val="348059874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LeftStep">
      <a:dk1>
        <a:srgbClr val="000000"/>
      </a:dk1>
      <a:lt1>
        <a:srgbClr val="FFFFFF"/>
      </a:lt1>
      <a:dk2>
        <a:srgbClr val="412924"/>
      </a:dk2>
      <a:lt2>
        <a:srgbClr val="E2E3E8"/>
      </a:lt2>
      <a:accent1>
        <a:srgbClr val="ABA17C"/>
      </a:accent1>
      <a:accent2>
        <a:srgbClr val="BF937A"/>
      </a:accent2>
      <a:accent3>
        <a:srgbClr val="CA9295"/>
      </a:accent3>
      <a:accent4>
        <a:srgbClr val="BF7A9A"/>
      </a:accent4>
      <a:accent5>
        <a:srgbClr val="C88DC1"/>
      </a:accent5>
      <a:accent6>
        <a:srgbClr val="AA7ABF"/>
      </a:accent6>
      <a:hlink>
        <a:srgbClr val="6978AE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914</Words>
  <Application>Microsoft Office PowerPoint</Application>
  <PresentationFormat>Widescreen</PresentationFormat>
  <Paragraphs>163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Nova Cond</vt:lpstr>
      <vt:lpstr>Calibri</vt:lpstr>
      <vt:lpstr>Impact</vt:lpstr>
      <vt:lpstr>merriweatherbold</vt:lpstr>
      <vt:lpstr>Montserrat</vt:lpstr>
      <vt:lpstr>Times New Roman</vt:lpstr>
      <vt:lpstr>UCSMercury</vt:lpstr>
      <vt:lpstr>TornVTI</vt:lpstr>
      <vt:lpstr>Feasibility of 100% Zero Emission Vehicles by 2035 in Illinois Powered by Renewable Energy Sources Only</vt:lpstr>
      <vt:lpstr>Background</vt:lpstr>
      <vt:lpstr>Background</vt:lpstr>
      <vt:lpstr>Types of Electric Vehicles’s (EVs)</vt:lpstr>
      <vt:lpstr>Zero Emission Vehicle (ZEV) program</vt:lpstr>
      <vt:lpstr>Constraints</vt:lpstr>
      <vt:lpstr>Energy Demand from 100% EV’s</vt:lpstr>
      <vt:lpstr>Energy Savings from 100% EV’s</vt:lpstr>
      <vt:lpstr>Feasibility on IL Grid System</vt:lpstr>
      <vt:lpstr>Anticipated Renewable Energy Generation in 2035</vt:lpstr>
      <vt:lpstr>Nuclear Power in Illinois</vt:lpstr>
      <vt:lpstr>Solar Energy in IL</vt:lpstr>
      <vt:lpstr>Residential PV</vt:lpstr>
      <vt:lpstr>Cost of Infrastructure</vt:lpstr>
      <vt:lpstr>Cost of Infrastructure</vt:lpstr>
      <vt:lpstr>Benefits of EV Market Expansion on Energy Storage Systems</vt:lpstr>
      <vt:lpstr>Current EV Incentives </vt:lpstr>
      <vt:lpstr>EU Electric Vehicle Targets 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of 100% Zero Emission Vehicles by 2035 in Illinois Powered by Renewable Energy Sources Only</dc:title>
  <dc:creator>Sonia Chandra</dc:creator>
  <cp:lastModifiedBy>Sonia Chandra</cp:lastModifiedBy>
  <cp:revision>30</cp:revision>
  <dcterms:created xsi:type="dcterms:W3CDTF">2021-04-26T00:27:47Z</dcterms:created>
  <dcterms:modified xsi:type="dcterms:W3CDTF">2021-04-26T06:02:05Z</dcterms:modified>
</cp:coreProperties>
</file>