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3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4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621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74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0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8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4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C7A1-833B-411F-9488-5A9F234483B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DB45F8-CDAF-4037-A5D1-9FA0FA8E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nstein-project.eu/fckeditor_files/image/Homepage_haundi.jpg" TargetMode="External"/><Relationship Id="rId7" Type="http://schemas.openxmlformats.org/officeDocument/2006/relationships/hyperlink" Target="http://www.nrcan.gc.ca/sites/www.nrcan.gc.ca/files/www/images/science/articles/2/image2.jpg" TargetMode="External"/><Relationship Id="rId2" Type="http://schemas.openxmlformats.org/officeDocument/2006/relationships/hyperlink" Target="http://www.icax.co.uk/images/SolarRadiation_HeatDeman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ax.co.uk/renewable_cooling2.html" TargetMode="External"/><Relationship Id="rId5" Type="http://schemas.openxmlformats.org/officeDocument/2006/relationships/hyperlink" Target="http://www.underground-energy.com/ATES.html" TargetMode="External"/><Relationship Id="rId4" Type="http://schemas.openxmlformats.org/officeDocument/2006/relationships/hyperlink" Target="http://www.in.gov/oed/images/heat_power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yankapp.com/prints/medium-image/ryan_kapp_4_seasons_chicag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1999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4351" y="741259"/>
            <a:ext cx="9803296" cy="20489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Seasonal Thermal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Energy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711" y="3251546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Chris </a:t>
            </a:r>
            <a:r>
              <a:rPr lang="en-US" dirty="0" err="1" smtClean="0">
                <a:solidFill>
                  <a:schemeClr val="bg1"/>
                </a:solidFill>
              </a:rPr>
              <a:t>Kuprianczyk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NPRE 498 – Energy Storage and Conveyance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energy stored?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28" y="1605735"/>
            <a:ext cx="7437679" cy="499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energy can be stored?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400" dirty="0" smtClean="0"/>
              </a:p>
              <a:p>
                <a:r>
                  <a:rPr lang="en-US" sz="2800" dirty="0" smtClean="0"/>
                  <a:t>Q: Thermal Energy Stored</a:t>
                </a:r>
              </a:p>
              <a:p>
                <a:r>
                  <a:rPr lang="en-US" sz="2800" dirty="0" smtClean="0"/>
                  <a:t>m: Mass of substance that is storing heat</a:t>
                </a:r>
              </a:p>
              <a:p>
                <a:r>
                  <a:rPr lang="en-US" sz="2800" dirty="0" err="1" smtClean="0"/>
                  <a:t>C</a:t>
                </a:r>
                <a:r>
                  <a:rPr lang="en-US" sz="2800" baseline="-25000" dirty="0" err="1" smtClean="0"/>
                  <a:t>p</a:t>
                </a:r>
                <a:r>
                  <a:rPr lang="en-US" sz="2800" baseline="-25000" dirty="0" smtClean="0"/>
                  <a:t> </a:t>
                </a:r>
                <a:r>
                  <a:rPr lang="en-US" sz="2800" dirty="0" smtClean="0"/>
                  <a:t> : Specific heat capacity of storing material</a:t>
                </a:r>
              </a:p>
              <a:p>
                <a:r>
                  <a:rPr lang="en-US" sz="2800" dirty="0" smtClean="0"/>
                  <a:t>ΔT: Change in temperature of substance before and after storage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5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energy can be stored?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Problem: The sun heats 100,000L of water from 22C to 39.2C, which is stored in an insulated storage tank. How much energy is stored in the water?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 err="1" smtClean="0"/>
                  <a:t>C</a:t>
                </a:r>
                <a:r>
                  <a:rPr lang="en-US" baseline="-25000" dirty="0" err="1" smtClean="0"/>
                  <a:t>p</a:t>
                </a:r>
                <a:r>
                  <a:rPr lang="en-US" baseline="-25000" dirty="0" smtClean="0"/>
                  <a:t>  </a:t>
                </a:r>
                <a:r>
                  <a:rPr lang="en-US" dirty="0"/>
                  <a:t> </a:t>
                </a:r>
                <a:r>
                  <a:rPr lang="en-US" dirty="0" smtClean="0"/>
                  <a:t>= 4.18 J/ (</a:t>
                </a:r>
                <a:r>
                  <a:rPr lang="en-US" dirty="0" err="1" smtClean="0"/>
                  <a:t>gK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ΔT=17.2 K</a:t>
                </a:r>
              </a:p>
              <a:p>
                <a:r>
                  <a:rPr lang="en-US" dirty="0" smtClean="0"/>
                  <a:t>m=</a:t>
                </a:r>
                <a:r>
                  <a:rPr lang="el-GR" dirty="0" smtClean="0"/>
                  <a:t>ρ</a:t>
                </a:r>
                <a:r>
                  <a:rPr lang="en-US" dirty="0" smtClean="0"/>
                  <a:t>V=100000kg=1e8 grams</a:t>
                </a:r>
              </a:p>
              <a:p>
                <a:r>
                  <a:rPr lang="en-US" dirty="0" smtClean="0"/>
                  <a:t>Q= (1e8) (4.18) (8.6) J = 7200 MJ = 2 </a:t>
                </a:r>
                <a:r>
                  <a:rPr lang="en-US" dirty="0" err="1" smtClean="0"/>
                  <a:t>MWh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3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 a nearby aquifer, or else earth excavation is required to install thermal storage and extraction.</a:t>
            </a:r>
          </a:p>
          <a:p>
            <a:r>
              <a:rPr lang="en-US" sz="2400" dirty="0" smtClean="0"/>
              <a:t>Need efficient insulation, or water will not stay warm year round</a:t>
            </a:r>
          </a:p>
          <a:p>
            <a:r>
              <a:rPr lang="en-US" sz="2400" dirty="0" smtClean="0"/>
              <a:t>Need efficient pumps to move water to where it is needed</a:t>
            </a:r>
          </a:p>
          <a:p>
            <a:r>
              <a:rPr lang="en-US" sz="2400" dirty="0" smtClean="0"/>
              <a:t>Need efficient heat exchangers to provide and extract heat to and from the water, </a:t>
            </a:r>
            <a:r>
              <a:rPr lang="en-US" sz="2400" smtClean="0"/>
              <a:t>if applicable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87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being done already?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Drake Landing Solar Community, Alberta, Canada</a:t>
            </a:r>
          </a:p>
          <a:p>
            <a:pPr lvl="1"/>
            <a:r>
              <a:rPr lang="en-US" sz="2200" dirty="0" smtClean="0"/>
              <a:t>52 homes with 800 solar collectors on garage roofs</a:t>
            </a:r>
          </a:p>
          <a:p>
            <a:pPr lvl="1"/>
            <a:r>
              <a:rPr lang="en-US" sz="2200" dirty="0" smtClean="0"/>
              <a:t>Glycol solution is heated, then heat is transferred to water for short term storage</a:t>
            </a:r>
          </a:p>
          <a:p>
            <a:pPr lvl="1"/>
            <a:r>
              <a:rPr lang="en-US" sz="2200" dirty="0" smtClean="0"/>
              <a:t>Heat is then stored for long term periods using BTES (144 6-inch boreholes)</a:t>
            </a:r>
          </a:p>
          <a:p>
            <a:pPr lvl="1"/>
            <a:r>
              <a:rPr lang="en-US" sz="2200" dirty="0" smtClean="0"/>
              <a:t>They get 97% of their year-round heat from STES</a:t>
            </a:r>
          </a:p>
          <a:p>
            <a:pPr lvl="1"/>
            <a:endParaRPr lang="en-US" sz="2200" dirty="0" smtClean="0"/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31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being done already?</a:t>
            </a:r>
            <a:br>
              <a:rPr lang="en-US" dirty="0" smtClean="0"/>
            </a:br>
            <a:r>
              <a:rPr lang="en-US" sz="2400" dirty="0" smtClean="0"/>
              <a:t>Drake Landing Solar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nrcan.gc.ca/sites/www.nrcan.gc.ca/files/www/images/science/articles/2/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" y="1830485"/>
            <a:ext cx="8307640" cy="4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being done already?</a:t>
            </a:r>
            <a:br>
              <a:rPr lang="en-US" dirty="0" smtClean="0"/>
            </a:br>
            <a:r>
              <a:rPr lang="en-US" sz="2000" dirty="0" smtClean="0"/>
              <a:t>Munich 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69" y="1270000"/>
            <a:ext cx="7994648" cy="54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being done already?</a:t>
            </a:r>
            <a:br>
              <a:rPr lang="en-US" dirty="0" smtClean="0"/>
            </a:br>
            <a:r>
              <a:rPr lang="en-US" sz="2000" dirty="0" smtClean="0"/>
              <a:t>One College, near Ipswich,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Asphalt solar collectors, stores heat for winter</a:t>
            </a:r>
            <a:endParaRPr lang="en-US" dirty="0"/>
          </a:p>
        </p:txBody>
      </p:sp>
      <p:pic>
        <p:nvPicPr>
          <p:cNvPr id="9222" name="Picture 6" descr="Solar Thermal Collector for Interseasonal Heat Trans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88" y="6096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oncrete Solar Coll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268790"/>
            <a:ext cx="7620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being done already?</a:t>
            </a:r>
            <a:br>
              <a:rPr lang="en-US" dirty="0" smtClean="0"/>
            </a:br>
            <a:r>
              <a:rPr lang="en-US" sz="2000" dirty="0" err="1" smtClean="0"/>
              <a:t>Toddington</a:t>
            </a:r>
            <a:r>
              <a:rPr lang="en-US" sz="2000" dirty="0" smtClean="0"/>
              <a:t> Motorway Service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Solar Road Systems from IC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4762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olar Road System diagram IC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2" y="2613991"/>
            <a:ext cx="4762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STES stores thermal energy for when it is most needed, usually from summer to winter</a:t>
            </a:r>
          </a:p>
          <a:p>
            <a:r>
              <a:rPr lang="en-US" sz="2800" dirty="0" smtClean="0"/>
              <a:t>Energy is stored in aquifers, boreholes, tanks, or pits</a:t>
            </a:r>
          </a:p>
          <a:p>
            <a:r>
              <a:rPr lang="en-US" sz="2800" dirty="0" smtClean="0"/>
              <a:t>It is being done in several places already, including in Canada, Germany, and the UK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39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smtClean="0"/>
              <a:t>is </a:t>
            </a:r>
            <a:r>
              <a:rPr lang="en-US" sz="2800" smtClean="0"/>
              <a:t>STES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How is energy captured?</a:t>
            </a:r>
          </a:p>
          <a:p>
            <a:r>
              <a:rPr lang="en-US" sz="2800" dirty="0" smtClean="0"/>
              <a:t>How is energy stored?</a:t>
            </a:r>
          </a:p>
          <a:p>
            <a:r>
              <a:rPr lang="en-US" sz="2800" dirty="0" smtClean="0"/>
              <a:t>How much energy can be stored?</a:t>
            </a:r>
          </a:p>
          <a:p>
            <a:r>
              <a:rPr lang="en-US" sz="2800" dirty="0" smtClean="0"/>
              <a:t>Is it being done already?</a:t>
            </a:r>
          </a:p>
          <a:p>
            <a:r>
              <a:rPr lang="en-US" sz="2800" dirty="0" smtClean="0"/>
              <a:t>Conclusions/Questions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http://www.icax.co.uk/images/SolarRadiation_HeatDemand.png</a:t>
            </a:r>
            <a:endParaRPr lang="en-US" dirty="0"/>
          </a:p>
          <a:p>
            <a:r>
              <a:rPr lang="en-US" u="sng" dirty="0">
                <a:hlinkClick r:id="rId3"/>
              </a:rPr>
              <a:t>http://www.einstein-project.eu/fckeditor_files/image/Homepage_haundi.jpg</a:t>
            </a:r>
            <a:endParaRPr lang="en-US" dirty="0"/>
          </a:p>
          <a:p>
            <a:r>
              <a:rPr lang="en-US" u="sng" dirty="0">
                <a:hlinkClick r:id="rId4"/>
              </a:rPr>
              <a:t>http://www.in.gov/oed/images/heat_power2.jpg</a:t>
            </a:r>
            <a:endParaRPr lang="en-US" dirty="0"/>
          </a:p>
          <a:p>
            <a:r>
              <a:rPr lang="en-US" u="sng" dirty="0">
                <a:hlinkClick r:id="rId5"/>
              </a:rPr>
              <a:t>http://www.underground-energy.com/ATES.html</a:t>
            </a:r>
            <a:endParaRPr lang="en-US" dirty="0"/>
          </a:p>
          <a:p>
            <a:r>
              <a:rPr lang="en-US" u="sng" dirty="0">
                <a:hlinkClick r:id="rId6"/>
              </a:rPr>
              <a:t>http://</a:t>
            </a:r>
            <a:r>
              <a:rPr lang="en-US" u="sng" dirty="0" smtClean="0">
                <a:hlinkClick r:id="rId6"/>
              </a:rPr>
              <a:t>www.icax.co.uk/renewable_cooling2.html</a:t>
            </a:r>
            <a:endParaRPr lang="en-US" u="sng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www.nrcan.gc.ca/sites/www.nrcan.gc.ca/files/www/images/science/articles/2/image2.jpg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Solar district heating with seasonal thermal energy storage in Germany</a:t>
            </a:r>
            <a:endParaRPr lang="en-US" dirty="0"/>
          </a:p>
          <a:p>
            <a:pPr marL="400050" lvl="1" indent="0">
              <a:buNone/>
            </a:pPr>
            <a:r>
              <a:rPr lang="en-US" baseline="-25000" dirty="0" smtClean="0"/>
              <a:t> 120619_EUSEW_5</a:t>
            </a:r>
            <a:r>
              <a:rPr lang="en-US" baseline="-25000" dirty="0"/>
              <a:t>+-+Pauschinger+Solites_SDHGermany_120618.pdf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general, STES is using thermal energy captured in warm seasons for heat in cool seasons.</a:t>
            </a:r>
          </a:p>
          <a:p>
            <a:r>
              <a:rPr lang="en-US" sz="2400" dirty="0" smtClean="0"/>
              <a:t>Thermal energy can come from the sun, or from other industrial process waste heat.</a:t>
            </a:r>
          </a:p>
          <a:p>
            <a:r>
              <a:rPr lang="en-US" sz="2400" dirty="0" smtClean="0"/>
              <a:t>STES attempts to solve the problem of energy storage for thermal energy sources.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Solar Radiation vs. Heat Demand</a:t>
            </a:r>
            <a:endParaRPr lang="en-US" dirty="0"/>
          </a:p>
        </p:txBody>
      </p:sp>
      <p:pic>
        <p:nvPicPr>
          <p:cNvPr id="3074" name="Picture 2" descr="http://www.icax.co.uk/images/SolarRadiation_HeatDeman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694" y="1474363"/>
            <a:ext cx="6797948" cy="46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energy captured?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Solar Collectors:</a:t>
            </a:r>
            <a:endParaRPr lang="en-US" sz="2400" dirty="0"/>
          </a:p>
        </p:txBody>
      </p:sp>
      <p:pic>
        <p:nvPicPr>
          <p:cNvPr id="4100" name="Picture 4" descr="http://www.einstein-project.eu/fckeditor_files/image/Homepage_haun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83" y="2160589"/>
            <a:ext cx="77628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3289" y="3500810"/>
            <a:ext cx="252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is captured via solar thermal panels and is pumped to an underground reservoir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energy captured?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Heat Exchangers:</a:t>
            </a:r>
            <a:endParaRPr lang="en-US" sz="2400" dirty="0"/>
          </a:p>
        </p:txBody>
      </p:sp>
      <p:pic>
        <p:nvPicPr>
          <p:cNvPr id="5122" name="Picture 2" descr="http://www.in.gov/oed/images/heat_pow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14" y="1930400"/>
            <a:ext cx="5607188" cy="34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226" y="2763430"/>
            <a:ext cx="2335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 the waste thermal output from industrial processes into usable heat in a different part of the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energy stored?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Thermal Reservoirs:</a:t>
            </a:r>
          </a:p>
          <a:p>
            <a:pPr lvl="1"/>
            <a:r>
              <a:rPr lang="en-US" sz="2200" dirty="0" smtClean="0"/>
              <a:t>Natural aquifers hold heated water throughout the year for reuse when needed (ATES)</a:t>
            </a:r>
          </a:p>
          <a:p>
            <a:pPr lvl="1"/>
            <a:r>
              <a:rPr lang="en-US" sz="2200" dirty="0" smtClean="0"/>
              <a:t>Earth deep in the ground (borehole) is heated, and the heat is extracted when needed (BTES)</a:t>
            </a:r>
          </a:p>
          <a:p>
            <a:pPr lvl="1"/>
            <a:r>
              <a:rPr lang="en-US" sz="2200" dirty="0" smtClean="0"/>
              <a:t>Water is stored in an insulated tank or pit after being heated for later use (TTES and PTES)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938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energy stored?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underground-energy.com/ATES_Summer_Cond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9"/>
            <a:ext cx="4739492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underground-energy.com/ATES_Winter_Cond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44" y="2160588"/>
            <a:ext cx="4770783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energy stored?</a:t>
            </a:r>
            <a:endParaRPr lang="en-US" dirty="0"/>
          </a:p>
        </p:txBody>
      </p:sp>
      <p:pic>
        <p:nvPicPr>
          <p:cNvPr id="7170" name="Picture 2" descr="Renewable Cooling: Capture, Storage and Release using I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83" y="1930400"/>
            <a:ext cx="5426770" cy="458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515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Trebuchet MS</vt:lpstr>
      <vt:lpstr>Wingdings 3</vt:lpstr>
      <vt:lpstr>Facet</vt:lpstr>
      <vt:lpstr>Seasonal Thermal  Energy Storage</vt:lpstr>
      <vt:lpstr>Overview</vt:lpstr>
      <vt:lpstr>What is STES?</vt:lpstr>
      <vt:lpstr>Solar Radiation vs. Heat Demand</vt:lpstr>
      <vt:lpstr>How is energy captured?</vt:lpstr>
      <vt:lpstr>How is energy captured?</vt:lpstr>
      <vt:lpstr>How is energy stored?</vt:lpstr>
      <vt:lpstr>How is energy stored?</vt:lpstr>
      <vt:lpstr>How is energy stored?</vt:lpstr>
      <vt:lpstr>How is energy stored?</vt:lpstr>
      <vt:lpstr>How much energy can be stored?</vt:lpstr>
      <vt:lpstr>How much energy can be stored?</vt:lpstr>
      <vt:lpstr>Limitations:</vt:lpstr>
      <vt:lpstr>Is this being done already? </vt:lpstr>
      <vt:lpstr>Is this being done already? Drake Landing Solar Community</vt:lpstr>
      <vt:lpstr>Is this being done already? Munich STES</vt:lpstr>
      <vt:lpstr>Is this being done already? One College, near Ipswich, England</vt:lpstr>
      <vt:lpstr>Is this being done already? Toddington Motorway Service station</vt:lpstr>
      <vt:lpstr>Conclusions</vt:lpstr>
      <vt:lpstr>References:</vt:lpstr>
    </vt:vector>
  </TitlesOfParts>
  <Company>College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 Thermal  Energy Storage (STES)</dc:title>
  <dc:creator>Kuprianczyk, Christopher Andrew</dc:creator>
  <cp:lastModifiedBy>Kuprianczyk, Christopher Andrew</cp:lastModifiedBy>
  <cp:revision>18</cp:revision>
  <dcterms:created xsi:type="dcterms:W3CDTF">2014-11-10T17:12:57Z</dcterms:created>
  <dcterms:modified xsi:type="dcterms:W3CDTF">2014-11-10T19:51:30Z</dcterms:modified>
</cp:coreProperties>
</file>