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303920" y="331776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90644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68064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5772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30392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body"/>
          </p:nvPr>
        </p:nvSpPr>
        <p:spPr>
          <a:xfrm>
            <a:off x="368064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7"/>
          <p:cNvSpPr>
            <a:spLocks noGrp="1"/>
          </p:cNvSpPr>
          <p:nvPr>
            <p:ph type="body"/>
          </p:nvPr>
        </p:nvSpPr>
        <p:spPr>
          <a:xfrm>
            <a:off x="605772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303920" y="598680"/>
            <a:ext cx="7030080" cy="463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90644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303920" y="331776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90644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68064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57720" y="199008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30392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68064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57720" y="3317760"/>
            <a:ext cx="226332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1303920" y="598680"/>
            <a:ext cx="7030080" cy="463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254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906440" y="331776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30392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906440" y="1990080"/>
            <a:ext cx="343044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303920" y="3317760"/>
            <a:ext cx="7030080" cy="121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"/>
          <p:cNvGrpSpPr/>
          <p:nvPr/>
        </p:nvGrpSpPr>
        <p:grpSpPr>
          <a:xfrm>
            <a:off x="7342920" y="3409560"/>
            <a:ext cx="1691280" cy="1732320"/>
            <a:chOff x="7342920" y="3409560"/>
            <a:chExt cx="1691280" cy="1732320"/>
          </a:xfrm>
        </p:grpSpPr>
        <p:grpSp>
          <p:nvGrpSpPr>
            <p:cNvPr id="40" name="Group 2"/>
            <p:cNvGrpSpPr/>
            <p:nvPr/>
          </p:nvGrpSpPr>
          <p:grpSpPr>
            <a:xfrm>
              <a:off x="7342920" y="4453560"/>
              <a:ext cx="316440" cy="688320"/>
              <a:chOff x="7342920" y="4453560"/>
              <a:chExt cx="316440" cy="688320"/>
            </a:xfrm>
          </p:grpSpPr>
          <p:sp>
            <p:nvSpPr>
              <p:cNvPr id="2" name="CustomShape 3"/>
              <p:cNvSpPr/>
              <p:nvPr/>
            </p:nvSpPr>
            <p:spPr>
              <a:xfrm>
                <a:off x="7342920" y="4453560"/>
                <a:ext cx="316440" cy="6883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" name="CustomShape 4"/>
              <p:cNvSpPr/>
              <p:nvPr/>
            </p:nvSpPr>
            <p:spPr>
              <a:xfrm>
                <a:off x="7342920" y="4801680"/>
                <a:ext cx="316440" cy="340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" name="Group 5"/>
            <p:cNvGrpSpPr/>
            <p:nvPr/>
          </p:nvGrpSpPr>
          <p:grpSpPr>
            <a:xfrm>
              <a:off x="7801200" y="4105800"/>
              <a:ext cx="316440" cy="1036080"/>
              <a:chOff x="7801200" y="4105800"/>
              <a:chExt cx="316440" cy="1036080"/>
            </a:xfrm>
          </p:grpSpPr>
          <p:sp>
            <p:nvSpPr>
              <p:cNvPr id="5" name="CustomShape 6"/>
              <p:cNvSpPr/>
              <p:nvPr/>
            </p:nvSpPr>
            <p:spPr>
              <a:xfrm>
                <a:off x="7801200" y="4453560"/>
                <a:ext cx="316440" cy="6883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7801200" y="4105800"/>
                <a:ext cx="316440" cy="10360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7801200" y="4801680"/>
                <a:ext cx="316440" cy="340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" name="Group 9"/>
            <p:cNvGrpSpPr/>
            <p:nvPr/>
          </p:nvGrpSpPr>
          <p:grpSpPr>
            <a:xfrm>
              <a:off x="8259480" y="3757680"/>
              <a:ext cx="316440" cy="1384200"/>
              <a:chOff x="8259480" y="3757680"/>
              <a:chExt cx="316440" cy="1384200"/>
            </a:xfrm>
          </p:grpSpPr>
          <p:sp>
            <p:nvSpPr>
              <p:cNvPr id="9" name="CustomShape 10"/>
              <p:cNvSpPr/>
              <p:nvPr/>
            </p:nvSpPr>
            <p:spPr>
              <a:xfrm>
                <a:off x="8259480" y="4453560"/>
                <a:ext cx="316440" cy="6883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CustomShape 11"/>
              <p:cNvSpPr/>
              <p:nvPr/>
            </p:nvSpPr>
            <p:spPr>
              <a:xfrm>
                <a:off x="8259480" y="3757680"/>
                <a:ext cx="316440" cy="1384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CustomShape 12"/>
              <p:cNvSpPr/>
              <p:nvPr/>
            </p:nvSpPr>
            <p:spPr>
              <a:xfrm>
                <a:off x="8259480" y="4105800"/>
                <a:ext cx="316440" cy="10360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CustomShape 13"/>
              <p:cNvSpPr/>
              <p:nvPr/>
            </p:nvSpPr>
            <p:spPr>
              <a:xfrm>
                <a:off x="8259480" y="4801680"/>
                <a:ext cx="316440" cy="340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3" name="Group 14"/>
            <p:cNvGrpSpPr/>
            <p:nvPr/>
          </p:nvGrpSpPr>
          <p:grpSpPr>
            <a:xfrm>
              <a:off x="8717760" y="3409560"/>
              <a:ext cx="316440" cy="1732320"/>
              <a:chOff x="8717760" y="3409560"/>
              <a:chExt cx="316440" cy="1732320"/>
            </a:xfrm>
          </p:grpSpPr>
          <p:sp>
            <p:nvSpPr>
              <p:cNvPr id="14" name="CustomShape 15"/>
              <p:cNvSpPr/>
              <p:nvPr/>
            </p:nvSpPr>
            <p:spPr>
              <a:xfrm>
                <a:off x="8717760" y="4453560"/>
                <a:ext cx="316440" cy="6883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CustomShape 16"/>
              <p:cNvSpPr/>
              <p:nvPr/>
            </p:nvSpPr>
            <p:spPr>
              <a:xfrm>
                <a:off x="8717760" y="3757680"/>
                <a:ext cx="316440" cy="1384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CustomShape 17"/>
              <p:cNvSpPr/>
              <p:nvPr/>
            </p:nvSpPr>
            <p:spPr>
              <a:xfrm>
                <a:off x="8717760" y="4105800"/>
                <a:ext cx="316440" cy="10360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CustomShape 18"/>
              <p:cNvSpPr/>
              <p:nvPr/>
            </p:nvSpPr>
            <p:spPr>
              <a:xfrm>
                <a:off x="8717760" y="3409560"/>
                <a:ext cx="316440" cy="17323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CustomShape 19"/>
              <p:cNvSpPr/>
              <p:nvPr/>
            </p:nvSpPr>
            <p:spPr>
              <a:xfrm>
                <a:off x="8717760" y="4801680"/>
                <a:ext cx="316440" cy="340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9" name="Group 20"/>
          <p:cNvGrpSpPr/>
          <p:nvPr/>
        </p:nvGrpSpPr>
        <p:grpSpPr>
          <a:xfrm>
            <a:off x="5043600" y="0"/>
            <a:ext cx="3813840" cy="3839040"/>
            <a:chOff x="5043600" y="0"/>
            <a:chExt cx="3813840" cy="3839040"/>
          </a:xfrm>
        </p:grpSpPr>
        <p:sp>
          <p:nvSpPr>
            <p:cNvPr id="20" name="CustomShape 21"/>
            <p:cNvSpPr/>
            <p:nvPr/>
          </p:nvSpPr>
          <p:spPr>
            <a:xfrm>
              <a:off x="8461080" y="1817640"/>
              <a:ext cx="396360" cy="396360"/>
            </a:xfrm>
            <a:prstGeom prst="ellipse">
              <a:avLst/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1769600">
              <a:off x="6470280" y="3480840"/>
              <a:ext cx="319680" cy="319680"/>
            </a:xfrm>
            <a:prstGeom prst="ellipse">
              <a:avLst/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" name="Group 23"/>
            <p:cNvGrpSpPr/>
            <p:nvPr/>
          </p:nvGrpSpPr>
          <p:grpSpPr>
            <a:xfrm>
              <a:off x="7648200" y="2704320"/>
              <a:ext cx="634680" cy="634680"/>
              <a:chOff x="7648200" y="2704320"/>
              <a:chExt cx="634680" cy="634680"/>
            </a:xfrm>
          </p:grpSpPr>
          <p:sp>
            <p:nvSpPr>
              <p:cNvPr id="23" name="CustomShape 24"/>
              <p:cNvSpPr/>
              <p:nvPr/>
            </p:nvSpPr>
            <p:spPr>
              <a:xfrm rot="5400000">
                <a:off x="7648200" y="2704320"/>
                <a:ext cx="634680" cy="634680"/>
              </a:xfrm>
              <a:prstGeom prst="ellipse">
                <a:avLst/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CustomShape 25"/>
              <p:cNvSpPr/>
              <p:nvPr/>
            </p:nvSpPr>
            <p:spPr>
              <a:xfrm rot="5400000">
                <a:off x="7648200" y="2704320"/>
                <a:ext cx="634680" cy="63468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CustomShape 26"/>
              <p:cNvSpPr/>
              <p:nvPr/>
            </p:nvSpPr>
            <p:spPr>
              <a:xfrm rot="5400000">
                <a:off x="7768800" y="2824920"/>
                <a:ext cx="393840" cy="393840"/>
              </a:xfrm>
              <a:prstGeom prst="ellipse">
                <a:avLst/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" name="CustomShape 27"/>
            <p:cNvSpPr/>
            <p:nvPr/>
          </p:nvSpPr>
          <p:spPr>
            <a:xfrm>
              <a:off x="8461080" y="1817640"/>
              <a:ext cx="396360" cy="39636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" name="Group 28"/>
            <p:cNvGrpSpPr/>
            <p:nvPr/>
          </p:nvGrpSpPr>
          <p:grpSpPr>
            <a:xfrm>
              <a:off x="7952760" y="179640"/>
              <a:ext cx="872640" cy="872640"/>
              <a:chOff x="7952760" y="179640"/>
              <a:chExt cx="872640" cy="872640"/>
            </a:xfrm>
          </p:grpSpPr>
          <p:sp>
            <p:nvSpPr>
              <p:cNvPr id="28" name="CustomShape 29"/>
              <p:cNvSpPr/>
              <p:nvPr/>
            </p:nvSpPr>
            <p:spPr>
              <a:xfrm rot="12952200">
                <a:off x="8076600" y="303480"/>
                <a:ext cx="624960" cy="624960"/>
              </a:xfrm>
              <a:prstGeom prst="ellipse">
                <a:avLst/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30"/>
              <p:cNvSpPr/>
              <p:nvPr/>
            </p:nvSpPr>
            <p:spPr>
              <a:xfrm rot="12952200">
                <a:off x="8076600" y="303480"/>
                <a:ext cx="624960" cy="624960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" name="CustomShape 31"/>
            <p:cNvSpPr/>
            <p:nvPr/>
          </p:nvSpPr>
          <p:spPr>
            <a:xfrm>
              <a:off x="5400000" y="356400"/>
              <a:ext cx="2576520" cy="2576520"/>
            </a:xfrm>
            <a:prstGeom prst="ellipse">
              <a:avLst/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32"/>
            <p:cNvSpPr/>
            <p:nvPr/>
          </p:nvSpPr>
          <p:spPr>
            <a:xfrm rot="2043600">
              <a:off x="5503680" y="460080"/>
              <a:ext cx="2369160" cy="2369160"/>
            </a:xfrm>
            <a:prstGeom prst="ellipse">
              <a:avLst/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33"/>
            <p:cNvSpPr/>
            <p:nvPr/>
          </p:nvSpPr>
          <p:spPr>
            <a:xfrm>
              <a:off x="5399640" y="360360"/>
              <a:ext cx="2576520" cy="257652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4"/>
            <p:cNvSpPr/>
            <p:nvPr/>
          </p:nvSpPr>
          <p:spPr>
            <a:xfrm rot="2044800">
              <a:off x="5911560" y="867600"/>
              <a:ext cx="1553760" cy="1553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5"/>
            <p:cNvSpPr/>
            <p:nvPr/>
          </p:nvSpPr>
          <p:spPr>
            <a:xfrm>
              <a:off x="5399640" y="356400"/>
              <a:ext cx="2576520" cy="257652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6"/>
            <p:cNvSpPr/>
            <p:nvPr/>
          </p:nvSpPr>
          <p:spPr>
            <a:xfrm rot="11769600">
              <a:off x="6470280" y="3480840"/>
              <a:ext cx="319680" cy="31968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" name="PlaceHolder 37"/>
          <p:cNvSpPr>
            <a:spLocks noGrp="1"/>
          </p:cNvSpPr>
          <p:nvPr>
            <p:ph type="title"/>
          </p:nvPr>
        </p:nvSpPr>
        <p:spPr>
          <a:xfrm>
            <a:off x="824040" y="1613880"/>
            <a:ext cx="4255200" cy="18727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ctr"/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38"/>
          <p:cNvSpPr>
            <a:spLocks noGrp="1"/>
          </p:cNvSpPr>
          <p:nvPr>
            <p:ph type="sldNum"/>
          </p:nvPr>
        </p:nvSpPr>
        <p:spPr>
          <a:xfrm>
            <a:off x="8451000" y="47368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B30B17E-E379-4DA6-BFF3-51D0869D0E9A}" type="slidenum">
              <a:rPr lang="en" sz="900" b="0" strike="noStrike" spc="-1">
                <a:solidFill>
                  <a:srgbClr val="FFFFFF"/>
                </a:solidFill>
                <a:latin typeface="Nunito"/>
                <a:ea typeface="Nunito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38" name="PlaceHolder 3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1"/>
          <p:cNvGrpSpPr/>
          <p:nvPr/>
        </p:nvGrpSpPr>
        <p:grpSpPr>
          <a:xfrm>
            <a:off x="626040" y="299520"/>
            <a:ext cx="999000" cy="999000"/>
            <a:chOff x="626040" y="299520"/>
            <a:chExt cx="999000" cy="999000"/>
          </a:xfrm>
        </p:grpSpPr>
        <p:sp>
          <p:nvSpPr>
            <p:cNvPr id="76" name="CustomShape 2"/>
            <p:cNvSpPr/>
            <p:nvPr/>
          </p:nvSpPr>
          <p:spPr>
            <a:xfrm rot="16200000">
              <a:off x="828720" y="502560"/>
              <a:ext cx="593640" cy="59364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3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3"/>
            <p:cNvSpPr/>
            <p:nvPr/>
          </p:nvSpPr>
          <p:spPr>
            <a:xfrm rot="16200000">
              <a:off x="626040" y="299520"/>
              <a:ext cx="999000" cy="9990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3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tIns="91440" bIns="91440">
            <a:normAutofit/>
          </a:bodyPr>
          <a:lstStyle/>
          <a:p>
            <a:pPr algn="ctr"/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tIns="91440" bIns="9144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0" name="PlaceHolder 6"/>
          <p:cNvSpPr>
            <a:spLocks noGrp="1"/>
          </p:cNvSpPr>
          <p:nvPr>
            <p:ph type="sldNum"/>
          </p:nvPr>
        </p:nvSpPr>
        <p:spPr>
          <a:xfrm>
            <a:off x="8451000" y="47368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557641B-C014-457E-952C-FA4E20928101}" type="slidenum">
              <a:rPr lang="en" sz="900" b="0" strike="noStrike" spc="-1">
                <a:solidFill>
                  <a:srgbClr val="424242"/>
                </a:solidFill>
                <a:latin typeface="Nunito"/>
                <a:ea typeface="Nunito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f3@illinois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s.illinois.edu/docs/default-source/utilities-energy/solar-farm-project-fact-sheet_with-faqs_104171bbba4c36b8160c2ad00ff2500358aeb.pdf?sfvrsn=813ac4ea_0" TargetMode="External"/><Relationship Id="rId3" Type="http://schemas.openxmlformats.org/officeDocument/2006/relationships/hyperlink" Target="https://icap.sustainability.illinois.edu/files/project/5293/iCAP-2020-FINAL-WEB.pdf" TargetMode="External"/><Relationship Id="rId7" Type="http://schemas.openxmlformats.org/officeDocument/2006/relationships/hyperlink" Target="https://fs.illinois.edu/services/utilities-energy/production/renewable-energy" TargetMode="External"/><Relationship Id="rId2" Type="http://schemas.openxmlformats.org/officeDocument/2006/relationships/hyperlink" Target="https://icap.sustainability.illinois.edu/files/project/2634/2015iCAPweb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cap.sustainability.illinois.edu/files/project/2235/RailSplitter-Wind%20Farm-9.6.16.pdf" TargetMode="External"/><Relationship Id="rId11" Type="http://schemas.openxmlformats.org/officeDocument/2006/relationships/hyperlink" Target="https://twitter.com/govnuclear/status/1282822874865242117" TargetMode="External"/><Relationship Id="rId5" Type="http://schemas.openxmlformats.org/officeDocument/2006/relationships/hyperlink" Target="https://fs.illinois.edu/docs/default-source/utilities-energy/abbottbrofinal.pdf?sfvrsn=90b1f9ea_4" TargetMode="External"/><Relationship Id="rId10" Type="http://schemas.openxmlformats.org/officeDocument/2006/relationships/hyperlink" Target="https://www.energy.gov/ne/downloads/ultimate-fast-facts-guide-nuclear-energy" TargetMode="External"/><Relationship Id="rId4" Type="http://schemas.openxmlformats.org/officeDocument/2006/relationships/hyperlink" Target="https://fs.illinois.edu/services/utilities-energy/production/abbott-power-plant" TargetMode="External"/><Relationship Id="rId9" Type="http://schemas.openxmlformats.org/officeDocument/2006/relationships/hyperlink" Target="https://icap.sustainability.illinois.edu/project/solar-farm-2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nl.gov/news/new-class-cobalt-free-cathodes-could-enhance-energy-density-next-gen-lithium-ion-batteries" TargetMode="External"/><Relationship Id="rId7" Type="http://schemas.openxmlformats.org/officeDocument/2006/relationships/hyperlink" Target="https://www.ideals.illinois.edu/handle/2142/109439" TargetMode="External"/><Relationship Id="rId2" Type="http://schemas.openxmlformats.org/officeDocument/2006/relationships/hyperlink" Target="http://large.stanford.edu/courses/2010/ph240/sun1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tesla.com/videos/powerpack-hornsdale?redirect=no" TargetMode="External"/><Relationship Id="rId5" Type="http://schemas.openxmlformats.org/officeDocument/2006/relationships/hyperlink" Target="https://en.wikipedia.org/wiki/Lithium-ion_battery#Battery_life" TargetMode="External"/><Relationship Id="rId4" Type="http://schemas.openxmlformats.org/officeDocument/2006/relationships/hyperlink" Target="https://relionbattery.com/blog/the-seven-top-uses-for-rechargeable-lithium-ion-batteri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87080" y="558720"/>
            <a:ext cx="5000040" cy="292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 fontScale="51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600" b="1" strike="noStrike" spc="-1">
                <a:solidFill>
                  <a:srgbClr val="FFFFFF"/>
                </a:solidFill>
                <a:latin typeface="Maven Pro"/>
                <a:ea typeface="Maven Pro"/>
              </a:rPr>
              <a:t>Renewable sources, nuclear power, and energy storage alternatives to reduce UIUC Campus CO2 emissions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32720" y="3683160"/>
            <a:ext cx="4782600" cy="1040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6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FFFFFF"/>
                </a:solidFill>
                <a:latin typeface="Nunito"/>
                <a:ea typeface="Nunito"/>
              </a:rPr>
              <a:t>Roberto Fairhurst Agosta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2"/>
              </a:rPr>
              <a:t>ref3@illinois.edu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FFFFFF"/>
                </a:solidFill>
                <a:latin typeface="Nunito"/>
                <a:ea typeface="Nunito"/>
              </a:rPr>
              <a:t>NPRE 498 - Energy Storage - Spring 2021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FFFFFF"/>
                </a:solidFill>
                <a:latin typeface="Nunito"/>
                <a:ea typeface="Nunito"/>
              </a:rPr>
              <a:t>University of Illinois at Urbana-Champaign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Electrolysis [16]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129640" y="1157040"/>
            <a:ext cx="3600720" cy="3915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Commercial use since 1890.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Most common technologies: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Alkaline-based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Proton exchange membrane (PEM)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Solid Oxide (SOEC)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Low temperature electrolysis (LTE)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High temperature electrolysis (HTE)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Equation: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spcBef>
                <a:spcPts val="1199"/>
              </a:spcBef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𝚫H = 𝚫G + T𝚫S 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𝚫H: Specific total energy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𝚫G: Specific electrical energy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T𝚫S: Specific thermal energy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oogle Shape;339;p22"/>
          <p:cNvPicPr/>
          <p:nvPr/>
        </p:nvPicPr>
        <p:blipFill>
          <a:blip r:embed="rId2"/>
          <a:stretch/>
        </p:blipFill>
        <p:spPr>
          <a:xfrm>
            <a:off x="304920" y="1476000"/>
            <a:ext cx="4824360" cy="300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0 - Business as usual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276480" y="2260800"/>
            <a:ext cx="3859920" cy="1591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We will focus in a summer month (June) and a winter month (January)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Data available from F&amp;S per request [17]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Abbott: 0.26 tCO2/MW(th)h [1-2]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Imports: 0.825 tCO2/MWh [1-2]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4295880" y="1322640"/>
            <a:ext cx="1344600" cy="666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4"/>
          <p:cNvSpPr/>
          <p:nvPr/>
        </p:nvSpPr>
        <p:spPr>
          <a:xfrm>
            <a:off x="4583520" y="1440720"/>
            <a:ext cx="95472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Wind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4295880" y="2121840"/>
            <a:ext cx="1344600" cy="666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6"/>
          <p:cNvSpPr/>
          <p:nvPr/>
        </p:nvSpPr>
        <p:spPr>
          <a:xfrm>
            <a:off x="4583520" y="2239920"/>
            <a:ext cx="95472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Solar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4295880" y="2921040"/>
            <a:ext cx="1344600" cy="666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8"/>
          <p:cNvSpPr/>
          <p:nvPr/>
        </p:nvSpPr>
        <p:spPr>
          <a:xfrm>
            <a:off x="4583520" y="3039120"/>
            <a:ext cx="95472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Abbott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2" name="CustomShape 9"/>
          <p:cNvSpPr/>
          <p:nvPr/>
        </p:nvSpPr>
        <p:spPr>
          <a:xfrm>
            <a:off x="4295880" y="3720240"/>
            <a:ext cx="1344600" cy="666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0"/>
          <p:cNvSpPr/>
          <p:nvPr/>
        </p:nvSpPr>
        <p:spPr>
          <a:xfrm>
            <a:off x="4583520" y="3838320"/>
            <a:ext cx="95472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000000"/>
                </a:solidFill>
                <a:latin typeface="Nunito"/>
                <a:ea typeface="Nunito"/>
              </a:rPr>
              <a:t>Import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4" name="CustomShape 11"/>
          <p:cNvSpPr/>
          <p:nvPr/>
        </p:nvSpPr>
        <p:spPr>
          <a:xfrm>
            <a:off x="6852240" y="2431440"/>
            <a:ext cx="1605600" cy="738720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2"/>
          <p:cNvSpPr/>
          <p:nvPr/>
        </p:nvSpPr>
        <p:spPr>
          <a:xfrm>
            <a:off x="7174800" y="2519280"/>
            <a:ext cx="1046880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000000"/>
                </a:solidFill>
                <a:latin typeface="Nunito"/>
                <a:ea typeface="Nunito"/>
              </a:rPr>
              <a:t>Demand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6" name="CustomShape 13"/>
          <p:cNvSpPr/>
          <p:nvPr/>
        </p:nvSpPr>
        <p:spPr>
          <a:xfrm>
            <a:off x="5722920" y="1650960"/>
            <a:ext cx="1242000" cy="72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4"/>
          <p:cNvSpPr/>
          <p:nvPr/>
        </p:nvSpPr>
        <p:spPr>
          <a:xfrm rot="10800000" flipH="1">
            <a:off x="5723280" y="3242880"/>
            <a:ext cx="1231920" cy="80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5"/>
          <p:cNvSpPr/>
          <p:nvPr/>
        </p:nvSpPr>
        <p:spPr>
          <a:xfrm>
            <a:off x="5735520" y="2446920"/>
            <a:ext cx="993240" cy="18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6"/>
          <p:cNvSpPr/>
          <p:nvPr/>
        </p:nvSpPr>
        <p:spPr>
          <a:xfrm rot="10800000" flipH="1">
            <a:off x="5784840" y="2996280"/>
            <a:ext cx="902520" cy="26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0 - Results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oogle Shape;365;p24"/>
          <p:cNvPicPr/>
          <p:nvPr/>
        </p:nvPicPr>
        <p:blipFill>
          <a:blip r:embed="rId2"/>
          <a:stretch/>
        </p:blipFill>
        <p:spPr>
          <a:xfrm>
            <a:off x="315000" y="1839240"/>
            <a:ext cx="4107240" cy="2845800"/>
          </a:xfrm>
          <a:prstGeom prst="rect">
            <a:avLst/>
          </a:prstGeom>
          <a:ln>
            <a:noFill/>
          </a:ln>
        </p:spPr>
      </p:pic>
      <p:pic>
        <p:nvPicPr>
          <p:cNvPr id="162" name="Google Shape;366;p24"/>
          <p:cNvPicPr/>
          <p:nvPr/>
        </p:nvPicPr>
        <p:blipFill>
          <a:blip r:embed="rId3"/>
          <a:stretch/>
        </p:blipFill>
        <p:spPr>
          <a:xfrm>
            <a:off x="4731840" y="1839240"/>
            <a:ext cx="4107240" cy="2847600"/>
          </a:xfrm>
          <a:prstGeom prst="rect">
            <a:avLst/>
          </a:prstGeom>
          <a:ln>
            <a:noFill/>
          </a:ln>
        </p:spPr>
      </p:pic>
      <p:graphicFrame>
        <p:nvGraphicFramePr>
          <p:cNvPr id="163" name="Table 2"/>
          <p:cNvGraphicFramePr/>
          <p:nvPr/>
        </p:nvGraphicFramePr>
        <p:xfrm>
          <a:off x="4571640" y="295920"/>
          <a:ext cx="4427280" cy="1142640"/>
        </p:xfrm>
        <a:graphic>
          <a:graphicData uri="http://schemas.openxmlformats.org/drawingml/2006/table">
            <a:tbl>
              <a:tblPr/>
              <a:tblGrid>
                <a:gridCol w="12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  <a:r>
                        <a:rPr lang="en" sz="1400" b="0" strike="noStrike" spc="-1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MT CO</a:t>
                      </a:r>
                      <a:r>
                        <a:rPr lang="en" sz="1300" b="0" strike="noStrike" spc="-1" baseline="-250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lang="en-US" sz="13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Abbott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Imports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Winter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6.6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8.5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Summer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4.8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16.7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4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21.5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11560" y="77760"/>
            <a:ext cx="44866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1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23840" y="1669320"/>
            <a:ext cx="4239720" cy="2326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1000"/>
          </a:bodyPr>
          <a:lstStyle/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Dispatch model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Wind and Solar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Storage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Abbott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Import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Increase in Wind and Solar capacity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Net Demand (ND) = Demand - Wind - Solar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Necessity for storage mechanisms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Google Shape;374;p25"/>
          <p:cNvPicPr/>
          <p:nvPr/>
        </p:nvPicPr>
        <p:blipFill>
          <a:blip r:embed="rId2"/>
          <a:stretch/>
        </p:blipFill>
        <p:spPr>
          <a:xfrm>
            <a:off x="4478040" y="728640"/>
            <a:ext cx="4486680" cy="369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1 - Results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Google Shape;380;p26"/>
          <p:cNvPicPr/>
          <p:nvPr/>
        </p:nvPicPr>
        <p:blipFill>
          <a:blip r:embed="rId2"/>
          <a:stretch/>
        </p:blipFill>
        <p:spPr>
          <a:xfrm>
            <a:off x="4622760" y="1602000"/>
            <a:ext cx="4353840" cy="3018600"/>
          </a:xfrm>
          <a:prstGeom prst="rect">
            <a:avLst/>
          </a:prstGeom>
          <a:ln>
            <a:noFill/>
          </a:ln>
        </p:spPr>
      </p:pic>
      <p:pic>
        <p:nvPicPr>
          <p:cNvPr id="169" name="Google Shape;381;p26"/>
          <p:cNvPicPr/>
          <p:nvPr/>
        </p:nvPicPr>
        <p:blipFill>
          <a:blip r:embed="rId3"/>
          <a:stretch/>
        </p:blipFill>
        <p:spPr>
          <a:xfrm>
            <a:off x="217800" y="1602000"/>
            <a:ext cx="4353840" cy="30164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1490040" y="793080"/>
            <a:ext cx="670032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Capacity increase by 10, Wind: 100.5 MW, Solar: 46.8 MW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1 - Results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Google Shape;388;p27"/>
          <p:cNvPicPr/>
          <p:nvPr/>
        </p:nvPicPr>
        <p:blipFill>
          <a:blip r:embed="rId2"/>
          <a:stretch/>
        </p:blipFill>
        <p:spPr>
          <a:xfrm>
            <a:off x="1281600" y="701640"/>
            <a:ext cx="3290040" cy="2149200"/>
          </a:xfrm>
          <a:prstGeom prst="rect">
            <a:avLst/>
          </a:prstGeom>
          <a:ln>
            <a:noFill/>
          </a:ln>
        </p:spPr>
      </p:pic>
      <p:pic>
        <p:nvPicPr>
          <p:cNvPr id="173" name="Google Shape;389;p27"/>
          <p:cNvPicPr/>
          <p:nvPr/>
        </p:nvPicPr>
        <p:blipFill>
          <a:blip r:embed="rId3"/>
          <a:stretch/>
        </p:blipFill>
        <p:spPr>
          <a:xfrm>
            <a:off x="1357920" y="2937600"/>
            <a:ext cx="3504600" cy="205308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390;p27"/>
          <p:cNvPicPr/>
          <p:nvPr/>
        </p:nvPicPr>
        <p:blipFill>
          <a:blip r:embed="rId4"/>
          <a:stretch/>
        </p:blipFill>
        <p:spPr>
          <a:xfrm>
            <a:off x="5183640" y="701640"/>
            <a:ext cx="3290040" cy="214920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391;p27"/>
          <p:cNvPicPr/>
          <p:nvPr/>
        </p:nvPicPr>
        <p:blipFill>
          <a:blip r:embed="rId5"/>
          <a:stretch/>
        </p:blipFill>
        <p:spPr>
          <a:xfrm>
            <a:off x="5288040" y="2937600"/>
            <a:ext cx="3504600" cy="205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11560" y="77760"/>
            <a:ext cx="34174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2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200160" y="1384560"/>
            <a:ext cx="4293720" cy="337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1000"/>
          </a:bodyPr>
          <a:lstStyle/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 Dispatch model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Wind and Solar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Nuclear Reactor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Storage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Abbott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9680">
              <a:lnSpc>
                <a:spcPct val="150000"/>
              </a:lnSpc>
              <a:buClr>
                <a:srgbClr val="424242"/>
              </a:buClr>
              <a:buFont typeface="Nunito"/>
              <a:buChar char="○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Import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Increase in Wind and Solar capacity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Increase in Reactor Capacity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  Net Demand (ND) = Demand - Wind - Solar - Reactor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968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750" b="0" strike="noStrike" spc="-1">
                <a:solidFill>
                  <a:srgbClr val="424242"/>
                </a:solidFill>
                <a:latin typeface="Nunito"/>
                <a:ea typeface="Nunito"/>
              </a:rPr>
              <a:t>  Necessity for storage mechanisms</a:t>
            </a:r>
            <a:endParaRPr lang="en-US" sz="57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3200">
              <a:lnSpc>
                <a:spcPct val="150000"/>
              </a:lnSpc>
              <a:buClr>
                <a:srgbClr val="424242"/>
              </a:buClr>
              <a:buFont typeface="Nunito"/>
              <a:buChar char="●"/>
            </a:pPr>
            <a:r>
              <a:rPr lang="en" sz="5350" b="0" strike="noStrike" spc="-1">
                <a:solidFill>
                  <a:srgbClr val="424242"/>
                </a:solidFill>
                <a:latin typeface="Nunito"/>
                <a:ea typeface="Nunito"/>
              </a:rPr>
              <a:t>  HTE at 3.5 MPa</a:t>
            </a: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53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Google Shape;398;p28"/>
          <p:cNvPicPr/>
          <p:nvPr/>
        </p:nvPicPr>
        <p:blipFill>
          <a:blip r:embed="rId2"/>
          <a:stretch/>
        </p:blipFill>
        <p:spPr>
          <a:xfrm>
            <a:off x="4494240" y="797040"/>
            <a:ext cx="4486680" cy="369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11560" y="77760"/>
            <a:ext cx="34174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2 (2)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5379840" y="1540440"/>
            <a:ext cx="3417480" cy="2686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1000"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 = 𝜼 𝛽 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 = 𝜼 </a:t>
            </a:r>
            <a:r>
              <a:rPr lang="en" sz="1500" b="0" strike="noStrike" spc="-1">
                <a:solidFill>
                  <a:srgbClr val="000000"/>
                </a:solidFill>
                <a:latin typeface="Arial"/>
                <a:ea typeface="Arial"/>
              </a:rPr>
              <a:t>𝛄 (1 - 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𝛽</a:t>
            </a:r>
            <a:r>
              <a:rPr lang="en" sz="1500" b="0" strike="noStrike" spc="-1">
                <a:solidFill>
                  <a:srgbClr val="000000"/>
                </a:solidFill>
                <a:latin typeface="Arial"/>
                <a:ea typeface="Arial"/>
              </a:rPr>
              <a:t>) 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 = (1 - </a:t>
            </a:r>
            <a:r>
              <a:rPr lang="en" sz="1500" b="0" strike="noStrike" spc="-1">
                <a:solidFill>
                  <a:srgbClr val="000000"/>
                </a:solidFill>
                <a:latin typeface="Arial"/>
                <a:ea typeface="Arial"/>
              </a:rPr>
              <a:t>𝛄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) (1 - 𝛽) 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𝜼 = 𝜼(T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o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)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𝜼: conversion efficiency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T</a:t>
            </a: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o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: reactor outlet temperature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spcBef>
                <a:spcPts val="1199"/>
              </a:spcBef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𝛽 = 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/𝜼 / (P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/𝜼 + 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/(1-</a:t>
            </a:r>
            <a:r>
              <a:rPr lang="en" sz="1500" b="0" strike="noStrike" spc="-1">
                <a:solidFill>
                  <a:srgbClr val="000000"/>
                </a:solidFill>
                <a:latin typeface="Arial"/>
                <a:ea typeface="Arial"/>
              </a:rPr>
              <a:t>𝛄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))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  <a:tabLst>
                <a:tab pos="0" algn="l"/>
              </a:tabLst>
            </a:pPr>
            <a:r>
              <a:rPr lang="en" sz="1500" b="0" strike="noStrike" spc="-1">
                <a:solidFill>
                  <a:srgbClr val="000000"/>
                </a:solidFill>
                <a:latin typeface="Arial"/>
                <a:ea typeface="Arial"/>
              </a:rPr>
              <a:t>𝛄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 =P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/𝜼 / (P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/𝜼 + P</a:t>
            </a: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TH2</a:t>
            </a: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)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Google Shape;405;p29"/>
          <p:cNvPicPr/>
          <p:nvPr/>
        </p:nvPicPr>
        <p:blipFill>
          <a:blip r:embed="rId2"/>
          <a:stretch/>
        </p:blipFill>
        <p:spPr>
          <a:xfrm>
            <a:off x="609480" y="1458360"/>
            <a:ext cx="4319640" cy="2265120"/>
          </a:xfrm>
          <a:prstGeom prst="rect">
            <a:avLst/>
          </a:prstGeom>
          <a:ln>
            <a:noFill/>
          </a:ln>
        </p:spPr>
      </p:pic>
      <p:graphicFrame>
        <p:nvGraphicFramePr>
          <p:cNvPr id="182" name="Table 3"/>
          <p:cNvGraphicFramePr/>
          <p:nvPr/>
        </p:nvGraphicFramePr>
        <p:xfrm>
          <a:off x="1128600" y="3904560"/>
          <a:ext cx="3497400" cy="1096920"/>
        </p:xfrm>
        <a:graphic>
          <a:graphicData uri="http://schemas.openxmlformats.org/drawingml/2006/table">
            <a:tbl>
              <a:tblPr/>
              <a:tblGrid>
                <a:gridCol w="90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𝛄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</a:t>
                      </a:r>
                      <a:r>
                        <a:rPr lang="en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EH2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</a:t>
                      </a:r>
                      <a:r>
                        <a:rPr lang="en" sz="9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TH2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LTE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≠ 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HTE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(0-1)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≠ 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≠ 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2 - Results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Google Shape;412;p30"/>
          <p:cNvPicPr/>
          <p:nvPr/>
        </p:nvPicPr>
        <p:blipFill>
          <a:blip r:embed="rId2"/>
          <a:stretch/>
        </p:blipFill>
        <p:spPr>
          <a:xfrm>
            <a:off x="4648320" y="1434240"/>
            <a:ext cx="4383000" cy="291492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413;p30"/>
          <p:cNvPicPr/>
          <p:nvPr/>
        </p:nvPicPr>
        <p:blipFill>
          <a:blip r:embed="rId3"/>
          <a:stretch/>
        </p:blipFill>
        <p:spPr>
          <a:xfrm>
            <a:off x="80280" y="1434240"/>
            <a:ext cx="4383000" cy="291492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1490040" y="793080"/>
            <a:ext cx="708588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Capacity increase by 10, Wind: 100.5 MW, Solar: 46.8 MW, Reactor: 10 MWth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2 - Results - Summer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Google Shape;420;p31"/>
          <p:cNvPicPr/>
          <p:nvPr/>
        </p:nvPicPr>
        <p:blipFill>
          <a:blip r:embed="rId2"/>
          <a:stretch/>
        </p:blipFill>
        <p:spPr>
          <a:xfrm>
            <a:off x="124200" y="1442880"/>
            <a:ext cx="4371120" cy="2855520"/>
          </a:xfrm>
          <a:prstGeom prst="rect">
            <a:avLst/>
          </a:prstGeom>
          <a:ln>
            <a:noFill/>
          </a:ln>
        </p:spPr>
      </p:pic>
      <p:pic>
        <p:nvPicPr>
          <p:cNvPr id="189" name="Google Shape;421;p31"/>
          <p:cNvPicPr/>
          <p:nvPr/>
        </p:nvPicPr>
        <p:blipFill>
          <a:blip r:embed="rId3"/>
          <a:stretch/>
        </p:blipFill>
        <p:spPr>
          <a:xfrm>
            <a:off x="4611600" y="1442880"/>
            <a:ext cx="4371120" cy="285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Objectives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336320" y="818640"/>
            <a:ext cx="7360200" cy="3650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Propose electricity generation alternatives for decreasing CO2 emissions on UIUC campus.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Objective aligned with Illinois Climate Action Plan (iCAP) objectives.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Understand the components of UIUC campus grid.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Determine current CO2 emissions in two representative months of the year.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Calculate CO2 emissions for different scenarios, including: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Increase in </a:t>
            </a:r>
            <a:r>
              <a:rPr lang="en" sz="1400" b="1" strike="noStrike" spc="-1">
                <a:solidFill>
                  <a:srgbClr val="424242"/>
                </a:solidFill>
                <a:latin typeface="Nunito"/>
                <a:ea typeface="Nunito"/>
              </a:rPr>
              <a:t>wind</a:t>
            </a: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 generation capacity.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Increase in </a:t>
            </a:r>
            <a:r>
              <a:rPr lang="en" sz="1400" b="1" strike="noStrike" spc="-1">
                <a:solidFill>
                  <a:srgbClr val="424242"/>
                </a:solidFill>
                <a:latin typeface="Nunito"/>
                <a:ea typeface="Nunito"/>
              </a:rPr>
              <a:t>solar</a:t>
            </a: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 generation capacity.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Addition of a </a:t>
            </a:r>
            <a:r>
              <a:rPr lang="en" sz="1400" b="1" strike="noStrike" spc="-1">
                <a:solidFill>
                  <a:srgbClr val="424242"/>
                </a:solidFill>
                <a:latin typeface="Nunito"/>
                <a:ea typeface="Nunito"/>
              </a:rPr>
              <a:t>nuclear reactor </a:t>
            </a: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 to UIUC campus grid.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Compare different electricity storage alternatives.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Scenario 2 - Results - Winter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Google Shape;427;p32"/>
          <p:cNvPicPr/>
          <p:nvPr/>
        </p:nvPicPr>
        <p:blipFill>
          <a:blip r:embed="rId2"/>
          <a:stretch/>
        </p:blipFill>
        <p:spPr>
          <a:xfrm>
            <a:off x="152280" y="1458360"/>
            <a:ext cx="4367880" cy="2853360"/>
          </a:xfrm>
          <a:prstGeom prst="rect">
            <a:avLst/>
          </a:prstGeom>
          <a:ln>
            <a:noFill/>
          </a:ln>
        </p:spPr>
      </p:pic>
      <p:pic>
        <p:nvPicPr>
          <p:cNvPr id="192" name="Google Shape;428;p32"/>
          <p:cNvPicPr/>
          <p:nvPr/>
        </p:nvPicPr>
        <p:blipFill>
          <a:blip r:embed="rId3"/>
          <a:stretch/>
        </p:blipFill>
        <p:spPr>
          <a:xfrm>
            <a:off x="4685040" y="1447920"/>
            <a:ext cx="4318200" cy="287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Conclusions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300680" y="645120"/>
            <a:ext cx="7684920" cy="42854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UIUC campus grid is a good example of a diverse microgrid.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Winter CO2 emissions are lower to Summer CO2 emissions.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Total demand is lower as well.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Future work may include the same analysis using February dataset.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Decreasing the imported electricity considerably reduces CO2 emissions.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Abbott steam production may limit max electric capacity.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Increase in renewables capacity linearly decreases CO2 emissions if no storage mechanism is needed.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In Scenario 1, increasing wind and solar capacity requires: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Battery of around 70 MW.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Hydrogen plant that can support 1400 kg/h.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Larger reactor capacities reduce further the CO2 emissions.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Larger reactor outlet temperature increases storage efficiency.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HTE-H2 production is limited by the size of the reactor, secondary method required.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Li-ion is the most efficient storage mechanism.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Acknowledgements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224360" y="1635480"/>
            <a:ext cx="6842160" cy="1996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I would like to thank Sam Dotson and Lucas Woodrich for putting together most of the data that was used in this work.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This research was performed using funding received from the DOE Office of Nuclear Energy’s University Program (Project 20-19693, DE-NE0008972) ’Evaluation of micro-reactor requirements and performance in an existing well-characterized micro-grid’.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References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371600" y="825480"/>
            <a:ext cx="7394760" cy="34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000"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[1]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2"/>
              </a:rPr>
              <a:t>https://icap.sustainability.illinois.edu/files/project/2634/2015iCAPweb.pdf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[2]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3"/>
              </a:rPr>
              <a:t>https://icap.sustainability.illinois.edu/files/project/5293/iCAP-2020-FINAL-WEB.pdf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[3]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4"/>
              </a:rPr>
              <a:t>https://fs.illinois.edu/services/utilities-energy/production/abbott-power-plant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[4]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5"/>
              </a:rPr>
              <a:t>https://fs.illinois.edu/docs/default-source/utilities-energy/abbottbrofinal.pdf?sfvrsn=90b1f9ea_4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[5]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6"/>
              </a:rPr>
              <a:t>https://icap.sustainability.illinois.edu/files/project/2235/RailSplitter-Wind%20Farm-9.6.16.pdf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[6]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7"/>
              </a:rPr>
              <a:t>https://fs.illinois.edu/services/utilities-energy/production/renewable-energy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[7] -</a:t>
            </a:r>
            <a:r>
              <a:rPr lang="en" sz="4400" b="0" u="sng" strike="noStrike" spc="-1">
                <a:solidFill>
                  <a:srgbClr val="000000"/>
                </a:solidFill>
                <a:uFillTx/>
                <a:latin typeface="Nunito"/>
                <a:ea typeface="Nunito"/>
              </a:rPr>
              <a:t>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8"/>
              </a:rPr>
              <a:t>https://fs.illinois.edu/docs/default-source/utilities-energy/solar-farm-project-fact-sheet_with-faqs_104171bbba4c36b8160c2ad00ff2500358aeb.pdf?sfvrsn=813ac4ea_0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[8]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9"/>
              </a:rPr>
              <a:t>https://icap.sustainability.illinois.edu/project/solar-farm-20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[9]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10"/>
              </a:rPr>
              <a:t>https://www.energy.gov/ne/downloads/ultimate-fast-facts-guide-nuclear-energy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4400" b="0" strike="noStrike" spc="-1">
                <a:solidFill>
                  <a:srgbClr val="000000"/>
                </a:solidFill>
                <a:latin typeface="Nunito"/>
                <a:ea typeface="Nunito"/>
              </a:rPr>
              <a:t>[10] - </a:t>
            </a:r>
            <a:r>
              <a:rPr lang="en" sz="44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11"/>
              </a:rPr>
              <a:t>https://twitter.com/govnuclear/status/1282822874865242117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References (2)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292760" y="834120"/>
            <a:ext cx="7690680" cy="347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4000"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[11] -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2"/>
              </a:rPr>
              <a:t>http://large.stanford.edu/courses/2010/ph240/sun1/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[12] -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3"/>
              </a:rPr>
              <a:t>https://www.ornl.gov/news/new-class-cobalt-free-cathodes-could-enhance-energy-density-next-gen-lithium-ion-batteries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[13] -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4"/>
              </a:rPr>
              <a:t>https://relionbattery.com/blog/the-seven-top-uses-for-rechargeable-lithium-ion-batteries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[14] -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5"/>
              </a:rPr>
              <a:t>https://en.wikipedia.org/wiki/Lithium-ion_battery#Battery_life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[15] -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6"/>
              </a:rPr>
              <a:t>https://www.tesla.com/videos/powerpack-hornsdale?redirect=no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[16] - Fairhurst-Agosta R. MULTI-PHYSICS AND TECHNICAL ANALYSIS OF HIGH-TEMPERATURE GAS-COOLED REACTORS FOR HYDROGEN PRODUCTION. MS Thesis. University of Illinois at Urbana-Champaign. 2020. </a:t>
            </a:r>
            <a:r>
              <a:rPr lang="en" sz="5200" b="0" u="sng" strike="noStrike" spc="-1">
                <a:solidFill>
                  <a:srgbClr val="27278B"/>
                </a:solidFill>
                <a:uFillTx/>
                <a:latin typeface="Nunito"/>
                <a:ea typeface="Nunito"/>
                <a:hlinkClick r:id="rId7"/>
              </a:rPr>
              <a:t>https://www.ideals.illinois.edu/handle/2142/109439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" sz="5200" b="0" strike="noStrike" spc="-1">
                <a:solidFill>
                  <a:srgbClr val="000000"/>
                </a:solidFill>
                <a:latin typeface="Nunito"/>
                <a:ea typeface="Nunito"/>
              </a:rPr>
              <a:t>[17] - UIUC F&amp;S. Private Communications. 2019. 2020.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16040" y="1499040"/>
            <a:ext cx="7030080" cy="2183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3200" b="1" strike="noStrike" spc="-1">
                <a:solidFill>
                  <a:srgbClr val="424242"/>
                </a:solidFill>
                <a:latin typeface="Maven Pro"/>
                <a:ea typeface="Maven Pro"/>
              </a:rPr>
              <a:t>Thank you!</a:t>
            </a:r>
            <a:br/>
            <a:br/>
            <a:r>
              <a:rPr lang="en" sz="3200" b="1" strike="noStrike" spc="-1">
                <a:solidFill>
                  <a:srgbClr val="424242"/>
                </a:solidFill>
                <a:latin typeface="Maven Pro"/>
                <a:ea typeface="Maven Pro"/>
              </a:rPr>
              <a:t>Questions?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iCAP [1]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260360" y="797040"/>
            <a:ext cx="7621920" cy="3731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American College and University Presidents’ Climate Commitment (2008</a:t>
            </a:r>
            <a:r>
              <a:rPr lang="en" sz="1500" spc="-1">
                <a:solidFill>
                  <a:srgbClr val="424242"/>
                </a:solidFill>
                <a:latin typeface="Nunito"/>
                <a:ea typeface="Nunito"/>
              </a:rPr>
              <a:t>)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Become carbon neutral as soon as possible, no later than 2050.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Development of the iCAP (2010)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Comprehensive roadmap toward a sustainable campus.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iCAP list of goals, objectives, and potential strategies for several topical areas: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Energy Conservation and Building Standards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u="sng" strike="noStrike" spc="-1" dirty="0">
                <a:solidFill>
                  <a:srgbClr val="424242"/>
                </a:solidFill>
                <a:uFillTx/>
                <a:latin typeface="Nunito"/>
                <a:ea typeface="Nunito"/>
              </a:rPr>
              <a:t>Energy generation</a:t>
            </a: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, Purchasing, and Distribution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Transportation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Water and Stormwater usage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Purchasing, Waste, and Recycling (Zero Waste)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 dirty="0">
                <a:solidFill>
                  <a:srgbClr val="424242"/>
                </a:solidFill>
                <a:latin typeface="Nunito"/>
                <a:ea typeface="Nunito"/>
              </a:rPr>
              <a:t>Agriculture, Land Use, Food, and Sequestration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UIUC Campus Grid [2]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296;p16"/>
          <p:cNvPicPr/>
          <p:nvPr/>
        </p:nvPicPr>
        <p:blipFill>
          <a:blip r:embed="rId2"/>
          <a:stretch/>
        </p:blipFill>
        <p:spPr>
          <a:xfrm>
            <a:off x="1715040" y="734040"/>
            <a:ext cx="5744880" cy="37972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2858760" y="4608000"/>
            <a:ext cx="498672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>
                <a:solidFill>
                  <a:srgbClr val="000000"/>
                </a:solidFill>
                <a:latin typeface="Nunito"/>
                <a:ea typeface="Nunito"/>
              </a:rPr>
              <a:t>Figure. FY19 Electricity generation distribution.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ABBOTT Power Plant [3-4]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-75960" y="1513440"/>
            <a:ext cx="4696920" cy="32536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47000"/>
          </a:bodyPr>
          <a:lstStyle/>
          <a:p>
            <a:pPr marL="457200" indent="-31500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610" b="0" strike="noStrike" spc="-1">
                <a:solidFill>
                  <a:srgbClr val="424242"/>
                </a:solidFill>
                <a:latin typeface="Nunito"/>
                <a:ea typeface="Nunito"/>
              </a:rPr>
              <a:t>Built in 1941.</a:t>
            </a:r>
            <a:endParaRPr lang="en-US" sz="161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610" b="0" strike="noStrike" spc="-1">
                <a:solidFill>
                  <a:srgbClr val="424242"/>
                </a:solidFill>
                <a:latin typeface="Nunito"/>
                <a:ea typeface="Nunito"/>
              </a:rPr>
              <a:t>Supplies 70-75% of the campus energy demand.</a:t>
            </a:r>
            <a:endParaRPr lang="en-US" sz="161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610" b="0" strike="noStrike" spc="-1">
                <a:solidFill>
                  <a:srgbClr val="424242"/>
                </a:solidFill>
                <a:latin typeface="Nunito"/>
                <a:ea typeface="Nunito"/>
              </a:rPr>
              <a:t>Types of energy sources:</a:t>
            </a:r>
            <a:endParaRPr lang="en-US" sz="161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99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20" b="0" strike="noStrike" spc="-1">
                <a:solidFill>
                  <a:srgbClr val="424242"/>
                </a:solidFill>
                <a:latin typeface="Nunito"/>
                <a:ea typeface="Nunito"/>
              </a:rPr>
              <a:t>Two gas turbines (natural gas or fuel oil)</a:t>
            </a:r>
            <a:endParaRPr lang="en-US" sz="152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99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20" b="0" strike="noStrike" spc="-1">
                <a:solidFill>
                  <a:srgbClr val="424242"/>
                </a:solidFill>
                <a:latin typeface="Nunito"/>
                <a:ea typeface="Nunito"/>
              </a:rPr>
              <a:t>Three gas-fired boilers (natural gas or fuel oil)</a:t>
            </a:r>
            <a:endParaRPr lang="en-US" sz="152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99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20" b="0" strike="noStrike" spc="-1">
                <a:solidFill>
                  <a:srgbClr val="424242"/>
                </a:solidFill>
                <a:latin typeface="Nunito"/>
                <a:ea typeface="Nunito"/>
              </a:rPr>
              <a:t>Three coal-fired boilers</a:t>
            </a:r>
            <a:endParaRPr lang="en-US" sz="152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500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610" b="0" strike="noStrike" spc="-1">
                <a:solidFill>
                  <a:srgbClr val="424242"/>
                </a:solidFill>
                <a:latin typeface="Nunito"/>
                <a:ea typeface="Nunito"/>
              </a:rPr>
              <a:t>Cogeneration facility: steam and electricity</a:t>
            </a:r>
            <a:endParaRPr lang="en-US" sz="161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104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40" b="0" strike="noStrike" spc="-1">
                <a:solidFill>
                  <a:srgbClr val="424242"/>
                </a:solidFill>
                <a:latin typeface="Nunito"/>
                <a:ea typeface="Nunito"/>
              </a:rPr>
              <a:t>High-pressure steam spins a turbine to drive a generator and produce electricity.</a:t>
            </a:r>
            <a:endParaRPr lang="en-US" sz="154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104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40" b="0" strike="noStrike" spc="-1">
                <a:solidFill>
                  <a:srgbClr val="424242"/>
                </a:solidFill>
                <a:latin typeface="Nunito"/>
                <a:ea typeface="Nunito"/>
              </a:rPr>
              <a:t>Low-pressure exhaust steam for space heating, water heating, and space cooling.</a:t>
            </a:r>
            <a:endParaRPr lang="en-US" sz="154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104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540" b="0" strike="noStrike" spc="-1">
                <a:solidFill>
                  <a:srgbClr val="424242"/>
                </a:solidFill>
                <a:latin typeface="Nunito"/>
                <a:ea typeface="Nunito"/>
              </a:rPr>
              <a:t>Electrical capacity 85 MW.</a:t>
            </a:r>
            <a:endParaRPr lang="en-US" sz="154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40" b="0" strike="noStrike" spc="-1">
                <a:solidFill>
                  <a:srgbClr val="424242"/>
                </a:solidFill>
                <a:latin typeface="Nunito"/>
                <a:ea typeface="Nunito"/>
              </a:rPr>
              <a:t>Free tours.</a:t>
            </a:r>
            <a:endParaRPr lang="en-US" sz="154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54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Google Shape;304;p17"/>
          <p:cNvPicPr/>
          <p:nvPr/>
        </p:nvPicPr>
        <p:blipFill>
          <a:blip r:embed="rId2"/>
          <a:stretch/>
        </p:blipFill>
        <p:spPr>
          <a:xfrm>
            <a:off x="4620960" y="1513440"/>
            <a:ext cx="4434840" cy="29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Rail Splitter Wind Farm [5-6]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0" y="1461600"/>
            <a:ext cx="4158720" cy="3058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Operation began in 2009.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Located in Tazewell and Logan Counties.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Power output: 100.5 MW.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67 turbines of 1.5 MW.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Power purchase agreement: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November 2016 - October 2026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8.6% of the total wind generation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311;p18"/>
          <p:cNvPicPr/>
          <p:nvPr/>
        </p:nvPicPr>
        <p:blipFill>
          <a:blip r:embed="rId2"/>
          <a:stretch/>
        </p:blipFill>
        <p:spPr>
          <a:xfrm>
            <a:off x="1405080" y="777240"/>
            <a:ext cx="2703600" cy="376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Solar Farm 1.0 [7-8]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297000" y="1795680"/>
            <a:ext cx="3600720" cy="31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Operation began in 2015.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Power output: 4.68 MWac.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Total modules: 18,867.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Land usage: 20.8 acres.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Power purchase agreement: 2015-2025.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500" b="0" strike="noStrike" spc="-1">
                <a:solidFill>
                  <a:srgbClr val="424242"/>
                </a:solidFill>
                <a:latin typeface="Nunito"/>
                <a:ea typeface="Nunito"/>
              </a:rPr>
              <a:t>Solar Farm 2.0: 12.32 MWdc, 54 acres.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oogle Shape;318;p19"/>
          <p:cNvPicPr/>
          <p:nvPr/>
        </p:nvPicPr>
        <p:blipFill>
          <a:blip r:embed="rId2"/>
          <a:stretch/>
        </p:blipFill>
        <p:spPr>
          <a:xfrm>
            <a:off x="3898080" y="921600"/>
            <a:ext cx="4824360" cy="361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11560" y="77760"/>
            <a:ext cx="821880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620" b="1" strike="noStrike" spc="-1">
                <a:solidFill>
                  <a:srgbClr val="424242"/>
                </a:solidFill>
                <a:latin typeface="Maven Pro"/>
                <a:ea typeface="Maven Pro"/>
              </a:rPr>
              <a:t>Small Modular Reactors and Microreactors [9-10]</a:t>
            </a:r>
            <a:endParaRPr lang="en-US" sz="26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5281920" y="1658160"/>
            <a:ext cx="3600720" cy="2957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UIUC Grid demand &lt; 80 MW.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Limited on-site preparation requirements.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Factory-fabricated components.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Components shipped out to generation site.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Black starts and islanding operation mode.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300" b="0" strike="noStrike" spc="-1">
                <a:solidFill>
                  <a:srgbClr val="424242"/>
                </a:solidFill>
                <a:latin typeface="Nunito"/>
                <a:ea typeface="Nunito"/>
              </a:rPr>
              <a:t>Passive safety systems, minimizing electrical parts.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oogle Shape;325;p20"/>
          <p:cNvPicPr/>
          <p:nvPr/>
        </p:nvPicPr>
        <p:blipFill>
          <a:blip r:embed="rId2"/>
          <a:stretch/>
        </p:blipFill>
        <p:spPr>
          <a:xfrm>
            <a:off x="304920" y="1465920"/>
            <a:ext cx="4824360" cy="303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11560" y="7776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424242"/>
                </a:solidFill>
                <a:latin typeface="Maven Pro"/>
                <a:ea typeface="Maven Pro"/>
              </a:rPr>
              <a:t>Li-ion Batteries [11-15]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1720" y="1497240"/>
            <a:ext cx="4348440" cy="3418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76000"/>
          </a:bodyPr>
          <a:lstStyle/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Charge-Discharge Efficiency: 80-90%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Rechargeable battery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First prototype developed in 1985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High energy density and low self-discharge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Can cause explosions and fires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Capacity fading over hundreds to thousands of cycles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Applications: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Portable Power Packs: Laptops and cellphones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Electric Vehicles (EVs)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Uninterruptible Power Supply (UPS): computers, communication technology, medical technology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04560">
              <a:lnSpc>
                <a:spcPct val="115000"/>
              </a:lnSpc>
              <a:buClr>
                <a:srgbClr val="424242"/>
              </a:buClr>
              <a:buFont typeface="Nunito"/>
              <a:buChar char="○"/>
            </a:pPr>
            <a:r>
              <a:rPr lang="en" sz="1200" b="0" strike="noStrike" spc="-1">
                <a:solidFill>
                  <a:srgbClr val="424242"/>
                </a:solidFill>
                <a:latin typeface="Nunito"/>
                <a:ea typeface="Nunito"/>
              </a:rPr>
              <a:t>Solar power storage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424242"/>
              </a:buClr>
              <a:buFont typeface="Nunito"/>
              <a:buChar char="●"/>
            </a:pPr>
            <a:r>
              <a:rPr lang="en" sz="1400" b="0" strike="noStrike" spc="-1">
                <a:solidFill>
                  <a:srgbClr val="424242"/>
                </a:solidFill>
                <a:latin typeface="Nunito"/>
                <a:ea typeface="Nunito"/>
              </a:rPr>
              <a:t>World largest Li-ion: 150 MW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332;p21"/>
          <p:cNvPicPr/>
          <p:nvPr/>
        </p:nvPicPr>
        <p:blipFill>
          <a:blip r:embed="rId2"/>
          <a:stretch/>
        </p:blipFill>
        <p:spPr>
          <a:xfrm>
            <a:off x="4618440" y="1767240"/>
            <a:ext cx="4348440" cy="271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1475</Words>
  <Application>Microsoft Office PowerPoint</Application>
  <PresentationFormat>On-screen Show (16:9)</PresentationFormat>
  <Paragraphs>204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Maven Pro</vt:lpstr>
      <vt:lpstr>Nunito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Ragheb, Magdi</cp:lastModifiedBy>
  <cp:revision>2</cp:revision>
  <dcterms:modified xsi:type="dcterms:W3CDTF">2021-05-07T17:48:39Z</dcterms:modified>
  <dc:language>en-US</dc:language>
</cp:coreProperties>
</file>