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1" r:id="rId3"/>
    <p:sldId id="315" r:id="rId4"/>
    <p:sldId id="286" r:id="rId5"/>
    <p:sldId id="309" r:id="rId6"/>
    <p:sldId id="299" r:id="rId7"/>
    <p:sldId id="300" r:id="rId8"/>
    <p:sldId id="316" r:id="rId9"/>
    <p:sldId id="317" r:id="rId10"/>
    <p:sldId id="301" r:id="rId11"/>
    <p:sldId id="318" r:id="rId12"/>
    <p:sldId id="319" r:id="rId13"/>
    <p:sldId id="320" r:id="rId14"/>
    <p:sldId id="321" r:id="rId15"/>
    <p:sldId id="322" r:id="rId16"/>
    <p:sldId id="303" r:id="rId17"/>
    <p:sldId id="323" r:id="rId18"/>
    <p:sldId id="324" r:id="rId19"/>
    <p:sldId id="325" r:id="rId20"/>
    <p:sldId id="326" r:id="rId21"/>
    <p:sldId id="327" r:id="rId22"/>
    <p:sldId id="328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DEA1D8C0-0C2A-431F-B082-A889BCDFCC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517E6-6096-40A5-A69E-972175954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257E0-0984-4260-8BA5-2E8E37618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13A95-A538-46E9-B94D-970C8484A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1AD6E-A582-41B8-AF3B-A9DE73C47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72AA1-2378-46DA-BE0F-539CCD599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5A91-D73C-4BEB-8552-C256165F0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D8651-536F-4D72-BD15-4AD5D4373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6835E-431F-4197-89D0-44413BE49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72AE8-9C96-4B7F-A58F-85C800289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9AFC-B581-4798-8505-A60F9901C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C275-8F67-43AE-85FD-B4DBE492F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/>
              <a:t>NPRE 498 Energy Storage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36506A5-122B-4EB5-BEEA-8CABC28C71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athURL&amp;_method=retrieve&amp;_udi=B6TG0-4K1G5D7-4&amp;_mathId=mml1&amp;_user=571676&amp;_cdi=5240&amp;_pii=S0013468606004749&amp;_rdoc=1&amp;_issn=00134686&amp;_acct=C000029040&amp;_version=1&amp;_userid=571676&amp;md5=445bb164e6923cc05d91ff1efc7c5bc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28600"/>
            <a:ext cx="7467600" cy="1295400"/>
          </a:xfrm>
        </p:spPr>
        <p:txBody>
          <a:bodyPr/>
          <a:lstStyle/>
          <a:p>
            <a:r>
              <a:rPr lang="en-US" sz="4000"/>
              <a:t>Redox Flow Batteries </a:t>
            </a:r>
            <a:br>
              <a:rPr lang="en-US" sz="4000"/>
            </a:br>
            <a:r>
              <a:rPr lang="en-US" sz="4000"/>
              <a:t>&amp; Regenerative Fuel Cells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1676400"/>
            <a:ext cx="7239000" cy="1143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Enabling renewable energy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Vanadium redox flow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Polysulfide/Bromine flow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Uranium (!!!) based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Zinc/Bromide (half redox flow)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All liquid regenerative fuel cells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Ongoing Projects here in UIUC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57200" y="-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VRB: Issues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143000" y="838200"/>
            <a:ext cx="6705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0"/>
              <a:t>Disadvantage: </a:t>
            </a:r>
          </a:p>
          <a:p>
            <a:pPr marL="342900" indent="-342900">
              <a:buFontTx/>
              <a:buAutoNum type="arabicPeriod"/>
            </a:pPr>
            <a:r>
              <a:rPr lang="en-US" sz="2800" b="0"/>
              <a:t>Cost of vanadium (cost &gt; $100/kWhr) </a:t>
            </a:r>
          </a:p>
          <a:p>
            <a:pPr marL="342900" indent="-342900">
              <a:buFontTx/>
              <a:buAutoNum type="arabicPeriod"/>
            </a:pPr>
            <a:r>
              <a:rPr lang="en-US" sz="2800" b="0"/>
              <a:t>Energy density (~30 Whr/kg) </a:t>
            </a:r>
            <a:endParaRPr lang="en-US" b="0"/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95513"/>
            <a:ext cx="6477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/>
              <a:t>Regenerative Fuel Cells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685800"/>
          </a:xfrm>
        </p:spPr>
        <p:txBody>
          <a:bodyPr/>
          <a:lstStyle/>
          <a:p>
            <a:r>
              <a:rPr lang="en-US"/>
              <a:t>Referring to a system or a single cell?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362200" y="1752600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A Regenerative Fuel Cell System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5867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048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Regenerative Fuel Cells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993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828800" y="1066800"/>
            <a:ext cx="581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A regenerative Fuel Cell System in NASA Glenn Center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133600" y="51054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Fuel cell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6553200" y="50292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Electrolyzer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60960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54864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A Single Cell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04800" y="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Regenerative Fuel Cells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20000" cy="3352800"/>
          </a:xfrm>
        </p:spPr>
        <p:txBody>
          <a:bodyPr/>
          <a:lstStyle/>
          <a:p>
            <a:r>
              <a:rPr lang="en-US"/>
              <a:t>But there is a big catch:</a:t>
            </a:r>
          </a:p>
          <a:p>
            <a:r>
              <a:rPr lang="en-US"/>
              <a:t>Hydrophobicity vs Hydrophilicity </a:t>
            </a:r>
          </a:p>
          <a:p>
            <a:r>
              <a:rPr lang="en-US"/>
              <a:t>Conflicting requirement in two modes for a gas phase product/reactant combination</a:t>
            </a:r>
          </a:p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122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Regenerative Fuel Cells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81000" y="1222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Regenerative Fuel Cells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3352800"/>
          </a:xfrm>
          <a:noFill/>
          <a:ln/>
        </p:spPr>
        <p:txBody>
          <a:bodyPr/>
          <a:lstStyle/>
          <a:p>
            <a:r>
              <a:rPr lang="en-US"/>
              <a:t>All liquid RFC</a:t>
            </a:r>
          </a:p>
          <a:p>
            <a:r>
              <a:rPr lang="en-US"/>
              <a:t>A bit like Redox flow battery </a:t>
            </a:r>
          </a:p>
          <a:p>
            <a:r>
              <a:rPr lang="en-US"/>
              <a:t>Potentially higher energy density </a:t>
            </a:r>
          </a:p>
          <a:p>
            <a:r>
              <a:rPr lang="en-US"/>
              <a:t>Kinetics is generally slower</a:t>
            </a:r>
          </a:p>
          <a:p>
            <a:r>
              <a:rPr lang="en-US"/>
              <a:t>Example, NaBH4/H2O2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19338"/>
            <a:ext cx="64770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048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How it works? 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362200" y="1600200"/>
            <a:ext cx="512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3NaBr+(</a:t>
            </a:r>
            <a:r>
              <a:rPr lang="en-US" b="0" i="1">
                <a:solidFill>
                  <a:srgbClr val="000000"/>
                </a:solidFill>
              </a:rPr>
              <a:t>n</a:t>
            </a:r>
            <a:r>
              <a:rPr lang="en-US" b="0">
                <a:solidFill>
                  <a:srgbClr val="000000"/>
                </a:solidFill>
              </a:rPr>
              <a:t>−1) Na</a:t>
            </a:r>
            <a:r>
              <a:rPr lang="en-US" b="0" baseline="-30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Sn  </a:t>
            </a:r>
            <a:r>
              <a:rPr lang="en-US" b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b="0">
                <a:solidFill>
                  <a:srgbClr val="000000"/>
                </a:solidFill>
              </a:rPr>
              <a:t> Na</a:t>
            </a:r>
            <a:r>
              <a:rPr lang="en-US" b="0"/>
              <a:t>Br</a:t>
            </a:r>
            <a:r>
              <a:rPr lang="en-US" b="0" baseline="-25000"/>
              <a:t>3</a:t>
            </a:r>
            <a:r>
              <a:rPr lang="en-US" b="0"/>
              <a:t>+nNa</a:t>
            </a:r>
            <a:r>
              <a:rPr lang="en-US" b="0" baseline="-25000"/>
              <a:t>2</a:t>
            </a:r>
            <a:r>
              <a:rPr lang="en-US" b="0"/>
              <a:t>S</a:t>
            </a:r>
            <a:r>
              <a:rPr lang="en-US" b="0" baseline="-25000"/>
              <a:t>n−1</a:t>
            </a:r>
            <a:r>
              <a:rPr lang="en-US" b="0"/>
              <a:t>,  n=2−4</a:t>
            </a:r>
          </a:p>
        </p:txBody>
      </p:sp>
      <p:pic>
        <p:nvPicPr>
          <p:cNvPr id="55309" name="Picture 13" descr="left right double arrow">
            <a:hlinkClick r:id="rId3" tooltip="Click to view the MathML sourc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725" y="3292475"/>
            <a:ext cx="142875" cy="6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0866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524000" y="4800600"/>
            <a:ext cx="6477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/>
              <a:t>The structure of a PSB battery: (a) anolyte tank; (b) catholyte tank; (c1, c2) magnetic pump; (d1, d2, d3, d4) tie-in; (e1, e2) end plate; (f1, f2, f3, f4, f5, f6) gasket; (g1, g2) electrode plate; (h1, h2) flow frame; (i) cation exchange membrane; (j) negative electrode; (k) positive electrode.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0960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914400" y="5426075"/>
            <a:ext cx="739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/>
              <a:t>Polarization curves (at 50% SOC) with different material: (♦,   </a:t>
            </a:r>
            <a:r>
              <a:rPr lang="en-US" sz="900" b="0"/>
              <a:t> </a:t>
            </a:r>
            <a:r>
              <a:rPr lang="en-US" b="0"/>
              <a:t>) GF; (■, □) CF; ( upright triangles</a:t>
            </a:r>
            <a:r>
              <a:rPr lang="en-US" sz="500" b="0"/>
              <a:t> </a:t>
            </a:r>
            <a:r>
              <a:rPr lang="en-US" b="0"/>
              <a:t>) ACE; (●, ○) Co-ACE; and (  </a:t>
            </a:r>
            <a:r>
              <a:rPr lang="en-US" sz="600" b="0"/>
              <a:t> </a:t>
            </a:r>
            <a:r>
              <a:rPr lang="en-US" b="0"/>
              <a:t> ,  inverted triangles</a:t>
            </a:r>
            <a:r>
              <a:rPr lang="en-US" sz="500" b="0"/>
              <a:t> </a:t>
            </a:r>
            <a:r>
              <a:rPr lang="en-US" b="0"/>
              <a:t>) Co-GF. </a:t>
            </a:r>
          </a:p>
        </p:txBody>
      </p:sp>
      <p:pic>
        <p:nvPicPr>
          <p:cNvPr id="76807" name="Picture 7" descr="diamond, o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388" y="3292475"/>
            <a:ext cx="123825" cy="142875"/>
          </a:xfrm>
          <a:prstGeom prst="rect">
            <a:avLst/>
          </a:prstGeom>
          <a:noFill/>
        </p:spPr>
      </p:pic>
      <p:pic>
        <p:nvPicPr>
          <p:cNvPr id="76808" name="Picture 8" descr="up triangle, fil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3292475"/>
            <a:ext cx="133350" cy="104775"/>
          </a:xfrm>
          <a:prstGeom prst="rect">
            <a:avLst/>
          </a:prstGeom>
          <a:noFill/>
        </p:spPr>
      </p:pic>
      <p:pic>
        <p:nvPicPr>
          <p:cNvPr id="76809" name="Picture 9" descr="up triangle, o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8600" y="3292475"/>
            <a:ext cx="104775" cy="85725"/>
          </a:xfrm>
          <a:prstGeom prst="rect">
            <a:avLst/>
          </a:prstGeom>
          <a:noFill/>
        </p:spPr>
      </p:pic>
      <p:pic>
        <p:nvPicPr>
          <p:cNvPr id="76810" name="Picture 10" descr="down triangle, fil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4688" y="3292475"/>
            <a:ext cx="133350" cy="104775"/>
          </a:xfrm>
          <a:prstGeom prst="rect">
            <a:avLst/>
          </a:prstGeom>
          <a:noFill/>
        </p:spPr>
      </p:pic>
      <p:pic>
        <p:nvPicPr>
          <p:cNvPr id="76811" name="Picture 11" descr="down triangle, op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2825" y="3292475"/>
            <a:ext cx="104775" cy="8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85800" y="5410200"/>
            <a:ext cx="746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/>
              <a:t>Discharge curves of ( u tri </a:t>
            </a:r>
            <a:r>
              <a:rPr lang="en-US" sz="500" b="0"/>
              <a:t> </a:t>
            </a:r>
            <a:r>
              <a:rPr lang="en-US" b="0"/>
              <a:t>) CF and ( inv tri </a:t>
            </a:r>
            <a:r>
              <a:rPr lang="en-US" sz="500" b="0"/>
              <a:t> </a:t>
            </a:r>
            <a:r>
              <a:rPr lang="en-US" b="0"/>
              <a:t>) ACE. (○) Cell open circuit voltage curve. (Line 1) positive half-cell potential and (line 2) negative half-cell potential. </a:t>
            </a:r>
          </a:p>
        </p:txBody>
      </p:sp>
      <p:pic>
        <p:nvPicPr>
          <p:cNvPr id="77831" name="Picture 7" descr="up triangle, o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0575" y="3292475"/>
            <a:ext cx="104775" cy="85725"/>
          </a:xfrm>
          <a:prstGeom prst="rect">
            <a:avLst/>
          </a:prstGeom>
          <a:noFill/>
        </p:spPr>
      </p:pic>
      <p:pic>
        <p:nvPicPr>
          <p:cNvPr id="77832" name="Picture 8" descr="down triangle, o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88" y="3292475"/>
            <a:ext cx="104775" cy="8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20000" cy="3962400"/>
          </a:xfrm>
        </p:spPr>
        <p:txBody>
          <a:bodyPr/>
          <a:lstStyle/>
          <a:p>
            <a:r>
              <a:rPr lang="en-US"/>
              <a:t>Dated back to the 70’s with the 1973 oil crisis </a:t>
            </a:r>
          </a:p>
          <a:p>
            <a:r>
              <a:rPr lang="en-US"/>
              <a:t>Examples: </a:t>
            </a:r>
          </a:p>
          <a:p>
            <a:pPr lvl="1"/>
            <a:r>
              <a:rPr lang="en-US"/>
              <a:t>Fe(III)/Fe(II) in liquid (solvated ionic) form </a:t>
            </a:r>
          </a:p>
          <a:p>
            <a:pPr lvl="1"/>
            <a:r>
              <a:rPr lang="en-US"/>
              <a:t>Cr(III)/Cr(II) in liquid (solvated ionic) form </a:t>
            </a:r>
          </a:p>
        </p:txBody>
      </p:sp>
      <p:sp>
        <p:nvSpPr>
          <p:cNvPr id="63492" name="Rectangle 4"/>
          <p:cNvSpPr>
            <a:spLocks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/>
              <a:t>Redox flow battery (history)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1722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9248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Polysulfide/Bromine Flow Battery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048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Advantages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0"/>
              <a:t>Low cost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0"/>
              <a:t>Fast kinetics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04800" y="3124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/>
              <a:t>Disadvantages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0"/>
              <a:t>Cross-over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0"/>
              <a:t>Poor stability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pic>
        <p:nvPicPr>
          <p:cNvPr id="67588" name="Picture 4" descr="redox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6019800" cy="5888038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52400" y="990600"/>
            <a:ext cx="3124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A Fe/Cr</a:t>
            </a:r>
            <a:br>
              <a:rPr lang="en-US" sz="4400" b="0">
                <a:solidFill>
                  <a:schemeClr val="tx2"/>
                </a:solidFill>
              </a:rPr>
            </a:br>
            <a:r>
              <a:rPr lang="en-US" sz="4400" b="0">
                <a:solidFill>
                  <a:schemeClr val="tx2"/>
                </a:solidFill>
              </a:rPr>
              <a:t>Redox flow battery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The Vanadium Redox Pair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85800" y="838200"/>
            <a:ext cx="8153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Anode (-)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sz="32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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V</a:t>
            </a:r>
            <a:r>
              <a:rPr lang="en-US" altLang="en-US" sz="32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3+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+  e-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Cathode (+)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sz="32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4+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 V</a:t>
            </a:r>
            <a:r>
              <a:rPr lang="en-US" altLang="en-US" sz="3200" b="0" baseline="3000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5+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+ e-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295400" y="3581400"/>
            <a:ext cx="6705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0"/>
              <a:t>Advantages: </a:t>
            </a:r>
          </a:p>
          <a:p>
            <a:pPr marL="342900" indent="-342900">
              <a:buFontTx/>
              <a:buAutoNum type="arabicPeriod"/>
            </a:pPr>
            <a:r>
              <a:rPr lang="en-US" sz="2800" b="0"/>
              <a:t>no non-desired ionic mixture</a:t>
            </a:r>
          </a:p>
          <a:p>
            <a:pPr marL="342900" indent="-342900">
              <a:buFontTx/>
              <a:buAutoNum type="arabicPeriod"/>
            </a:pPr>
            <a:r>
              <a:rPr lang="en-US" sz="2800" b="0"/>
              <a:t>No need for salt bridge</a:t>
            </a:r>
            <a:r>
              <a:rPr lang="en-US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810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Vanadium Redox Battery </a:t>
            </a:r>
            <a:br>
              <a:rPr lang="en-US" sz="4400" b="0">
                <a:solidFill>
                  <a:schemeClr val="tx2"/>
                </a:solidFill>
              </a:rPr>
            </a:br>
            <a:r>
              <a:rPr lang="en-US" sz="4400" b="0">
                <a:solidFill>
                  <a:schemeClr val="tx2"/>
                </a:solidFill>
              </a:rPr>
              <a:t>Schematic</a:t>
            </a:r>
          </a:p>
        </p:txBody>
      </p:sp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4008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" y="152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The VRB: the bipolar construction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VRB: Real system 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3340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VRB: Performance 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019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00200" y="5530850"/>
            <a:ext cx="593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Cell voltage change vs time in a charge/discharge cycle, </a:t>
            </a:r>
          </a:p>
          <a:p>
            <a:r>
              <a:rPr lang="en-US" b="0"/>
              <a:t>current density was 40mA/cm2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NPRE 498 Energy Storage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48768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VRB: Performance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828800" y="5410200"/>
            <a:ext cx="533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/>
              <a:t>Cell voltage change in different membranes vs time in a charge/discharge cycle, </a:t>
            </a:r>
          </a:p>
          <a:p>
            <a:r>
              <a:rPr lang="en-US" b="0"/>
              <a:t>current density was 37.5mA/cm2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746740</TotalTime>
  <Words>507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Default Design</vt:lpstr>
      <vt:lpstr>Redox Flow Batteries  &amp; Regenerative Fuel Cells</vt:lpstr>
      <vt:lpstr>Redox flow battery (history)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Regenerative Fuel Cells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Ionized Plasmas</dc:title>
  <dc:creator>yn</dc:creator>
  <cp:lastModifiedBy>Dr. Magdi Ragheb</cp:lastModifiedBy>
  <cp:revision>175</cp:revision>
  <dcterms:created xsi:type="dcterms:W3CDTF">2010-08-23T15:35:14Z</dcterms:created>
  <dcterms:modified xsi:type="dcterms:W3CDTF">2010-10-09T08:21:47Z</dcterms:modified>
</cp:coreProperties>
</file>