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88" r:id="rId2"/>
    <p:sldId id="302" r:id="rId3"/>
    <p:sldId id="303" r:id="rId4"/>
    <p:sldId id="304" r:id="rId5"/>
    <p:sldId id="293" r:id="rId6"/>
    <p:sldId id="296" r:id="rId7"/>
    <p:sldId id="305" r:id="rId8"/>
    <p:sldId id="285" r:id="rId9"/>
    <p:sldId id="284" r:id="rId10"/>
    <p:sldId id="289" r:id="rId11"/>
    <p:sldId id="297" r:id="rId12"/>
    <p:sldId id="260" r:id="rId13"/>
    <p:sldId id="261" r:id="rId14"/>
    <p:sldId id="290" r:id="rId15"/>
    <p:sldId id="299" r:id="rId16"/>
    <p:sldId id="300" r:id="rId17"/>
    <p:sldId id="298" r:id="rId18"/>
    <p:sldId id="292" r:id="rId19"/>
    <p:sldId id="291" r:id="rId20"/>
    <p:sldId id="259" r:id="rId21"/>
    <p:sldId id="258" r:id="rId22"/>
    <p:sldId id="301" r:id="rId23"/>
    <p:sldId id="265" r:id="rId24"/>
    <p:sldId id="294" r:id="rId25"/>
    <p:sldId id="270" r:id="rId26"/>
    <p:sldId id="307" r:id="rId27"/>
    <p:sldId id="308" r:id="rId28"/>
    <p:sldId id="306" r:id="rId2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B3D9FF"/>
    <a:srgbClr val="E1F7FF"/>
    <a:srgbClr val="D9F5FF"/>
    <a:srgbClr val="CCFFCC"/>
    <a:srgbClr val="CCECFF"/>
    <a:srgbClr val="6699FF"/>
    <a:srgbClr val="D9F7BB"/>
    <a:srgbClr val="00FF00"/>
    <a:srgbClr val="95CF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557" autoAdjust="0"/>
    <p:restoredTop sz="94624" autoAdjust="0"/>
  </p:normalViewPr>
  <p:slideViewPr>
    <p:cSldViewPr>
      <p:cViewPr>
        <p:scale>
          <a:sx n="80" d="100"/>
          <a:sy n="80" d="100"/>
        </p:scale>
        <p:origin x="-26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07E90DD-1EC0-4BB4-8D0B-8745D99FA8CD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45B1B90-3678-433A-A05A-B2660A046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26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B1B90-3678-433A-A05A-B2660A0467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3235A-124F-4DF8-A9E6-3063579CCC7F}" type="slidenum">
              <a:rPr lang="en-US"/>
              <a:pPr/>
              <a:t>18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73" y="4862141"/>
            <a:ext cx="5678154" cy="4605227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Lpoidhjtoidttyhoixfmhx</a:t>
            </a:r>
            <a:r>
              <a:rPr lang="en-US" dirty="0" smtClean="0"/>
              <a:t>[</a:t>
            </a:r>
            <a:r>
              <a:rPr lang="en-US" dirty="0" err="1" smtClean="0"/>
              <a:t>ofpihj</a:t>
            </a:r>
            <a:r>
              <a:rPr lang="en-US" dirty="0" smtClean="0"/>
              <a:t>-x=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B1B90-3678-433A-A05A-B2660A04676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B6CCFC5-1BA3-43F4-B0F4-24693F8CAA2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C3FF16C-64CE-4E81-B099-FC99C224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 userDrawn="1"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DARDIRI:Equations%20for%20presentation.docx!OLE_LINK3" TargetMode="External"/><Relationship Id="rId3" Type="http://schemas.openxmlformats.org/officeDocument/2006/relationships/image" Target="../media/image16.jpeg"/><Relationship Id="rId7" Type="http://schemas.openxmlformats.org/officeDocument/2006/relationships/oleObject" Target="DARDIRI:Equations%20for%20presentation.docx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11" Type="http://schemas.openxmlformats.org/officeDocument/2006/relationships/image" Target="../media/image19.jpeg"/><Relationship Id="rId5" Type="http://schemas.openxmlformats.org/officeDocument/2006/relationships/oleObject" Target="DARDIRI:Equations%20for%20presentation.docx!OLE_LINK1" TargetMode="External"/><Relationship Id="rId10" Type="http://schemas.openxmlformats.org/officeDocument/2006/relationships/oleObject" Target="DARDIRI:Equations%20for%20presentation.docx!OLE_LINK5" TargetMode="External"/><Relationship Id="rId4" Type="http://schemas.openxmlformats.org/officeDocument/2006/relationships/image" Target="../media/image17.jpeg"/><Relationship Id="rId9" Type="http://schemas.openxmlformats.org/officeDocument/2006/relationships/oleObject" Target="DARDIRI:Equations%20for%20presentation.docx!OLE_LINK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DARDIRI:Equations%20for%20presentation.docx!OLE_LINK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DARDIRI:Equations%20for%20presentation.docx!OLE_LINK11" TargetMode="External"/><Relationship Id="rId3" Type="http://schemas.openxmlformats.org/officeDocument/2006/relationships/image" Target="../media/image26.png"/><Relationship Id="rId7" Type="http://schemas.openxmlformats.org/officeDocument/2006/relationships/oleObject" Target="DARDIRI:Equations%20for%20presentation.docx!OLE_LINK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DARDIRI:Equations%20for%20presentation.docx!OLE_LINK9" TargetMode="External"/><Relationship Id="rId5" Type="http://schemas.openxmlformats.org/officeDocument/2006/relationships/oleObject" Target="DARDIRI:Equations%20for%20presentation.docx!OLE_LINK8" TargetMode="External"/><Relationship Id="rId4" Type="http://schemas.openxmlformats.org/officeDocument/2006/relationships/oleObject" Target="DARDIRI:Equations%20for%20presentation.docx!OLE_LINK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etfiles.uiuc.edu/mragheb/www/NPRE%20498ES%20Energy%20Storage%20Systems/Energy%20Storage%20Options.pdf" TargetMode="External"/><Relationship Id="rId2" Type="http://schemas.openxmlformats.org/officeDocument/2006/relationships/hyperlink" Target="http://www.csiropedia.csiro.au/pages/viewpage.action?pageId=42622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rel.gov/wind/systemsintegration/energy_storage.html" TargetMode="External"/><Relationship Id="rId5" Type="http://schemas.openxmlformats.org/officeDocument/2006/relationships/hyperlink" Target="http://www.newenergywatch.com/2006/11/vawt_versus_haw.html" TargetMode="External"/><Relationship Id="rId4" Type="http://schemas.openxmlformats.org/officeDocument/2006/relationships/hyperlink" Target="http://www.awea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abie\AppData\Local\Microsoft\Windows\Temporary Internet Files\Content.IE5\EUUR06YZ\MP90042439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505200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Power</a:t>
            </a:r>
            <a:br>
              <a:rPr lang="en-US" dirty="0" smtClean="0"/>
            </a:br>
            <a:r>
              <a:rPr lang="en-US" sz="2800" dirty="0" smtClean="0"/>
              <a:t>Green Energy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Rabie</a:t>
            </a:r>
            <a:r>
              <a:rPr lang="en-US" dirty="0" smtClean="0"/>
              <a:t> Abu </a:t>
            </a:r>
            <a:r>
              <a:rPr lang="en-US" dirty="0" err="1" smtClean="0"/>
              <a:t>Saleem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bie\Desktop\vertical turb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44" y="2133600"/>
            <a:ext cx="2186751" cy="2743200"/>
          </a:xfrm>
          <a:prstGeom prst="rect">
            <a:avLst/>
          </a:prstGeom>
          <a:noFill/>
        </p:spPr>
      </p:pic>
      <p:pic>
        <p:nvPicPr>
          <p:cNvPr id="12290" name="Picture 2" descr="C:\Users\Rabie\Desktop\Savonius wind turb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220685" cy="2762446"/>
          </a:xfrm>
          <a:prstGeom prst="rect">
            <a:avLst/>
          </a:prstGeom>
          <a:noFill/>
        </p:spPr>
      </p:pic>
      <p:pic>
        <p:nvPicPr>
          <p:cNvPr id="12291" name="Picture 3" descr="C:\Users\Rabie\Desktop\Giromill typ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0685" cy="27515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181600"/>
            <a:ext cx="1745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4A510"/>
                </a:solidFill>
              </a:rPr>
              <a:t>Darrieus</a:t>
            </a:r>
            <a:r>
              <a:rPr lang="en-US" sz="1200" dirty="0">
                <a:solidFill>
                  <a:srgbClr val="74A510"/>
                </a:solidFill>
              </a:rPr>
              <a:t> wind turbine</a:t>
            </a:r>
          </a:p>
          <a:p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181600"/>
            <a:ext cx="1757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4A510"/>
                </a:solidFill>
              </a:rPr>
              <a:t>Giromills</a:t>
            </a:r>
            <a:r>
              <a:rPr lang="en-US" sz="1200" dirty="0" smtClean="0">
                <a:solidFill>
                  <a:srgbClr val="74A510"/>
                </a:solidFill>
              </a:rPr>
              <a:t> wind turbine</a:t>
            </a:r>
            <a:endParaRPr lang="en-US" sz="1200" dirty="0">
              <a:solidFill>
                <a:srgbClr val="74A510"/>
              </a:solidFill>
            </a:endParaRPr>
          </a:p>
          <a:p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5181600"/>
            <a:ext cx="1795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4A510"/>
                </a:solidFill>
              </a:rPr>
              <a:t>Savonius</a:t>
            </a:r>
            <a:r>
              <a:rPr lang="en-US" sz="1200" dirty="0">
                <a:solidFill>
                  <a:srgbClr val="74A510"/>
                </a:solidFill>
              </a:rPr>
              <a:t> wind turbine</a:t>
            </a:r>
          </a:p>
          <a:p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1000"/>
            <a:ext cx="246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74A510"/>
                </a:solidFill>
              </a:rPr>
              <a:t>Wind Power Turbines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688848"/>
            <a:ext cx="8534400" cy="6065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74A510"/>
                </a:solidFill>
              </a:rPr>
              <a:t>Vertical Axis Wind Turbine (VAWT)</a:t>
            </a:r>
            <a:endParaRPr lang="en-US" sz="3000" dirty="0">
              <a:solidFill>
                <a:srgbClr val="74A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457200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74A510"/>
                </a:solidFill>
              </a:rPr>
              <a:t>Wind Power Calculations</a:t>
            </a:r>
            <a:endParaRPr lang="en-US" sz="3600" dirty="0">
              <a:solidFill>
                <a:srgbClr val="74A51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37192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rgbClr val="74A510"/>
                </a:solidFill>
              </a:rPr>
              <a:t>Power Calculation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rgbClr val="74A510"/>
                </a:solidFill>
              </a:rPr>
              <a:t>Friction Effect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rgbClr val="74A510"/>
                </a:solidFill>
              </a:rPr>
              <a:t>Average Power</a:t>
            </a:r>
            <a:endParaRPr lang="en-US" sz="2800" i="1" dirty="0">
              <a:solidFill>
                <a:srgbClr val="74A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33400" y="152400"/>
            <a:ext cx="8077200" cy="609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74A5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 Power Calculations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4A5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3400" y="-457200"/>
            <a:ext cx="8534400" cy="1828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74A510"/>
                </a:solidFill>
              </a:rPr>
              <a:t>Power</a:t>
            </a:r>
            <a:endParaRPr lang="en-US" sz="3600" dirty="0">
              <a:solidFill>
                <a:srgbClr val="74A510"/>
              </a:solidFill>
            </a:endParaRPr>
          </a:p>
        </p:txBody>
      </p:sp>
      <p:pic>
        <p:nvPicPr>
          <p:cNvPr id="2" name="Picture 1" descr="cub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5801" y="1752600"/>
            <a:ext cx="1295400" cy="1159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524000"/>
            <a:ext cx="43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endParaRPr lang="en-US" i="1" dirty="0"/>
          </a:p>
        </p:txBody>
      </p:sp>
      <p:pic>
        <p:nvPicPr>
          <p:cNvPr id="7" name="Picture 6" descr="kaboom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81200" y="2133600"/>
            <a:ext cx="1342571" cy="154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9071" y="1752600"/>
            <a:ext cx="3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92711490"/>
              </p:ext>
            </p:extLst>
          </p:nvPr>
        </p:nvGraphicFramePr>
        <p:xfrm>
          <a:off x="1219200" y="1981200"/>
          <a:ext cx="5486400" cy="876300"/>
        </p:xfrm>
        <a:graphic>
          <a:graphicData uri="http://schemas.openxmlformats.org/presentationml/2006/ole">
            <p:oleObj spid="_x0000_s1116" name="Document" r:id="rId5" imgW="5476320" imgH="868320" progId="Word.Document.12">
              <p:link updateAutomatic="1"/>
            </p:oleObj>
          </a:graphicData>
        </a:graphic>
      </p:graphicFrame>
      <p:pic>
        <p:nvPicPr>
          <p:cNvPr id="13" name="Picture 12" descr="arrow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09800" y="2757771"/>
            <a:ext cx="1962727" cy="1357029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31475838"/>
              </p:ext>
            </p:extLst>
          </p:nvPr>
        </p:nvGraphicFramePr>
        <p:xfrm>
          <a:off x="-685800" y="3276600"/>
          <a:ext cx="5486400" cy="368300"/>
        </p:xfrm>
        <a:graphic>
          <a:graphicData uri="http://schemas.openxmlformats.org/presentationml/2006/ole">
            <p:oleObj spid="_x0000_s1117" name="Document" r:id="rId7" imgW="5476320" imgH="356400" progId="Word.Document.12">
              <p:link updateAutomatic="1"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24200" y="28194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4118395"/>
              </p:ext>
            </p:extLst>
          </p:nvPr>
        </p:nvGraphicFramePr>
        <p:xfrm>
          <a:off x="304800" y="4419600"/>
          <a:ext cx="5486400" cy="558800"/>
        </p:xfrm>
        <a:graphic>
          <a:graphicData uri="http://schemas.openxmlformats.org/presentationml/2006/ole">
            <p:oleObj spid="_x0000_s1118" name="Document" r:id="rId8" imgW="5476320" imgH="548280" progId="Word.Document.12">
              <p:link updateAutomatic="1"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9390796"/>
              </p:ext>
            </p:extLst>
          </p:nvPr>
        </p:nvGraphicFramePr>
        <p:xfrm>
          <a:off x="-838200" y="5270500"/>
          <a:ext cx="5486400" cy="368300"/>
        </p:xfrm>
        <a:graphic>
          <a:graphicData uri="http://schemas.openxmlformats.org/presentationml/2006/ole">
            <p:oleObj spid="_x0000_s1119" name="Document" r:id="rId9" imgW="5476320" imgH="356400" progId="Word.Document.12">
              <p:link updateAutomatic="1"/>
            </p:oleObj>
          </a:graphicData>
        </a:graphic>
      </p:graphicFrame>
      <p:pic>
        <p:nvPicPr>
          <p:cNvPr id="29" name="Picture 28" descr="kaboom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362200" y="5257800"/>
            <a:ext cx="762000" cy="228600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26373437"/>
              </p:ext>
            </p:extLst>
          </p:nvPr>
        </p:nvGraphicFramePr>
        <p:xfrm>
          <a:off x="1143000" y="5156200"/>
          <a:ext cx="5486400" cy="558800"/>
        </p:xfrm>
        <a:graphic>
          <a:graphicData uri="http://schemas.openxmlformats.org/presentationml/2006/ole">
            <p:oleObj spid="_x0000_s1120" name="Document" r:id="rId10" imgW="5476320" imgH="548280" progId="Word.Document.12">
              <p:link updateAutomatic="1"/>
            </p:oleObj>
          </a:graphicData>
        </a:graphic>
      </p:graphicFrame>
      <p:pic>
        <p:nvPicPr>
          <p:cNvPr id="24" name="Picture 23" descr="wind-power-chapter-(dragged)-4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9773"/>
          <a:stretch/>
        </p:blipFill>
        <p:spPr>
          <a:xfrm>
            <a:off x="5029200" y="-533400"/>
            <a:ext cx="3587750" cy="636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8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6065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74A510"/>
                </a:solidFill>
              </a:rPr>
              <a:t>Friction Effect</a:t>
            </a:r>
            <a:endParaRPr lang="en-US" sz="3000" dirty="0">
              <a:solidFill>
                <a:srgbClr val="74A51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76324406"/>
              </p:ext>
            </p:extLst>
          </p:nvPr>
        </p:nvGraphicFramePr>
        <p:xfrm>
          <a:off x="685800" y="3657600"/>
          <a:ext cx="76962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208"/>
                <a:gridCol w="2347992"/>
              </a:tblGrid>
              <a:tr h="2556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Terrain</a:t>
                      </a:r>
                      <a:r>
                        <a:rPr lang="en-US" sz="1500" baseline="0" dirty="0" smtClean="0"/>
                        <a:t> Characteristics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Friction Coefficient </a:t>
                      </a:r>
                      <a:r>
                        <a:rPr lang="el-GR" sz="1500" dirty="0" smtClean="0"/>
                        <a:t>α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56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Smooth hard ground, calm water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0.10</a:t>
                      </a:r>
                      <a:endParaRPr lang="en-US" sz="1500" dirty="0"/>
                    </a:p>
                  </a:txBody>
                  <a:tcPr/>
                </a:tc>
              </a:tr>
              <a:tr h="2556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Tall grass on level ground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0.15</a:t>
                      </a:r>
                      <a:endParaRPr lang="en-US" sz="1500" dirty="0"/>
                    </a:p>
                  </a:txBody>
                  <a:tcPr/>
                </a:tc>
              </a:tr>
              <a:tr h="2556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High crops, hedges and shrubs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0.20</a:t>
                      </a:r>
                      <a:endParaRPr lang="en-US" sz="1500" dirty="0"/>
                    </a:p>
                  </a:txBody>
                  <a:tcPr/>
                </a:tc>
              </a:tr>
              <a:tr h="2556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Wooded countryside, many trees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0.25</a:t>
                      </a:r>
                      <a:endParaRPr lang="en-US" sz="1500" dirty="0"/>
                    </a:p>
                  </a:txBody>
                  <a:tcPr/>
                </a:tc>
              </a:tr>
              <a:tr h="2556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Small town with trees and shrubs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0.30</a:t>
                      </a:r>
                      <a:endParaRPr lang="en-US" sz="1500" dirty="0"/>
                    </a:p>
                  </a:txBody>
                  <a:tcPr/>
                </a:tc>
              </a:tr>
              <a:tr h="2815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Large city with tall buildings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0.40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2600" y="3276600"/>
            <a:ext cx="62546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74A510"/>
                </a:solidFill>
              </a:rPr>
              <a:t>Friction Coefficient for Various </a:t>
            </a:r>
            <a:r>
              <a:rPr lang="en-US" sz="1500" b="1" dirty="0" smtClean="0">
                <a:solidFill>
                  <a:srgbClr val="74A510"/>
                </a:solidFill>
              </a:rPr>
              <a:t>Terrain Characteristics</a:t>
            </a:r>
            <a:endParaRPr lang="en-US" sz="1500" dirty="0">
              <a:solidFill>
                <a:srgbClr val="74A51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52400"/>
            <a:ext cx="8077200" cy="609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74A5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 Power Calculations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4A5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63037035"/>
              </p:ext>
            </p:extLst>
          </p:nvPr>
        </p:nvGraphicFramePr>
        <p:xfrm>
          <a:off x="381000" y="1828800"/>
          <a:ext cx="8077200" cy="916164"/>
        </p:xfrm>
        <a:graphic>
          <a:graphicData uri="http://schemas.openxmlformats.org/presentationml/2006/ole">
            <p:oleObj spid="_x0000_s2062" name="Document" r:id="rId3" imgW="5476320" imgH="61236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3105835"/>
            <a:ext cx="3962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74A510"/>
                </a:solidFill>
              </a:rPr>
              <a:t>Rayleigh probability density function: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81200" y="5943600"/>
            <a:ext cx="53340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534400" cy="6065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74A510"/>
                </a:solidFill>
              </a:rPr>
              <a:t>Average Power</a:t>
            </a:r>
            <a:endParaRPr lang="en-US" sz="3000" dirty="0">
              <a:solidFill>
                <a:srgbClr val="74A510"/>
              </a:solidFill>
            </a:endParaRP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29005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9600" y="457200"/>
            <a:ext cx="2970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dirty="0">
                <a:solidFill>
                  <a:srgbClr val="74A510"/>
                </a:solidFill>
              </a:rPr>
              <a:t>Wind Power Calculations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08536071"/>
              </p:ext>
            </p:extLst>
          </p:nvPr>
        </p:nvGraphicFramePr>
        <p:xfrm>
          <a:off x="-1295400" y="2032000"/>
          <a:ext cx="5486400" cy="558800"/>
        </p:xfrm>
        <a:graphic>
          <a:graphicData uri="http://schemas.openxmlformats.org/presentationml/2006/ole">
            <p:oleObj spid="_x0000_s3128" name="Document" r:id="rId4" imgW="5476320" imgH="548280" progId="Word.Document.12">
              <p:link updateAutomatic="1"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7140433"/>
              </p:ext>
            </p:extLst>
          </p:nvPr>
        </p:nvGraphicFramePr>
        <p:xfrm>
          <a:off x="-1234441" y="3486150"/>
          <a:ext cx="6035041" cy="628650"/>
        </p:xfrm>
        <a:graphic>
          <a:graphicData uri="http://schemas.openxmlformats.org/presentationml/2006/ole">
            <p:oleObj spid="_x0000_s3129" name="Document" r:id="rId5" imgW="5476320" imgH="557640" progId="Word.Document.12">
              <p:link updateAutomatic="1"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0594008"/>
              </p:ext>
            </p:extLst>
          </p:nvPr>
        </p:nvGraphicFramePr>
        <p:xfrm>
          <a:off x="-1295400" y="4573270"/>
          <a:ext cx="6035041" cy="684530"/>
        </p:xfrm>
        <a:graphic>
          <a:graphicData uri="http://schemas.openxmlformats.org/presentationml/2006/ole">
            <p:oleObj spid="_x0000_s3130" name="Document" r:id="rId6" imgW="5476320" imgH="612360" progId="Word.Document.12">
              <p:link updateAutomatic="1"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39150304"/>
              </p:ext>
            </p:extLst>
          </p:nvPr>
        </p:nvGraphicFramePr>
        <p:xfrm>
          <a:off x="-1447800" y="5854700"/>
          <a:ext cx="5486400" cy="393700"/>
        </p:xfrm>
        <a:graphic>
          <a:graphicData uri="http://schemas.openxmlformats.org/presentationml/2006/ole">
            <p:oleObj spid="_x0000_s3131" name="Document" r:id="rId7" imgW="5476320" imgH="383760" progId="Word.Document.12">
              <p:link updateAutomatic="1"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9563822"/>
              </p:ext>
            </p:extLst>
          </p:nvPr>
        </p:nvGraphicFramePr>
        <p:xfrm>
          <a:off x="990600" y="5716270"/>
          <a:ext cx="6035041" cy="684530"/>
        </p:xfrm>
        <a:graphic>
          <a:graphicData uri="http://schemas.openxmlformats.org/presentationml/2006/ole">
            <p:oleObj spid="_x0000_s3132" name="Document" r:id="rId8" imgW="5476320" imgH="61236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4A510"/>
                </a:solidFill>
              </a:rPr>
              <a:t>Wind Power and CO2 Emissions 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51048"/>
            <a:ext cx="7924800" cy="1673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 Windmills don’t decrease the CO2 emission, it can further  increase it!!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534400" cy="609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Wind Power and CO2 Emissions 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" y="1524000"/>
            <a:ext cx="7703820" cy="45720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1800" dirty="0" smtClean="0">
                <a:solidFill>
                  <a:srgbClr val="74A510"/>
                </a:solidFill>
              </a:rPr>
              <a:t>Balance the total supply with the total demand.</a:t>
            </a:r>
          </a:p>
          <a:p>
            <a:pPr>
              <a:buFont typeface="Wingdings" pitchFamily="2" charset="2"/>
              <a:buChar char="q"/>
            </a:pPr>
            <a:endParaRPr lang="en-US" sz="1800" dirty="0" smtClean="0">
              <a:solidFill>
                <a:srgbClr val="74A51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1800" dirty="0" smtClean="0">
                <a:solidFill>
                  <a:srgbClr val="74A510"/>
                </a:solidFill>
              </a:rPr>
              <a:t>Studies:</a:t>
            </a:r>
          </a:p>
          <a:p>
            <a:pPr>
              <a:buFont typeface="Wingdings" charset="2"/>
              <a:buChar char="v"/>
            </a:pPr>
            <a:r>
              <a:rPr lang="en-US" sz="1800" dirty="0" smtClean="0">
                <a:solidFill>
                  <a:srgbClr val="74A510"/>
                </a:solidFill>
              </a:rPr>
              <a:t>2007: Wind power reduced CO2 emissions by over 28 million tons.</a:t>
            </a:r>
          </a:p>
          <a:p>
            <a:pPr>
              <a:buFont typeface="Wingdings" charset="2"/>
              <a:buChar char="v"/>
            </a:pPr>
            <a:r>
              <a:rPr lang="en-US" sz="1800" dirty="0" smtClean="0">
                <a:solidFill>
                  <a:srgbClr val="74A510"/>
                </a:solidFill>
              </a:rPr>
              <a:t>DOE: 20% of the electricity from wind energy by 2030 would cut CO2 emissions by over 7.6 billion tons. Natural gas used by 50%. </a:t>
            </a:r>
          </a:p>
          <a:p>
            <a:pPr>
              <a:buFont typeface="Wingdings" charset="2"/>
              <a:buChar char="v"/>
            </a:pPr>
            <a:r>
              <a:rPr lang="en-US" sz="1800" dirty="0" smtClean="0">
                <a:solidFill>
                  <a:srgbClr val="74A510"/>
                </a:solidFill>
              </a:rPr>
              <a:t>In Texas: Adding 3,000 (MW) of wind energy would reduce :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74A510"/>
                </a:solidFill>
              </a:rPr>
              <a:t>CO2 by about 5.5 million tons per year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74A510"/>
                </a:solidFill>
              </a:rPr>
              <a:t>sulfur dioxide by about 4,000 tons per year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74A510"/>
                </a:solidFill>
              </a:rPr>
              <a:t>nitrogen oxide by about 2,000 tons per year.</a:t>
            </a:r>
          </a:p>
          <a:p>
            <a:pPr>
              <a:buFont typeface="Wingdings" charset="2"/>
              <a:buChar char="v"/>
            </a:pPr>
            <a:r>
              <a:rPr lang="en-US" sz="1800" dirty="0" smtClean="0">
                <a:solidFill>
                  <a:srgbClr val="74A510"/>
                </a:solidFill>
              </a:rPr>
              <a:t>30 MW </a:t>
            </a:r>
            <a:r>
              <a:rPr lang="en-US" sz="1800" dirty="0" err="1" smtClean="0">
                <a:solidFill>
                  <a:srgbClr val="74A510"/>
                </a:solidFill>
              </a:rPr>
              <a:t>Kaheawa</a:t>
            </a:r>
            <a:r>
              <a:rPr lang="en-US" sz="1800" dirty="0" smtClean="0">
                <a:solidFill>
                  <a:srgbClr val="74A510"/>
                </a:solidFill>
              </a:rPr>
              <a:t> wind plant in Hawaii reduced oil imports by almost 10 million gallons per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74A510"/>
                </a:solidFill>
              </a:rPr>
              <a:t>Wind Power and Energy Storage</a:t>
            </a:r>
            <a:endParaRPr lang="en-US" sz="3600" dirty="0">
              <a:solidFill>
                <a:srgbClr val="74A51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rgbClr val="74A510"/>
                </a:solidFill>
              </a:rPr>
              <a:t>Energy Storage and Flexibility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rgbClr val="74A510"/>
                </a:solidFill>
              </a:rPr>
              <a:t>Energy Storage Options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rgbClr val="74A510"/>
                </a:solidFill>
              </a:rPr>
              <a:t>The </a:t>
            </a:r>
            <a:r>
              <a:rPr lang="en-US" sz="2800" i="1" dirty="0" err="1" smtClean="0">
                <a:solidFill>
                  <a:srgbClr val="74A510"/>
                </a:solidFill>
              </a:rPr>
              <a:t>UltraBattery</a:t>
            </a:r>
            <a:r>
              <a:rPr lang="en-US" sz="2800" i="1" dirty="0" smtClean="0">
                <a:solidFill>
                  <a:srgbClr val="74A510"/>
                </a:solidFill>
              </a:rPr>
              <a:t>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09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74A510"/>
                </a:solidFill>
              </a:rPr>
              <a:t>Wind Power and Energy Storage</a:t>
            </a:r>
            <a:endParaRPr lang="en-US" sz="1800" dirty="0">
              <a:solidFill>
                <a:srgbClr val="74A510"/>
              </a:solidFill>
            </a:endParaRPr>
          </a:p>
        </p:txBody>
      </p:sp>
      <p:sp>
        <p:nvSpPr>
          <p:cNvPr id="328707" name="Line 3"/>
          <p:cNvSpPr>
            <a:spLocks noChangeShapeType="1"/>
          </p:cNvSpPr>
          <p:nvPr/>
        </p:nvSpPr>
        <p:spPr bwMode="auto">
          <a:xfrm flipV="1">
            <a:off x="533400" y="2819400"/>
            <a:ext cx="80772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74A510"/>
              </a:solidFill>
            </a:endParaRP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2438400" y="3048000"/>
            <a:ext cx="5181600" cy="369332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74A510"/>
                </a:solidFill>
              </a:rPr>
              <a:t>Fraction of Energy from Wind and Solar</a:t>
            </a: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533400" y="2892623"/>
            <a:ext cx="457200" cy="304800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74A510"/>
                </a:solidFill>
                <a:latin typeface="Arial" pitchFamily="34" charset="0"/>
              </a:rPr>
              <a:t>0%</a:t>
            </a: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1066800" y="2892623"/>
            <a:ext cx="457200" cy="304800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74A510"/>
                </a:solidFill>
                <a:latin typeface="Arial" pitchFamily="34" charset="0"/>
              </a:rPr>
              <a:t>1%</a:t>
            </a: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1676400" y="2892623"/>
            <a:ext cx="609600" cy="304800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74A510"/>
                </a:solidFill>
                <a:latin typeface="Arial" pitchFamily="34" charset="0"/>
              </a:rPr>
              <a:t>20%</a:t>
            </a:r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7924800" y="2892623"/>
            <a:ext cx="685800" cy="307777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74A510"/>
                </a:solidFill>
                <a:latin typeface="Arial" pitchFamily="34" charset="0"/>
              </a:rPr>
              <a:t>100%</a:t>
            </a:r>
          </a:p>
        </p:txBody>
      </p:sp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457200" y="1578858"/>
            <a:ext cx="1676400" cy="63094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74A510"/>
                </a:solidFill>
              </a:rPr>
              <a:t>Studied  </a:t>
            </a:r>
            <a:endParaRPr lang="en-US" sz="1000" b="1" dirty="0" smtClean="0">
              <a:solidFill>
                <a:srgbClr val="74A51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74A510"/>
                </a:solidFill>
              </a:rPr>
              <a:t>storage </a:t>
            </a:r>
            <a:r>
              <a:rPr lang="en-US" sz="1000" b="1" dirty="0">
                <a:solidFill>
                  <a:srgbClr val="74A510"/>
                </a:solidFill>
              </a:rPr>
              <a:t>valuable but not necessary</a:t>
            </a:r>
          </a:p>
        </p:txBody>
      </p:sp>
      <p:sp>
        <p:nvSpPr>
          <p:cNvPr id="328715" name="AutoShape 11"/>
          <p:cNvSpPr>
            <a:spLocks/>
          </p:cNvSpPr>
          <p:nvPr/>
        </p:nvSpPr>
        <p:spPr bwMode="auto">
          <a:xfrm rot="16200000">
            <a:off x="1104900" y="1714500"/>
            <a:ext cx="304800" cy="1447800"/>
          </a:xfrm>
          <a:prstGeom prst="rightBrace">
            <a:avLst>
              <a:gd name="adj1" fmla="val 39583"/>
              <a:gd name="adj2" fmla="val 500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74A510"/>
              </a:solidFill>
            </a:endParaRPr>
          </a:p>
        </p:txBody>
      </p:sp>
      <p:sp>
        <p:nvSpPr>
          <p:cNvPr id="328717" name="Text Box 13"/>
          <p:cNvSpPr txBox="1">
            <a:spLocks noChangeArrowheads="1"/>
          </p:cNvSpPr>
          <p:nvPr/>
        </p:nvSpPr>
        <p:spPr bwMode="auto">
          <a:xfrm>
            <a:off x="1066800" y="2590800"/>
            <a:ext cx="457200" cy="190500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18288" rIns="0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74A510"/>
                </a:solidFill>
                <a:latin typeface="Arial" pitchFamily="34" charset="0"/>
              </a:rPr>
              <a:t>Present</a:t>
            </a:r>
          </a:p>
        </p:txBody>
      </p:sp>
      <p:sp>
        <p:nvSpPr>
          <p:cNvPr id="328718" name="Text Box 14"/>
          <p:cNvSpPr txBox="1">
            <a:spLocks noChangeArrowheads="1"/>
          </p:cNvSpPr>
          <p:nvPr/>
        </p:nvSpPr>
        <p:spPr bwMode="auto">
          <a:xfrm>
            <a:off x="533400" y="2590800"/>
            <a:ext cx="304800" cy="190500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8288" rIns="0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74A510"/>
                </a:solidFill>
                <a:latin typeface="Arial" pitchFamily="34" charset="0"/>
              </a:rPr>
              <a:t>Past</a:t>
            </a:r>
          </a:p>
        </p:txBody>
      </p:sp>
      <p:sp>
        <p:nvSpPr>
          <p:cNvPr id="328719" name="Text Box 15"/>
          <p:cNvSpPr txBox="1">
            <a:spLocks noChangeArrowheads="1"/>
          </p:cNvSpPr>
          <p:nvPr/>
        </p:nvSpPr>
        <p:spPr bwMode="auto">
          <a:xfrm>
            <a:off x="1676400" y="2590800"/>
            <a:ext cx="762000" cy="190500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8288" rIns="0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74A510"/>
                </a:solidFill>
                <a:latin typeface="Arial" pitchFamily="34" charset="0"/>
              </a:rPr>
              <a:t>Near </a:t>
            </a:r>
            <a:r>
              <a:rPr lang="en-US" sz="1000" dirty="0" smtClean="0">
                <a:solidFill>
                  <a:srgbClr val="74A510"/>
                </a:solidFill>
                <a:latin typeface="Arial" pitchFamily="34" charset="0"/>
              </a:rPr>
              <a:t>Future</a:t>
            </a:r>
            <a:endParaRPr lang="en-US" sz="1000" dirty="0">
              <a:solidFill>
                <a:srgbClr val="74A510"/>
              </a:solidFill>
              <a:latin typeface="Arial" pitchFamily="34" charset="0"/>
            </a:endParaRPr>
          </a:p>
        </p:txBody>
      </p:sp>
      <p:sp>
        <p:nvSpPr>
          <p:cNvPr id="328716" name="AutoShape 12"/>
          <p:cNvSpPr>
            <a:spLocks/>
          </p:cNvSpPr>
          <p:nvPr/>
        </p:nvSpPr>
        <p:spPr bwMode="auto">
          <a:xfrm rot="16200000">
            <a:off x="5148580" y="-871211"/>
            <a:ext cx="294641" cy="6629400"/>
          </a:xfrm>
          <a:prstGeom prst="rightBrace">
            <a:avLst>
              <a:gd name="adj1" fmla="val 120833"/>
              <a:gd name="adj2" fmla="val 500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74A51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3886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srgbClr val="74A510"/>
                </a:solidFill>
              </a:rPr>
              <a:t>Flexibility as an alternative.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srgbClr val="74A510"/>
                </a:solidFill>
              </a:rPr>
              <a:t>recourses for flexibility 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solidFill>
                  <a:srgbClr val="74A510"/>
                </a:solidFill>
              </a:rPr>
              <a:t>Spinning reserves.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solidFill>
                  <a:srgbClr val="74A510"/>
                </a:solidFill>
              </a:rPr>
              <a:t>Non-spinning reserves.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srgbClr val="74A510"/>
                </a:solidFill>
              </a:rPr>
              <a:t>Hydroelectric , natural gas.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3400" y="685800"/>
            <a:ext cx="8534400" cy="6065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A5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Storage and Flexibility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4A5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2514600"/>
            <a:ext cx="12824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74A510"/>
                </a:solidFill>
                <a:latin typeface="Arial" pitchFamily="34" charset="0"/>
              </a:rPr>
              <a:t>Low Carbon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3839" y="1752600"/>
            <a:ext cx="38651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74A510"/>
                </a:solidFill>
              </a:rPr>
              <a:t>Less studied</a:t>
            </a:r>
          </a:p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74A510"/>
                </a:solidFill>
              </a:rPr>
              <a:t>storage increasingly valuable and at some point necessary</a:t>
            </a:r>
          </a:p>
          <a:p>
            <a:endParaRPr lang="en-US" sz="1000" dirty="0">
              <a:solidFill>
                <a:srgbClr val="74A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animBg="1"/>
      <p:bldP spid="328708" grpId="0" animBg="1"/>
      <p:bldP spid="328709" grpId="0" animBg="1"/>
      <p:bldP spid="328710" grpId="0" animBg="1"/>
      <p:bldP spid="328711" grpId="0" animBg="1"/>
      <p:bldP spid="328712" grpId="0" animBg="1"/>
      <p:bldP spid="328713" grpId="0" animBg="1"/>
      <p:bldP spid="328715" grpId="0" animBg="1"/>
      <p:bldP spid="328717" grpId="0" animBg="1"/>
      <p:bldP spid="328718" grpId="0" animBg="1"/>
      <p:bldP spid="328719" grpId="0" animBg="1"/>
      <p:bldP spid="328716" grpId="0" animBg="1"/>
      <p:bldP spid="24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563880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Battery Storage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11480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Hydrogen Production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533400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Pumped Storage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" y="472440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Flywheel Energy Storage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504756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Compressed Air Storage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4419600"/>
            <a:ext cx="19800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Thermal Storage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2228165"/>
            <a:ext cx="7620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1500" dirty="0" smtClean="0">
                <a:solidFill>
                  <a:srgbClr val="74A510"/>
                </a:solidFill>
              </a:rPr>
              <a:t>  Existing already: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3810000"/>
            <a:ext cx="6324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1500" dirty="0" smtClean="0">
                <a:solidFill>
                  <a:srgbClr val="74A510"/>
                </a:solidFill>
              </a:rPr>
              <a:t>   Other options:</a:t>
            </a:r>
            <a:endParaRPr lang="en-US" sz="1500" dirty="0">
              <a:solidFill>
                <a:srgbClr val="74A510"/>
              </a:solidFill>
            </a:endParaRPr>
          </a:p>
        </p:txBody>
      </p:sp>
      <p:pic>
        <p:nvPicPr>
          <p:cNvPr id="15369" name="Picture 9" descr="C:\Users\Rabie\Desktop\Hydrog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3600450" cy="2667000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3505200" cy="264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:\Users\Rabie\Desktop\flywhe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971800"/>
            <a:ext cx="3505200" cy="2831122"/>
          </a:xfrm>
          <a:prstGeom prst="rect">
            <a:avLst/>
          </a:prstGeom>
          <a:noFill/>
        </p:spPr>
      </p:pic>
      <p:pic>
        <p:nvPicPr>
          <p:cNvPr id="15372" name="Picture 12" descr="C:\Users\Rabie\Desktop\Compressed ai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3703320" cy="2743200"/>
          </a:xfrm>
          <a:prstGeom prst="rect">
            <a:avLst/>
          </a:prstGeom>
          <a:noFill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971799"/>
            <a:ext cx="3657600" cy="270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534400" cy="6065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74A510"/>
                </a:solidFill>
              </a:rPr>
              <a:t>Energy Storage Options</a:t>
            </a:r>
            <a:endParaRPr lang="en-US" sz="3000" dirty="0">
              <a:solidFill>
                <a:srgbClr val="74A51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253296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Hydroelectric reservoirs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200" y="281940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gas pipelines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8200" y="3124200"/>
            <a:ext cx="3581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 gas storage facilities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8777" y="3371165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</a:rPr>
              <a:t>coal piles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533400" y="228600"/>
            <a:ext cx="8077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solidFill>
                  <a:srgbClr val="74A510"/>
                </a:solidFill>
              </a:rPr>
              <a:t>Wind Power and Energy Storage</a:t>
            </a:r>
            <a:endParaRPr lang="en-US" sz="1800" dirty="0">
              <a:solidFill>
                <a:srgbClr val="74A510"/>
              </a:solidFill>
            </a:endParaRPr>
          </a:p>
        </p:txBody>
      </p:sp>
      <p:pic>
        <p:nvPicPr>
          <p:cNvPr id="2" name="Picture 1" descr="battery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51460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1" grpId="0"/>
      <p:bldP spid="19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207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4A510"/>
                </a:solidFill>
              </a:rPr>
              <a:t>S</a:t>
            </a:r>
            <a:r>
              <a:rPr lang="en-US" sz="3600" dirty="0" smtClean="0">
                <a:solidFill>
                  <a:srgbClr val="74A510"/>
                </a:solidFill>
              </a:rPr>
              <a:t>keleton</a:t>
            </a:r>
            <a:endParaRPr lang="en-US" sz="3600" dirty="0">
              <a:solidFill>
                <a:srgbClr val="74A51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5585183" cy="462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Historical Development And Statistics</a:t>
            </a:r>
          </a:p>
          <a:p>
            <a:pPr>
              <a:lnSpc>
                <a:spcPts val="45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Wind Power Turbines</a:t>
            </a:r>
          </a:p>
          <a:p>
            <a:pPr>
              <a:lnSpc>
                <a:spcPts val="45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Wind Power Calculations</a:t>
            </a:r>
          </a:p>
          <a:p>
            <a:pPr>
              <a:lnSpc>
                <a:spcPts val="45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Wind Power and CO2 Emissions </a:t>
            </a:r>
          </a:p>
          <a:p>
            <a:pPr>
              <a:lnSpc>
                <a:spcPts val="45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Wind Power and Energy Storage</a:t>
            </a:r>
          </a:p>
          <a:p>
            <a:pPr>
              <a:lnSpc>
                <a:spcPts val="45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Wind Power and Smart Grid</a:t>
            </a:r>
          </a:p>
          <a:p>
            <a:pPr>
              <a:lnSpc>
                <a:spcPts val="45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Conclusion</a:t>
            </a:r>
          </a:p>
          <a:p>
            <a:pPr>
              <a:lnSpc>
                <a:spcPts val="45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References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0"/>
            <a:ext cx="48768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 Developed by CSIRO</a:t>
            </a:r>
          </a:p>
          <a:p>
            <a:pPr marL="285750" indent="-285750">
              <a:buFont typeface="Wingdings" charset="2"/>
              <a:buChar char="v"/>
            </a:pPr>
            <a:endParaRPr lang="en-US" sz="1600" dirty="0" smtClean="0">
              <a:solidFill>
                <a:srgbClr val="74A5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Two technologies: </a:t>
            </a:r>
            <a:r>
              <a:rPr lang="en-US" sz="1600" dirty="0" err="1" smtClean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supercapacitor</a:t>
            </a:r>
            <a:r>
              <a:rPr lang="en-US" sz="1600" dirty="0" smtClean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lead acid </a:t>
            </a:r>
            <a:r>
              <a:rPr lang="en-US" sz="1600" dirty="0" smtClean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battery.</a:t>
            </a:r>
          </a:p>
          <a:p>
            <a:pPr marL="285750" indent="-285750">
              <a:buFont typeface="Wingdings" charset="2"/>
              <a:buChar char="v"/>
            </a:pPr>
            <a:endParaRPr lang="en-US" sz="1600" dirty="0">
              <a:solidFill>
                <a:srgbClr val="74A5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 high </a:t>
            </a:r>
            <a:r>
              <a:rPr lang="en-US" sz="1600" dirty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charge–discharge rates </a:t>
            </a:r>
            <a:r>
              <a:rPr lang="en-US" sz="1600" dirty="0" smtClean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and greater </a:t>
            </a:r>
            <a:r>
              <a:rPr lang="en-US" sz="1600" dirty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1600" dirty="0" smtClean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storage.</a:t>
            </a:r>
            <a:endParaRPr lang="en-US" sz="1600" dirty="0">
              <a:solidFill>
                <a:srgbClr val="74A5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sz="1500" dirty="0">
              <a:solidFill>
                <a:srgbClr val="74A5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685800"/>
            <a:ext cx="8534400" cy="6065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UltraBattery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953000" cy="282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9765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09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74A510"/>
                </a:solidFill>
              </a:rPr>
              <a:t>Wind Power and Energy Storage</a:t>
            </a:r>
            <a:endParaRPr lang="en-US" sz="1800" dirty="0">
              <a:solidFill>
                <a:srgbClr val="74A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3400" y="762000"/>
            <a:ext cx="8534400" cy="6065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A5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4A5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UltraBattery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4A5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7315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b="1" dirty="0" smtClean="0">
                <a:solidFill>
                  <a:srgbClr val="74A510"/>
                </a:solidFill>
                <a:cs typeface="Times New Roman" pitchFamily="18" charset="0"/>
              </a:rPr>
              <a:t>Compared to Ni-Metal hydride batteries:</a:t>
            </a:r>
            <a:endParaRPr lang="en-US" sz="1500" dirty="0">
              <a:solidFill>
                <a:srgbClr val="74A510"/>
              </a:solidFill>
              <a:cs typeface="Times New Roman" pitchFamily="18" charset="0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500" dirty="0" smtClean="0">
                <a:solidFill>
                  <a:srgbClr val="74A510"/>
                </a:solidFill>
                <a:cs typeface="Times New Roman" pitchFamily="18" charset="0"/>
              </a:rPr>
              <a:t> 70% </a:t>
            </a:r>
            <a:r>
              <a:rPr lang="en-US" sz="1500" dirty="0">
                <a:solidFill>
                  <a:srgbClr val="74A510"/>
                </a:solidFill>
                <a:cs typeface="Times New Roman" pitchFamily="18" charset="0"/>
              </a:rPr>
              <a:t>less </a:t>
            </a:r>
            <a:r>
              <a:rPr lang="en-US" sz="1500" dirty="0" smtClean="0">
                <a:solidFill>
                  <a:srgbClr val="74A510"/>
                </a:solidFill>
                <a:cs typeface="Times New Roman" pitchFamily="18" charset="0"/>
              </a:rPr>
              <a:t>expensive.</a:t>
            </a:r>
            <a:endParaRPr lang="en-US" sz="1500" dirty="0">
              <a:solidFill>
                <a:srgbClr val="74A510"/>
              </a:solidFill>
              <a:cs typeface="Times New Roman" pitchFamily="18" charset="0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500" dirty="0">
                <a:solidFill>
                  <a:srgbClr val="74A510"/>
                </a:solidFill>
                <a:cs typeface="Times New Roman" pitchFamily="18" charset="0"/>
              </a:rPr>
              <a:t>comparable </a:t>
            </a:r>
            <a:r>
              <a:rPr lang="en-US" sz="1500" dirty="0" smtClean="0">
                <a:solidFill>
                  <a:srgbClr val="74A510"/>
                </a:solidFill>
                <a:cs typeface="Times New Roman" pitchFamily="18" charset="0"/>
              </a:rPr>
              <a:t>performance: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  <a:cs typeface="Times New Roman" pitchFamily="18" charset="0"/>
              </a:rPr>
              <a:t>fuel consumption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  <a:cs typeface="Times New Roman" pitchFamily="18" charset="0"/>
              </a:rPr>
              <a:t>carbon-dioxide emissions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74A510"/>
                </a:solidFill>
                <a:cs typeface="Times New Roman" pitchFamily="18" charset="0"/>
              </a:rPr>
              <a:t>cycle life.</a:t>
            </a:r>
            <a:endParaRPr lang="en-US" sz="1500" dirty="0">
              <a:solidFill>
                <a:srgbClr val="74A510"/>
              </a:solidFill>
              <a:cs typeface="Times New Roman" pitchFamily="18" charset="0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500" dirty="0">
                <a:solidFill>
                  <a:srgbClr val="74A510"/>
                </a:solidFill>
                <a:cs typeface="Times New Roman" pitchFamily="18" charset="0"/>
              </a:rPr>
              <a:t>faster charge and discharge </a:t>
            </a:r>
            <a:r>
              <a:rPr lang="en-US" sz="1500" dirty="0" smtClean="0">
                <a:solidFill>
                  <a:srgbClr val="74A510"/>
                </a:solidFill>
                <a:cs typeface="Times New Roman" pitchFamily="18" charset="0"/>
              </a:rPr>
              <a:t>rates</a:t>
            </a:r>
            <a:r>
              <a:rPr lang="en-US" sz="1500" dirty="0" smtClean="0">
                <a:solidFill>
                  <a:srgbClr val="74A51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74A5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4290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b="1" dirty="0" smtClean="0">
                <a:solidFill>
                  <a:srgbClr val="74A510"/>
                </a:solidFill>
                <a:cs typeface="Times New Roman" pitchFamily="18" charset="0"/>
              </a:rPr>
              <a:t>Ch</a:t>
            </a:r>
            <a:r>
              <a:rPr lang="en-US" sz="1500" b="1" dirty="0" smtClean="0">
                <a:solidFill>
                  <a:srgbClr val="74A510"/>
                </a:solidFill>
                <a:latin typeface="+mj-lt"/>
                <a:cs typeface="Times New Roman" pitchFamily="18" charset="0"/>
              </a:rPr>
              <a:t>allenges 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500" dirty="0" smtClean="0">
                <a:solidFill>
                  <a:srgbClr val="74A510"/>
                </a:solidFill>
                <a:latin typeface="+mj-lt"/>
                <a:cs typeface="Times New Roman" pitchFamily="18" charset="0"/>
              </a:rPr>
              <a:t> Operational potential.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500" dirty="0" smtClean="0">
                <a:solidFill>
                  <a:srgbClr val="74A510"/>
                </a:solidFill>
                <a:latin typeface="+mj-lt"/>
                <a:cs typeface="Times New Roman" pitchFamily="18" charset="0"/>
              </a:rPr>
              <a:t>gassing rate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500" dirty="0" smtClean="0">
                <a:solidFill>
                  <a:srgbClr val="74A510"/>
                </a:solidFill>
                <a:latin typeface="+mj-lt"/>
                <a:cs typeface="Times New Roman" pitchFamily="18" charset="0"/>
              </a:rPr>
              <a:t>cycle-life</a:t>
            </a:r>
            <a:endParaRPr lang="en-US" sz="1500" dirty="0" smtClean="0">
              <a:solidFill>
                <a:srgbClr val="74A510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500" dirty="0" smtClean="0">
                <a:solidFill>
                  <a:srgbClr val="74A510"/>
                </a:solidFill>
                <a:latin typeface="+mj-lt"/>
                <a:cs typeface="Times New Roman" pitchFamily="18" charset="0"/>
              </a:rPr>
              <a:t>cost</a:t>
            </a:r>
            <a:r>
              <a:rPr lang="en-US" sz="1500" dirty="0" smtClean="0">
                <a:solidFill>
                  <a:srgbClr val="74A51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500" dirty="0" smtClean="0">
                <a:solidFill>
                  <a:srgbClr val="74A510"/>
                </a:solidFill>
                <a:latin typeface="+mj-lt"/>
                <a:cs typeface="Times New Roman" pitchFamily="18" charset="0"/>
              </a:rPr>
              <a:t>weight.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228600"/>
            <a:ext cx="8077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solidFill>
                  <a:srgbClr val="74A510"/>
                </a:solidFill>
              </a:rPr>
              <a:t>Wind Power and Energy Storage</a:t>
            </a:r>
            <a:endParaRPr lang="en-US" sz="1800" dirty="0">
              <a:solidFill>
                <a:srgbClr val="74A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534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4A510"/>
                </a:solidFill>
              </a:rPr>
              <a:t>Wind Power and Smart Grid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grid is not an electricity storage device, and adding windmills decreases the grid stability!!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33600"/>
            <a:ext cx="7848600" cy="4525963"/>
          </a:xfrm>
        </p:spPr>
        <p:txBody>
          <a:bodyPr/>
          <a:lstStyle/>
          <a:p>
            <a:pPr eaLnBrk="1" hangingPunct="1">
              <a:buFont typeface="Wingdings" charset="2"/>
              <a:buChar char="v"/>
            </a:pPr>
            <a:r>
              <a:rPr lang="en-US" sz="2400" dirty="0" smtClean="0">
                <a:solidFill>
                  <a:srgbClr val="74A510"/>
                </a:solidFill>
              </a:rPr>
              <a:t>Electrical grid can be thought of as an energy storage system.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74A510"/>
                </a:solidFill>
              </a:rPr>
              <a:t>sources of flexibility for more stability.</a:t>
            </a:r>
          </a:p>
          <a:p>
            <a:pPr eaLnBrk="1" hangingPunct="1">
              <a:buFont typeface="Wingdings" charset="2"/>
              <a:buChar char="v"/>
            </a:pPr>
            <a:r>
              <a:rPr lang="en-US" sz="2400" dirty="0" smtClean="0">
                <a:solidFill>
                  <a:srgbClr val="74A510"/>
                </a:solidFill>
              </a:rPr>
              <a:t>smart grid.</a:t>
            </a:r>
            <a:endParaRPr lang="en-US" dirty="0" smtClean="0">
              <a:solidFill>
                <a:srgbClr val="74A51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534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74A5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 Power and Smart Grid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4A5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574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 smtClean="0">
                <a:solidFill>
                  <a:srgbClr val="74A510"/>
                </a:solidFill>
              </a:rPr>
              <a:t>Smart Devices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>
                <a:solidFill>
                  <a:srgbClr val="74A510"/>
                </a:solidFill>
              </a:rPr>
              <a:t>Use of two-way communication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>
                <a:solidFill>
                  <a:srgbClr val="74A510"/>
                </a:solidFill>
              </a:rPr>
              <a:t>Advanced sensors and control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572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4A510"/>
                </a:solidFill>
              </a:rPr>
              <a:t>* Many applications: Self Healing </a:t>
            </a:r>
            <a:r>
              <a:rPr lang="en-US" dirty="0" smtClean="0">
                <a:solidFill>
                  <a:srgbClr val="74A510"/>
                </a:solidFill>
              </a:rPr>
              <a:t>Networks</a:t>
            </a:r>
            <a:endParaRPr lang="en-US" dirty="0" smtClean="0">
              <a:solidFill>
                <a:srgbClr val="74A51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534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74A5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 Power and Smart Grid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4A5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253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4A510"/>
                </a:solidFill>
              </a:rPr>
              <a:t>Smart Grid</a:t>
            </a:r>
            <a:endParaRPr lang="en-US" sz="3600" dirty="0">
              <a:solidFill>
                <a:srgbClr val="74A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7543800" cy="12954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Self Healing </a:t>
            </a:r>
            <a:r>
              <a:rPr lang="en-US" dirty="0" smtClean="0"/>
              <a:t>Networks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1214438" y="1752600"/>
            <a:ext cx="7929562" cy="40068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Normal Feeder Configuration</a:t>
            </a:r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sz="2400" dirty="0" smtClean="0"/>
              <a:t>Self Healing Networks – </a:t>
            </a:r>
            <a:r>
              <a:rPr lang="en-US" sz="2400" dirty="0" err="1" smtClean="0"/>
              <a:t>Intellirupters</a:t>
            </a:r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47244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7" name="Straight Connector 6"/>
          <p:cNvCxnSpPr>
            <a:endCxn id="12" idx="1"/>
          </p:cNvCxnSpPr>
          <p:nvPr/>
        </p:nvCxnSpPr>
        <p:spPr>
          <a:xfrm>
            <a:off x="1409700" y="48768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96200" y="47244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4419600" y="4724400"/>
            <a:ext cx="304800" cy="3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743200" y="4724400"/>
            <a:ext cx="3048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943600" y="4876800"/>
            <a:ext cx="1751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534988" y="4371975"/>
            <a:ext cx="174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Substation 1</a:t>
            </a:r>
          </a:p>
        </p:txBody>
      </p:sp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7470775" y="4371975"/>
            <a:ext cx="174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Substation 2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4343400" y="4371975"/>
            <a:ext cx="174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N.O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0413" y="2486025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29" name="Straight Connector 28"/>
          <p:cNvCxnSpPr>
            <a:endCxn id="31" idx="1"/>
          </p:cNvCxnSpPr>
          <p:nvPr/>
        </p:nvCxnSpPr>
        <p:spPr>
          <a:xfrm>
            <a:off x="1408113" y="2638425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94613" y="2486025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1" name="Rectangle 30"/>
          <p:cNvSpPr/>
          <p:nvPr/>
        </p:nvSpPr>
        <p:spPr>
          <a:xfrm>
            <a:off x="4418013" y="2486025"/>
            <a:ext cx="304800" cy="3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32" name="Straight Connector 31"/>
          <p:cNvCxnSpPr>
            <a:stCxn id="31" idx="3"/>
          </p:cNvCxnSpPr>
          <p:nvPr/>
        </p:nvCxnSpPr>
        <p:spPr>
          <a:xfrm>
            <a:off x="4722813" y="2638425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TextBox 32"/>
          <p:cNvSpPr txBox="1">
            <a:spLocks noChangeArrowheads="1"/>
          </p:cNvSpPr>
          <p:nvPr/>
        </p:nvSpPr>
        <p:spPr bwMode="auto">
          <a:xfrm>
            <a:off x="533400" y="2133600"/>
            <a:ext cx="174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Substation 1</a:t>
            </a:r>
          </a:p>
        </p:txBody>
      </p:sp>
      <p:sp>
        <p:nvSpPr>
          <p:cNvPr id="11283" name="TextBox 33"/>
          <p:cNvSpPr txBox="1">
            <a:spLocks noChangeArrowheads="1"/>
          </p:cNvSpPr>
          <p:nvPr/>
        </p:nvSpPr>
        <p:spPr bwMode="auto">
          <a:xfrm>
            <a:off x="7469188" y="2133600"/>
            <a:ext cx="174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Substation 2</a:t>
            </a:r>
          </a:p>
        </p:txBody>
      </p:sp>
      <p:sp>
        <p:nvSpPr>
          <p:cNvPr id="22" name="Lightning Bolt 21"/>
          <p:cNvSpPr/>
          <p:nvPr/>
        </p:nvSpPr>
        <p:spPr>
          <a:xfrm flipH="1">
            <a:off x="6934200" y="2209800"/>
            <a:ext cx="384175" cy="914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285" name="TextBox 37"/>
          <p:cNvSpPr txBox="1">
            <a:spLocks noChangeArrowheads="1"/>
          </p:cNvSpPr>
          <p:nvPr/>
        </p:nvSpPr>
        <p:spPr bwMode="auto">
          <a:xfrm>
            <a:off x="4343400" y="2162175"/>
            <a:ext cx="174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N.O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221288" y="2986088"/>
            <a:ext cx="174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1500 customers  loss </a:t>
            </a:r>
          </a:p>
        </p:txBody>
      </p:sp>
      <p:cxnSp>
        <p:nvCxnSpPr>
          <p:cNvPr id="43" name="Straight Connector 42"/>
          <p:cNvCxnSpPr>
            <a:stCxn id="12" idx="3"/>
          </p:cNvCxnSpPr>
          <p:nvPr/>
        </p:nvCxnSpPr>
        <p:spPr>
          <a:xfrm>
            <a:off x="4724400" y="4876800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>
            <a:off x="4567238" y="4371975"/>
            <a:ext cx="1638300" cy="542925"/>
          </a:xfrm>
          <a:prstGeom prst="arc">
            <a:avLst>
              <a:gd name="adj1" fmla="val 10560828"/>
              <a:gd name="adj2" fmla="val 204418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6096000" y="4724400"/>
            <a:ext cx="3048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2" name="Rectangle 51"/>
          <p:cNvSpPr/>
          <p:nvPr/>
        </p:nvSpPr>
        <p:spPr>
          <a:xfrm>
            <a:off x="6096000" y="4724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400800" y="4876800"/>
            <a:ext cx="1293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ghtning Bolt 40"/>
          <p:cNvSpPr/>
          <p:nvPr/>
        </p:nvSpPr>
        <p:spPr>
          <a:xfrm flipH="1">
            <a:off x="6934200" y="4419600"/>
            <a:ext cx="384175" cy="914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6" name="Rectangle 55"/>
          <p:cNvSpPr/>
          <p:nvPr/>
        </p:nvSpPr>
        <p:spPr>
          <a:xfrm>
            <a:off x="4419600" y="47244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722813" y="4876800"/>
            <a:ext cx="1373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51375" y="5286375"/>
            <a:ext cx="1749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750 customers  saved</a:t>
            </a:r>
          </a:p>
        </p:txBody>
      </p:sp>
      <p:sp>
        <p:nvSpPr>
          <p:cNvPr id="34" name="Arc 33"/>
          <p:cNvSpPr/>
          <p:nvPr/>
        </p:nvSpPr>
        <p:spPr>
          <a:xfrm>
            <a:off x="2933700" y="4408488"/>
            <a:ext cx="1638300" cy="542925"/>
          </a:xfrm>
          <a:prstGeom prst="arc">
            <a:avLst>
              <a:gd name="adj1" fmla="val 10560828"/>
              <a:gd name="adj2" fmla="val 204418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>
          <a:xfrm>
            <a:off x="4419600" y="4724400"/>
            <a:ext cx="304800" cy="3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40" grpId="0"/>
      <p:bldP spid="14" grpId="0" animBg="1"/>
      <p:bldP spid="52" grpId="0" animBg="1"/>
      <p:bldP spid="41" grpId="0" animBg="1"/>
      <p:bldP spid="56" grpId="0" animBg="1"/>
      <p:bldP spid="61" grpId="0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Wind energy is an old energy that is still undergoing huge development and capacity growth</a:t>
            </a:r>
          </a:p>
          <a:p>
            <a:endParaRPr 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Power produced by a wind turbine depends on its  Type, its size, and its location.</a:t>
            </a:r>
          </a:p>
          <a:p>
            <a:endParaRPr 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Considering the total balance of  supply and demand of energy, wind power contributes in decreasing the total emission of CO2</a:t>
            </a:r>
          </a:p>
          <a:p>
            <a:pPr>
              <a:buFont typeface="Wingdings" pitchFamily="2" charset="2"/>
              <a:buChar char="v"/>
            </a:pPr>
            <a:endParaRPr 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For the near future, storage of wind energy in valuable but not essential, for future clean energy it is essential.</a:t>
            </a:r>
          </a:p>
          <a:p>
            <a:pPr>
              <a:buFont typeface="Wingdings" pitchFamily="2" charset="2"/>
              <a:buChar char="v"/>
            </a:pPr>
            <a:endParaRPr 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Battery Storage  technologies are the most promising with wind power.</a:t>
            </a:r>
          </a:p>
          <a:p>
            <a:pPr>
              <a:buFont typeface="Wingdings" pitchFamily="2" charset="2"/>
              <a:buChar char="v"/>
            </a:pPr>
            <a:endParaRPr 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Flexible resources and the smart grid can help reducing the problem of grid instability.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334" y="381000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74A510"/>
                </a:solidFill>
              </a:rPr>
              <a:t>Conclusions</a:t>
            </a:r>
            <a:endParaRPr lang="en-US" sz="3600" dirty="0">
              <a:solidFill>
                <a:srgbClr val="74A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981200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74A510"/>
                </a:solidFill>
              </a:rPr>
              <a:t>Questions</a:t>
            </a:r>
          </a:p>
          <a:p>
            <a:pPr algn="ctr"/>
            <a:r>
              <a:rPr lang="en-US" sz="6000" b="1" i="1" dirty="0" smtClean="0">
                <a:solidFill>
                  <a:srgbClr val="74A510"/>
                </a:solidFill>
              </a:rPr>
              <a:t>?</a:t>
            </a:r>
            <a:endParaRPr lang="en-US" sz="6000" b="1" i="1" dirty="0">
              <a:solidFill>
                <a:srgbClr val="74A51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334" y="381000"/>
            <a:ext cx="270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74A510"/>
                </a:solidFill>
              </a:rPr>
              <a:t>References</a:t>
            </a:r>
            <a:endParaRPr lang="en-US" sz="3600" dirty="0">
              <a:solidFill>
                <a:srgbClr val="74A51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7543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Masters G. “</a:t>
            </a:r>
            <a:r>
              <a:rPr lang="en-US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Renewable and Efficient Electric Power Systems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 A JOHN WILEY &amp; SONS, INC., PUBLICATION.(2004) p307-379</a:t>
            </a:r>
          </a:p>
          <a:p>
            <a:pPr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UltraBattery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 The Commonwealth Scientific and Industrial Research </a:t>
            </a:r>
            <a:r>
              <a:rPr lang="en-US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Organisation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(CSIRO). </a:t>
            </a:r>
            <a:r>
              <a:rPr lang="en-US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Retreived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December 2 2011 from: 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http://www.csiropedia.csiro.au/pages/viewpage.action?pageId=426226</a:t>
            </a:r>
            <a:endParaRPr lang="en-US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Ragheb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M., Notes on “</a:t>
            </a:r>
            <a:r>
              <a:rPr lang="en-US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 Storage Options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 Retrieved on December 1 2011 from: 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https://netfiles.uiuc.edu/mragheb/www/NPRE%20498ES%20Energy%20Storage%20Systems/Energy%20Storage%20Options.pdf</a:t>
            </a:r>
            <a:endParaRPr lang="en-US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Basics about Wind Energy. 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American Wind Energy Association, </a:t>
            </a:r>
            <a:r>
              <a:rPr lang="en-US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Retreived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November 29 2001 from: 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http://www.awea.org/</a:t>
            </a:r>
            <a:endParaRPr lang="en-US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Rousan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T. A talk about “</a:t>
            </a:r>
            <a:r>
              <a:rPr lang="en-US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Distribution Automation &amp; Smart Grid Technologies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”, American Association for Arab Engineers and Architects. November 2001.</a:t>
            </a:r>
          </a:p>
          <a:p>
            <a:pPr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 http://www.newenergywatch.com/2006/11/vawt_versus_haw.html</a:t>
            </a:r>
            <a:endParaRPr lang="en-US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 http://www.nrel.gov/wind/systemsintegration/energy_storage.html</a:t>
            </a:r>
            <a:endParaRPr lang="en-US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52319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bg2">
                    <a:lumMod val="50000"/>
                  </a:schemeClr>
                </a:solidFill>
              </a:rPr>
              <a:t>Historical Development </a:t>
            </a:r>
          </a:p>
          <a:p>
            <a:r>
              <a:rPr lang="en-US" sz="3500" dirty="0" smtClean="0">
                <a:solidFill>
                  <a:schemeClr val="bg2">
                    <a:lumMod val="50000"/>
                  </a:schemeClr>
                </a:solidFill>
              </a:rPr>
              <a:t>and Statistics</a:t>
            </a:r>
            <a:endParaRPr lang="en-US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8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Historical Development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Statistics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708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Wind power is old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1891: First wind turbine by a Dane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Poul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Cour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1890s: First wind-electric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systems in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the US in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1930s and 1940s: many were running in the US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1941: largest system (1250 kW) built at Grandpa’s Knob in Vermont.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537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4A510"/>
                </a:solidFill>
              </a:rPr>
              <a:t>Historical Development</a:t>
            </a:r>
          </a:p>
        </p:txBody>
      </p:sp>
    </p:spTree>
    <p:extLst>
      <p:ext uri="{BB962C8B-B14F-4D97-AF65-F5344CB8AC3E}">
        <p14:creationId xmlns="" xmlns:p14="http://schemas.microsoft.com/office/powerpoint/2010/main" val="3164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2057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4A510"/>
                </a:solidFill>
              </a:rPr>
              <a:t>Global capacity growth </a:t>
            </a:r>
          </a:p>
          <a:p>
            <a:r>
              <a:rPr lang="en-US" sz="1600" dirty="0" smtClean="0">
                <a:solidFill>
                  <a:srgbClr val="74A510"/>
                </a:solidFill>
              </a:rPr>
              <a:t>over </a:t>
            </a:r>
            <a:r>
              <a:rPr lang="en-US" sz="1600" dirty="0">
                <a:solidFill>
                  <a:srgbClr val="74A510"/>
                </a:solidFill>
              </a:rPr>
              <a:t>25% per </a:t>
            </a:r>
            <a:r>
              <a:rPr lang="en-US" sz="1600" dirty="0" smtClean="0">
                <a:solidFill>
                  <a:srgbClr val="74A510"/>
                </a:solidFill>
              </a:rPr>
              <a:t>year since the mid-1990s.</a:t>
            </a:r>
            <a:endParaRPr lang="en-US" sz="1600" dirty="0">
              <a:solidFill>
                <a:srgbClr val="74A51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Historical Development </a:t>
            </a:r>
            <a:br>
              <a:rPr lang="en-US" dirty="0">
                <a:solidFill>
                  <a:srgbClr val="74A510"/>
                </a:solidFill>
              </a:rPr>
            </a:br>
            <a:r>
              <a:rPr lang="en-US" dirty="0">
                <a:solidFill>
                  <a:srgbClr val="74A510"/>
                </a:solidFill>
              </a:rPr>
              <a:t>and 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2041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4A510"/>
                </a:solidFill>
              </a:rPr>
              <a:t>Statistics</a:t>
            </a:r>
            <a:endParaRPr lang="en-US" sz="3600" dirty="0">
              <a:solidFill>
                <a:srgbClr val="74A510"/>
              </a:solidFill>
            </a:endParaRPr>
          </a:p>
        </p:txBody>
      </p:sp>
      <p:pic>
        <p:nvPicPr>
          <p:cNvPr id="4" name="Picture 3" descr="wind-power-chapter-(dragged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90600" y="3048000"/>
            <a:ext cx="2954421" cy="2580106"/>
          </a:xfrm>
          <a:prstGeom prst="rect">
            <a:avLst/>
          </a:prstGeom>
        </p:spPr>
      </p:pic>
      <p:pic>
        <p:nvPicPr>
          <p:cNvPr id="5" name="Picture 4" descr="wind-power-chapter-(dragged)-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24400" y="381000"/>
            <a:ext cx="3890211" cy="3048000"/>
          </a:xfrm>
          <a:prstGeom prst="rect">
            <a:avLst/>
          </a:prstGeom>
        </p:spPr>
      </p:pic>
      <p:pic>
        <p:nvPicPr>
          <p:cNvPr id="6" name="Picture 5" descr="ah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2000" y="2971800"/>
            <a:ext cx="4012223" cy="328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5243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4A510"/>
                </a:solidFill>
              </a:rPr>
              <a:t>Wind Power Turbines</a:t>
            </a:r>
            <a:endParaRPr lang="en-US" sz="4000" dirty="0">
              <a:solidFill>
                <a:srgbClr val="74A51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4955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4A510"/>
                </a:solidFill>
              </a:rPr>
              <a:t>Vertical Axis Wind Turbines (VAWTs)</a:t>
            </a:r>
          </a:p>
          <a:p>
            <a:endParaRPr lang="en-US" sz="2000" dirty="0" smtClean="0">
              <a:solidFill>
                <a:srgbClr val="74A51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4A510"/>
                </a:solidFill>
              </a:rPr>
              <a:t>Horizontal Axis Wind Turbines (HAWTs)</a:t>
            </a:r>
            <a:endParaRPr lang="en-US" sz="2000" dirty="0">
              <a:solidFill>
                <a:srgbClr val="74A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4A510"/>
                </a:solidFill>
              </a:rPr>
              <a:t>Types</a:t>
            </a:r>
            <a:r>
              <a:rPr lang="en-US" dirty="0">
                <a:solidFill>
                  <a:srgbClr val="74A510"/>
                </a:solidFill>
              </a:rPr>
              <a:t> </a:t>
            </a:r>
            <a:r>
              <a:rPr lang="en-US" dirty="0" smtClean="0">
                <a:solidFill>
                  <a:srgbClr val="74A510"/>
                </a:solidFill>
              </a:rPr>
              <a:t>of </a:t>
            </a:r>
            <a:br>
              <a:rPr lang="en-US" dirty="0" smtClean="0">
                <a:solidFill>
                  <a:srgbClr val="74A510"/>
                </a:solidFill>
              </a:rPr>
            </a:br>
            <a:r>
              <a:rPr lang="en-US" dirty="0" smtClean="0">
                <a:solidFill>
                  <a:srgbClr val="74A510"/>
                </a:solidFill>
              </a:rPr>
              <a:t>Wind </a:t>
            </a:r>
            <a:r>
              <a:rPr lang="en-US" dirty="0">
                <a:solidFill>
                  <a:srgbClr val="74A510"/>
                </a:solidFill>
              </a:rPr>
              <a:t>Power Turbines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246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74A510"/>
                </a:solidFill>
              </a:rPr>
              <a:t>Wind Power Turbines</a:t>
            </a:r>
          </a:p>
          <a:p>
            <a:endParaRPr lang="en-US" dirty="0">
              <a:solidFill>
                <a:srgbClr val="74A510"/>
              </a:solidFill>
            </a:endParaRPr>
          </a:p>
        </p:txBody>
      </p:sp>
      <p:pic>
        <p:nvPicPr>
          <p:cNvPr id="5" name="Picture 4" descr="Untitled-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95400" y="2590800"/>
            <a:ext cx="2657232" cy="2911232"/>
          </a:xfrm>
          <a:prstGeom prst="rect">
            <a:avLst/>
          </a:prstGeom>
        </p:spPr>
      </p:pic>
      <p:pic>
        <p:nvPicPr>
          <p:cNvPr id="6" name="Picture 5" descr="wind-power-chapter-(dragged)-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105400" y="2858477"/>
            <a:ext cx="2911231" cy="2246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334000"/>
            <a:ext cx="2802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4A510"/>
                </a:solidFill>
              </a:rPr>
              <a:t>Horizontal Axis Wind Turbine (HAWT)</a:t>
            </a:r>
            <a:endParaRPr lang="en-US" sz="1200" dirty="0">
              <a:solidFill>
                <a:srgbClr val="74A51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410200"/>
            <a:ext cx="2612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4A510"/>
                </a:solidFill>
              </a:rPr>
              <a:t>Vertical Axis Wind Turbine (VAWT)</a:t>
            </a:r>
            <a:endParaRPr lang="en-US" sz="1200" dirty="0">
              <a:solidFill>
                <a:srgbClr val="74A51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5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534400" cy="6065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74A510"/>
                </a:solidFill>
              </a:rPr>
              <a:t>Horizontal Axis Wind Turbine (HAWT)</a:t>
            </a:r>
            <a:endParaRPr lang="en-US" sz="3000" dirty="0">
              <a:solidFill>
                <a:srgbClr val="74A5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108448" cy="4572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1800" b="1" i="1" dirty="0" smtClean="0"/>
              <a:t>advantages:</a:t>
            </a:r>
            <a:endParaRPr lang="en-US" sz="1800" dirty="0" smtClean="0"/>
          </a:p>
          <a:p>
            <a:pPr>
              <a:buFont typeface="Wingdings" charset="2"/>
              <a:buChar char="v"/>
            </a:pPr>
            <a:r>
              <a:rPr lang="en-US" sz="1800" dirty="0" smtClean="0"/>
              <a:t> increased efficiency.</a:t>
            </a:r>
          </a:p>
          <a:p>
            <a:pPr>
              <a:buFont typeface="Wingdings" charset="2"/>
              <a:buChar char="v"/>
            </a:pPr>
            <a:r>
              <a:rPr lang="en-US" sz="1800" dirty="0" smtClean="0"/>
              <a:t>smooth transfer of power from the rotor to the gearbox.</a:t>
            </a:r>
          </a:p>
          <a:p>
            <a:pPr>
              <a:buFont typeface="Wingdings" charset="2"/>
              <a:buChar char="v"/>
            </a:pPr>
            <a:r>
              <a:rPr lang="en-US" sz="1800" dirty="0" smtClean="0"/>
              <a:t>Higher power levels and smaller footprints on the ground. 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charset="2"/>
              <a:buChar char="u"/>
            </a:pPr>
            <a:r>
              <a:rPr lang="en-US" sz="1800" b="1" i="1" dirty="0" smtClean="0"/>
              <a:t>Disadvantages:</a:t>
            </a:r>
            <a:endParaRPr lang="en-US" sz="1800" dirty="0" smtClean="0"/>
          </a:p>
          <a:p>
            <a:pPr>
              <a:buFont typeface="Wingdings" charset="2"/>
              <a:buChar char="v"/>
            </a:pPr>
            <a:r>
              <a:rPr lang="en-US" sz="1800" dirty="0" smtClean="0"/>
              <a:t>require a yaw system </a:t>
            </a:r>
          </a:p>
          <a:p>
            <a:pPr>
              <a:buFont typeface="Wingdings" charset="2"/>
              <a:buChar char="v"/>
            </a:pPr>
            <a:r>
              <a:rPr lang="en-US" sz="1800" dirty="0" smtClean="0"/>
              <a:t>maintenance has to be done at the top. </a:t>
            </a:r>
          </a:p>
          <a:p>
            <a:pPr>
              <a:buFont typeface="Wingdings" charset="2"/>
              <a:buChar char="v"/>
            </a:pPr>
            <a:r>
              <a:rPr lang="en-US" sz="1800" dirty="0" smtClean="0"/>
              <a:t>require tall cranes for set-up.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74A510"/>
                </a:solidFill>
              </a:rPr>
              <a:t>Wind Power Turbines</a:t>
            </a:r>
          </a:p>
          <a:p>
            <a:endParaRPr lang="en-US" dirty="0">
              <a:solidFill>
                <a:srgbClr val="74A510"/>
              </a:solidFill>
            </a:endParaRPr>
          </a:p>
        </p:txBody>
      </p:sp>
      <p:pic>
        <p:nvPicPr>
          <p:cNvPr id="6" name="Picture 5" descr="Untitled-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91200" y="2514600"/>
            <a:ext cx="2657232" cy="291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4803648" cy="465124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1800" b="1" i="1" dirty="0" smtClean="0">
                <a:solidFill>
                  <a:srgbClr val="74A510"/>
                </a:solidFill>
              </a:rPr>
              <a:t>advantages:</a:t>
            </a:r>
            <a:endParaRPr lang="en-US" sz="1800" dirty="0" smtClean="0">
              <a:solidFill>
                <a:srgbClr val="74A51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1800" dirty="0" smtClean="0">
                <a:solidFill>
                  <a:srgbClr val="74A510"/>
                </a:solidFill>
              </a:rPr>
              <a:t> generator </a:t>
            </a:r>
            <a:r>
              <a:rPr lang="en-US" sz="1800" dirty="0">
                <a:solidFill>
                  <a:srgbClr val="74A510"/>
                </a:solidFill>
              </a:rPr>
              <a:t>and gearbox can be housed on the </a:t>
            </a:r>
            <a:r>
              <a:rPr lang="en-US" sz="1800" dirty="0" smtClean="0">
                <a:solidFill>
                  <a:srgbClr val="74A510"/>
                </a:solidFill>
              </a:rPr>
              <a:t>ground.</a:t>
            </a:r>
          </a:p>
          <a:p>
            <a:pPr>
              <a:buFont typeface="Wingdings" charset="2"/>
              <a:buChar char="v"/>
            </a:pPr>
            <a:r>
              <a:rPr lang="en-US" sz="1800" dirty="0" smtClean="0">
                <a:solidFill>
                  <a:srgbClr val="74A510"/>
                </a:solidFill>
              </a:rPr>
              <a:t>requires </a:t>
            </a:r>
            <a:r>
              <a:rPr lang="en-US" sz="1800" dirty="0">
                <a:solidFill>
                  <a:srgbClr val="74A510"/>
                </a:solidFill>
              </a:rPr>
              <a:t>no yaw mechanism</a:t>
            </a:r>
            <a:r>
              <a:rPr lang="en-US" sz="1800" dirty="0" smtClean="0">
                <a:solidFill>
                  <a:srgbClr val="74A510"/>
                </a:solidFill>
              </a:rPr>
              <a:t>.</a:t>
            </a:r>
          </a:p>
          <a:p>
            <a:endParaRPr lang="en-US" sz="1800" dirty="0" smtClean="0">
              <a:solidFill>
                <a:srgbClr val="74A51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74A51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1800" b="1" i="1" dirty="0" smtClean="0">
                <a:solidFill>
                  <a:srgbClr val="74A510"/>
                </a:solidFill>
              </a:rPr>
              <a:t>Disadvantages:</a:t>
            </a:r>
          </a:p>
          <a:p>
            <a:pPr>
              <a:buFont typeface="Wingdings" charset="2"/>
              <a:buChar char="v"/>
            </a:pPr>
            <a:r>
              <a:rPr lang="en-US" sz="1800" dirty="0">
                <a:solidFill>
                  <a:srgbClr val="74A510"/>
                </a:solidFill>
              </a:rPr>
              <a:t> </a:t>
            </a:r>
            <a:r>
              <a:rPr lang="en-US" sz="1800" dirty="0" smtClean="0">
                <a:solidFill>
                  <a:srgbClr val="74A510"/>
                </a:solidFill>
              </a:rPr>
              <a:t>not </a:t>
            </a:r>
            <a:r>
              <a:rPr lang="en-US" sz="1800" dirty="0">
                <a:solidFill>
                  <a:srgbClr val="74A510"/>
                </a:solidFill>
              </a:rPr>
              <a:t>much </a:t>
            </a:r>
            <a:r>
              <a:rPr lang="en-US" sz="1800" dirty="0" smtClean="0">
                <a:solidFill>
                  <a:srgbClr val="74A510"/>
                </a:solidFill>
              </a:rPr>
              <a:t>wind.</a:t>
            </a:r>
          </a:p>
          <a:p>
            <a:pPr>
              <a:buFont typeface="Wingdings" charset="2"/>
              <a:buChar char="v"/>
            </a:pPr>
            <a:r>
              <a:rPr lang="en-US" sz="1800" dirty="0" smtClean="0">
                <a:solidFill>
                  <a:srgbClr val="74A510"/>
                </a:solidFill>
              </a:rPr>
              <a:t>Little starting torque.</a:t>
            </a:r>
            <a:endParaRPr lang="en-US" sz="1800" dirty="0" smtClean="0">
              <a:solidFill>
                <a:srgbClr val="74A51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1800" dirty="0" smtClean="0">
                <a:solidFill>
                  <a:srgbClr val="74A510"/>
                </a:solidFill>
              </a:rPr>
              <a:t>Repair requires taking </a:t>
            </a:r>
            <a:r>
              <a:rPr lang="en-US" sz="1800" dirty="0">
                <a:solidFill>
                  <a:srgbClr val="74A510"/>
                </a:solidFill>
              </a:rPr>
              <a:t>the whole machine apart</a:t>
            </a:r>
            <a:r>
              <a:rPr lang="en-US" sz="1800" dirty="0" smtClean="0">
                <a:solidFill>
                  <a:srgbClr val="74A510"/>
                </a:solidFill>
              </a:rPr>
              <a:t>. </a:t>
            </a:r>
          </a:p>
          <a:p>
            <a:pPr>
              <a:buFont typeface="Wingdings" charset="2"/>
              <a:buChar char="v"/>
            </a:pPr>
            <a:r>
              <a:rPr lang="en-US" sz="1800" dirty="0" smtClean="0">
                <a:solidFill>
                  <a:srgbClr val="74A510"/>
                </a:solidFill>
              </a:rPr>
              <a:t>40</a:t>
            </a:r>
            <a:r>
              <a:rPr lang="en-US" sz="1800" dirty="0">
                <a:solidFill>
                  <a:srgbClr val="74A510"/>
                </a:solidFill>
              </a:rPr>
              <a:t>% less efficient </a:t>
            </a:r>
            <a:r>
              <a:rPr lang="en-US" sz="1800" dirty="0" smtClean="0">
                <a:solidFill>
                  <a:srgbClr val="74A510"/>
                </a:solidFill>
              </a:rPr>
              <a:t>in </a:t>
            </a:r>
            <a:r>
              <a:rPr lang="en-US" sz="1800" dirty="0">
                <a:solidFill>
                  <a:srgbClr val="74A510"/>
                </a:solidFill>
              </a:rPr>
              <a:t>energy production. </a:t>
            </a:r>
            <a:endParaRPr lang="en-US" sz="1800" dirty="0" smtClean="0">
              <a:solidFill>
                <a:srgbClr val="74A51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246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74A510"/>
                </a:solidFill>
              </a:rPr>
              <a:t>Wind Power Turbines</a:t>
            </a:r>
          </a:p>
          <a:p>
            <a:endParaRPr lang="en-US" dirty="0"/>
          </a:p>
        </p:txBody>
      </p:sp>
      <p:pic>
        <p:nvPicPr>
          <p:cNvPr id="7" name="Picture 6" descr="wind-power-chapter-(dragged)-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15000" y="3352800"/>
            <a:ext cx="2911231" cy="22469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88848"/>
            <a:ext cx="8534400" cy="6065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74A510"/>
                </a:solidFill>
              </a:rPr>
              <a:t>Vertical Axis Wind Turbine (VAWT)</a:t>
            </a:r>
            <a:endParaRPr lang="en-US" sz="3000" dirty="0">
              <a:solidFill>
                <a:srgbClr val="74A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4947</TotalTime>
  <Words>893</Words>
  <Application>Microsoft Office PowerPoint</Application>
  <PresentationFormat>On-screen Show (4:3)</PresentationFormat>
  <Paragraphs>217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Austin</vt:lpstr>
      <vt:lpstr>DARDIRI:Equations%20for%20presentation.docx!OLE_LINK1</vt:lpstr>
      <vt:lpstr>DARDIRI:Equations%20for%20presentation.docx!OLE_LINK2</vt:lpstr>
      <vt:lpstr>DARDIRI:Equations%20for%20presentation.docx!OLE_LINK3</vt:lpstr>
      <vt:lpstr>DARDIRI:Equations%20for%20presentation.docx!OLE_LINK4</vt:lpstr>
      <vt:lpstr>DARDIRI:Equations%20for%20presentation.docx!OLE_LINK5</vt:lpstr>
      <vt:lpstr>DARDIRI:Equations%20for%20presentation.docx!OLE_LINK6</vt:lpstr>
      <vt:lpstr>DARDIRI:Equations%20for%20presentation.docx!OLE_LINK7</vt:lpstr>
      <vt:lpstr>DARDIRI:Equations%20for%20presentation.docx!OLE_LINK8</vt:lpstr>
      <vt:lpstr>DARDIRI:Equations%20for%20presentation.docx!OLE_LINK9</vt:lpstr>
      <vt:lpstr>DARDIRI:Equations%20for%20presentation.docx!OLE_LINK10</vt:lpstr>
      <vt:lpstr>DARDIRI:Equations%20for%20presentation.docx!OLE_LINK11</vt:lpstr>
      <vt:lpstr>Wind Power Green Energy </vt:lpstr>
      <vt:lpstr>Slide 2</vt:lpstr>
      <vt:lpstr>Slide 3</vt:lpstr>
      <vt:lpstr>Historical Development  and Statistics  </vt:lpstr>
      <vt:lpstr>Slide 5</vt:lpstr>
      <vt:lpstr>Wind Power Turbines</vt:lpstr>
      <vt:lpstr>Types of  Wind Power Turbines</vt:lpstr>
      <vt:lpstr>Horizontal Axis Wind Turbine (HAWT)</vt:lpstr>
      <vt:lpstr>Vertical Axis Wind Turbine (VAWT)</vt:lpstr>
      <vt:lpstr>Vertical Axis Wind Turbine (VAWT)</vt:lpstr>
      <vt:lpstr>Wind Power Calculations</vt:lpstr>
      <vt:lpstr>Power</vt:lpstr>
      <vt:lpstr>Friction Effect</vt:lpstr>
      <vt:lpstr>Average Power</vt:lpstr>
      <vt:lpstr>Wind Power and CO2 Emissions </vt:lpstr>
      <vt:lpstr>Wind Power and CO2 Emissions </vt:lpstr>
      <vt:lpstr>Wind Power and Energy Storage</vt:lpstr>
      <vt:lpstr>Wind Power and Energy Storage</vt:lpstr>
      <vt:lpstr>Energy Storage Options</vt:lpstr>
      <vt:lpstr>Wind Power and Energy Storage</vt:lpstr>
      <vt:lpstr>Slide 21</vt:lpstr>
      <vt:lpstr>Wind Power and Smart Grid</vt:lpstr>
      <vt:lpstr>Slide 23</vt:lpstr>
      <vt:lpstr>Slide 24</vt:lpstr>
      <vt:lpstr> Self Healing Networks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Rabie</dc:creator>
  <cp:lastModifiedBy>Rabie</cp:lastModifiedBy>
  <cp:revision>39</cp:revision>
  <dcterms:created xsi:type="dcterms:W3CDTF">2011-11-29T02:35:17Z</dcterms:created>
  <dcterms:modified xsi:type="dcterms:W3CDTF">2011-12-02T17:20:13Z</dcterms:modified>
</cp:coreProperties>
</file>