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8" r:id="rId2"/>
  </p:sldMasterIdLst>
  <p:sldIdLst>
    <p:sldId id="281" r:id="rId3"/>
    <p:sldId id="287" r:id="rId4"/>
    <p:sldId id="286" r:id="rId5"/>
    <p:sldId id="284" r:id="rId6"/>
    <p:sldId id="282" r:id="rId7"/>
    <p:sldId id="283" r:id="rId8"/>
    <p:sldId id="285" r:id="rId9"/>
    <p:sldId id="291" r:id="rId10"/>
    <p:sldId id="289" r:id="rId11"/>
    <p:sldId id="290" r:id="rId12"/>
    <p:sldId id="294" r:id="rId13"/>
    <p:sldId id="293" r:id="rId14"/>
    <p:sldId id="296" r:id="rId15"/>
    <p:sldId id="297" r:id="rId16"/>
    <p:sldId id="298" r:id="rId17"/>
    <p:sldId id="295" r:id="rId18"/>
    <p:sldId id="299" r:id="rId19"/>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groll@gmail.com" initials="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8" autoAdjust="0"/>
    <p:restoredTop sz="94660"/>
  </p:normalViewPr>
  <p:slideViewPr>
    <p:cSldViewPr snapToGrid="0">
      <p:cViewPr>
        <p:scale>
          <a:sx n="100" d="100"/>
          <a:sy n="100" d="100"/>
        </p:scale>
        <p:origin x="-126" y="-29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v>U.S. Percentage Electricity Generation</c:v>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Pt>
            <c:idx val="5"/>
            <c:bubble3D val="0"/>
            <c:spPr>
              <a:solidFill>
                <a:schemeClr val="accent6"/>
              </a:solidFill>
              <a:ln>
                <a:noFill/>
              </a:ln>
              <a:effectLst>
                <a:outerShdw blurRad="254000" sx="102000" sy="102000" algn="ctr" rotWithShape="0">
                  <a:prstClr val="black">
                    <a:alpha val="20000"/>
                  </a:prstClr>
                </a:outerShdw>
              </a:effectLst>
            </c:spPr>
          </c:dPt>
          <c:dPt>
            <c:idx val="6"/>
            <c:bubble3D val="0"/>
            <c:spPr>
              <a:solidFill>
                <a:schemeClr val="accent1">
                  <a:lumMod val="60000"/>
                </a:schemeClr>
              </a:solidFill>
              <a:ln>
                <a:noFill/>
              </a:ln>
              <a:effectLst>
                <a:outerShdw blurRad="254000" sx="102000" sy="102000" algn="ctr" rotWithShape="0">
                  <a:prstClr val="black">
                    <a:alpha val="20000"/>
                  </a:prstClr>
                </a:outerShdw>
              </a:effectLst>
            </c:spPr>
          </c:dPt>
          <c:dPt>
            <c:idx val="7"/>
            <c:bubble3D val="0"/>
            <c:spPr>
              <a:solidFill>
                <a:schemeClr val="accent2">
                  <a:lumMod val="60000"/>
                </a:schemeClr>
              </a:solidFill>
              <a:ln>
                <a:noFill/>
              </a:ln>
              <a:effectLst>
                <a:outerShdw blurRad="254000" sx="102000" sy="102000" algn="ctr" rotWithShape="0">
                  <a:prstClr val="black">
                    <a:alpha val="20000"/>
                  </a:prstClr>
                </a:outerShdw>
              </a:effectLst>
            </c:spPr>
          </c:dPt>
          <c:dPt>
            <c:idx val="8"/>
            <c:bubble3D val="0"/>
            <c:spPr>
              <a:solidFill>
                <a:schemeClr val="accent3">
                  <a:lumMod val="60000"/>
                </a:schemeClr>
              </a:solidFill>
              <a:ln>
                <a:noFill/>
              </a:ln>
              <a:effectLst>
                <a:outerShdw blurRad="254000" sx="102000" sy="102000" algn="ctr" rotWithShape="0">
                  <a:prstClr val="black">
                    <a:alpha val="20000"/>
                  </a:prstClr>
                </a:outerShdw>
              </a:effectLst>
            </c:spPr>
          </c:dPt>
          <c:dPt>
            <c:idx val="9"/>
            <c:bubble3D val="0"/>
            <c:spPr>
              <a:solidFill>
                <a:schemeClr val="accent4">
                  <a:lumMod val="60000"/>
                </a:schemeClr>
              </a:solidFill>
              <a:ln>
                <a:noFill/>
              </a:ln>
              <a:effectLst>
                <a:outerShdw blurRad="254000" sx="102000" sy="102000" algn="ctr" rotWithShape="0">
                  <a:prstClr val="black">
                    <a:alpha val="20000"/>
                  </a:prstClr>
                </a:outerShdw>
              </a:effectLst>
            </c:spPr>
          </c:dPt>
          <c:dLbls>
            <c:dLbl>
              <c:idx val="9"/>
              <c:layout>
                <c:manualLayout>
                  <c:x val="0.19031339641423284"/>
                  <c:y val="-6.7116210906358279E-3"/>
                </c:manualLayout>
              </c:layout>
              <c:showLegendKey val="0"/>
              <c:showVal val="0"/>
              <c:showCatName val="0"/>
              <c:showSerName val="0"/>
              <c:showPercent val="1"/>
              <c:showBubbleSize val="0"/>
              <c:extLst>
                <c:ext xmlns:c15="http://schemas.microsoft.com/office/drawing/2012/chart" uri="{CE6537A1-D6FC-4f65-9D91-7224C49458BB}">
                  <c15:layout/>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Sheet1!$A$1:$A$10</c:f>
              <c:strCache>
                <c:ptCount val="10"/>
                <c:pt idx="0">
                  <c:v>Coal</c:v>
                </c:pt>
                <c:pt idx="1">
                  <c:v>Natural Gas</c:v>
                </c:pt>
                <c:pt idx="2">
                  <c:v>Nuclear</c:v>
                </c:pt>
                <c:pt idx="3">
                  <c:v>Hydropower</c:v>
                </c:pt>
                <c:pt idx="4">
                  <c:v>Biomass</c:v>
                </c:pt>
                <c:pt idx="5">
                  <c:v>Geothermal</c:v>
                </c:pt>
                <c:pt idx="6">
                  <c:v>Solar</c:v>
                </c:pt>
                <c:pt idx="7">
                  <c:v>Wind</c:v>
                </c:pt>
                <c:pt idx="8">
                  <c:v>Petroleum</c:v>
                </c:pt>
                <c:pt idx="9">
                  <c:v>Other</c:v>
                </c:pt>
              </c:strCache>
            </c:strRef>
          </c:cat>
          <c:val>
            <c:numRef>
              <c:f>Sheet1!$B$1:$B$10</c:f>
              <c:numCache>
                <c:formatCode>0%</c:formatCode>
                <c:ptCount val="10"/>
                <c:pt idx="0">
                  <c:v>0.33</c:v>
                </c:pt>
                <c:pt idx="1">
                  <c:v>0.33</c:v>
                </c:pt>
                <c:pt idx="2">
                  <c:v>0.2</c:v>
                </c:pt>
                <c:pt idx="3">
                  <c:v>0.06</c:v>
                </c:pt>
                <c:pt idx="4" formatCode="0.00%">
                  <c:v>1.6E-2</c:v>
                </c:pt>
                <c:pt idx="5" formatCode="0.00%">
                  <c:v>4.0000000000000001E-3</c:v>
                </c:pt>
                <c:pt idx="6" formatCode="0.00%">
                  <c:v>6.0000000000000001E-3</c:v>
                </c:pt>
                <c:pt idx="7" formatCode="0.00%">
                  <c:v>4.7E-2</c:v>
                </c:pt>
                <c:pt idx="8">
                  <c:v>0.01</c:v>
                </c:pt>
                <c:pt idx="9" formatCode="General">
                  <c:v>0</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tx>
            <c:v>U.S. Operational Units</c:v>
          </c:tx>
          <c:spPr>
            <a:ln w="34925" cap="rnd">
              <a:solidFill>
                <a:schemeClr val="accent1"/>
              </a:solidFill>
              <a:round/>
            </a:ln>
            <a:effectLst>
              <a:outerShdw blurRad="57150" dist="19050" dir="5400000" algn="ctr" rotWithShape="0">
                <a:srgbClr val="000000">
                  <a:alpha val="63000"/>
                </a:srgbClr>
              </a:outerShdw>
            </a:effectLst>
          </c:spPr>
          <c:marker>
            <c:symbol val="none"/>
          </c:marker>
          <c:cat>
            <c:numRef>
              <c:f>'[Table_8.1_Nuclear_Energy_Overview.xlsx]Annual Data'!$A$13:$A$71</c:f>
              <c:numCache>
                <c:formatCode>General</c:formatCode>
                <c:ptCount val="59"/>
                <c:pt idx="0">
                  <c:v>1957</c:v>
                </c:pt>
                <c:pt idx="1">
                  <c:v>1958</c:v>
                </c:pt>
                <c:pt idx="2">
                  <c:v>1959</c:v>
                </c:pt>
                <c:pt idx="3">
                  <c:v>1960</c:v>
                </c:pt>
                <c:pt idx="4">
                  <c:v>1961</c:v>
                </c:pt>
                <c:pt idx="5">
                  <c:v>1962</c:v>
                </c:pt>
                <c:pt idx="6">
                  <c:v>1963</c:v>
                </c:pt>
                <c:pt idx="7">
                  <c:v>1964</c:v>
                </c:pt>
                <c:pt idx="8">
                  <c:v>1965</c:v>
                </c:pt>
                <c:pt idx="9">
                  <c:v>1966</c:v>
                </c:pt>
                <c:pt idx="10">
                  <c:v>1967</c:v>
                </c:pt>
                <c:pt idx="11">
                  <c:v>1968</c:v>
                </c:pt>
                <c:pt idx="12">
                  <c:v>1969</c:v>
                </c:pt>
                <c:pt idx="13">
                  <c:v>1970</c:v>
                </c:pt>
                <c:pt idx="14">
                  <c:v>1971</c:v>
                </c:pt>
                <c:pt idx="15">
                  <c:v>1972</c:v>
                </c:pt>
                <c:pt idx="16">
                  <c:v>1973</c:v>
                </c:pt>
                <c:pt idx="17">
                  <c:v>1974</c:v>
                </c:pt>
                <c:pt idx="18">
                  <c:v>1975</c:v>
                </c:pt>
                <c:pt idx="19">
                  <c:v>1976</c:v>
                </c:pt>
                <c:pt idx="20">
                  <c:v>1977</c:v>
                </c:pt>
                <c:pt idx="21">
                  <c:v>1978</c:v>
                </c:pt>
                <c:pt idx="22">
                  <c:v>1979</c:v>
                </c:pt>
                <c:pt idx="23">
                  <c:v>1980</c:v>
                </c:pt>
                <c:pt idx="24">
                  <c:v>1981</c:v>
                </c:pt>
                <c:pt idx="25">
                  <c:v>1982</c:v>
                </c:pt>
                <c:pt idx="26">
                  <c:v>1983</c:v>
                </c:pt>
                <c:pt idx="27">
                  <c:v>1984</c:v>
                </c:pt>
                <c:pt idx="28">
                  <c:v>1985</c:v>
                </c:pt>
                <c:pt idx="29">
                  <c:v>1986</c:v>
                </c:pt>
                <c:pt idx="30">
                  <c:v>1987</c:v>
                </c:pt>
                <c:pt idx="31">
                  <c:v>1988</c:v>
                </c:pt>
                <c:pt idx="32">
                  <c:v>1989</c:v>
                </c:pt>
                <c:pt idx="33">
                  <c:v>1990</c:v>
                </c:pt>
                <c:pt idx="34">
                  <c:v>1991</c:v>
                </c:pt>
                <c:pt idx="35">
                  <c:v>1992</c:v>
                </c:pt>
                <c:pt idx="36">
                  <c:v>1993</c:v>
                </c:pt>
                <c:pt idx="37">
                  <c:v>1994</c:v>
                </c:pt>
                <c:pt idx="38">
                  <c:v>1995</c:v>
                </c:pt>
                <c:pt idx="39">
                  <c:v>1996</c:v>
                </c:pt>
                <c:pt idx="40">
                  <c:v>1997</c:v>
                </c:pt>
                <c:pt idx="41">
                  <c:v>1998</c:v>
                </c:pt>
                <c:pt idx="42">
                  <c:v>1999</c:v>
                </c:pt>
                <c:pt idx="43">
                  <c:v>2000</c:v>
                </c:pt>
                <c:pt idx="44">
                  <c:v>2001</c:v>
                </c:pt>
                <c:pt idx="45">
                  <c:v>2002</c:v>
                </c:pt>
                <c:pt idx="46">
                  <c:v>2003</c:v>
                </c:pt>
                <c:pt idx="47">
                  <c:v>2004</c:v>
                </c:pt>
                <c:pt idx="48">
                  <c:v>2005</c:v>
                </c:pt>
                <c:pt idx="49">
                  <c:v>2006</c:v>
                </c:pt>
                <c:pt idx="50">
                  <c:v>2007</c:v>
                </c:pt>
                <c:pt idx="51">
                  <c:v>2008</c:v>
                </c:pt>
                <c:pt idx="52">
                  <c:v>2009</c:v>
                </c:pt>
                <c:pt idx="53">
                  <c:v>2010</c:v>
                </c:pt>
                <c:pt idx="54">
                  <c:v>2011</c:v>
                </c:pt>
                <c:pt idx="55">
                  <c:v>2012</c:v>
                </c:pt>
                <c:pt idx="56">
                  <c:v>2013</c:v>
                </c:pt>
                <c:pt idx="57">
                  <c:v>2014</c:v>
                </c:pt>
                <c:pt idx="58">
                  <c:v>2015</c:v>
                </c:pt>
              </c:numCache>
            </c:numRef>
          </c:cat>
          <c:val>
            <c:numRef>
              <c:f>'[Table_8.1_Nuclear_Energy_Overview.xlsx]Annual Data'!$B$13:$B$71</c:f>
              <c:numCache>
                <c:formatCode>General</c:formatCode>
                <c:ptCount val="59"/>
                <c:pt idx="0">
                  <c:v>1</c:v>
                </c:pt>
                <c:pt idx="1">
                  <c:v>1</c:v>
                </c:pt>
                <c:pt idx="2">
                  <c:v>2</c:v>
                </c:pt>
                <c:pt idx="3">
                  <c:v>3</c:v>
                </c:pt>
                <c:pt idx="4">
                  <c:v>3</c:v>
                </c:pt>
                <c:pt idx="5">
                  <c:v>9</c:v>
                </c:pt>
                <c:pt idx="6">
                  <c:v>11</c:v>
                </c:pt>
                <c:pt idx="7">
                  <c:v>13</c:v>
                </c:pt>
                <c:pt idx="8">
                  <c:v>13</c:v>
                </c:pt>
                <c:pt idx="9">
                  <c:v>14</c:v>
                </c:pt>
                <c:pt idx="10">
                  <c:v>15</c:v>
                </c:pt>
                <c:pt idx="11">
                  <c:v>13</c:v>
                </c:pt>
                <c:pt idx="12">
                  <c:v>17</c:v>
                </c:pt>
                <c:pt idx="13">
                  <c:v>20</c:v>
                </c:pt>
                <c:pt idx="14">
                  <c:v>22</c:v>
                </c:pt>
                <c:pt idx="15">
                  <c:v>27</c:v>
                </c:pt>
                <c:pt idx="16">
                  <c:v>42</c:v>
                </c:pt>
                <c:pt idx="17">
                  <c:v>55</c:v>
                </c:pt>
                <c:pt idx="18">
                  <c:v>57</c:v>
                </c:pt>
                <c:pt idx="19">
                  <c:v>63</c:v>
                </c:pt>
                <c:pt idx="20">
                  <c:v>67</c:v>
                </c:pt>
                <c:pt idx="21">
                  <c:v>70</c:v>
                </c:pt>
                <c:pt idx="22">
                  <c:v>69</c:v>
                </c:pt>
                <c:pt idx="23">
                  <c:v>71</c:v>
                </c:pt>
                <c:pt idx="24">
                  <c:v>75</c:v>
                </c:pt>
                <c:pt idx="25">
                  <c:v>78</c:v>
                </c:pt>
                <c:pt idx="26">
                  <c:v>81</c:v>
                </c:pt>
                <c:pt idx="27">
                  <c:v>87</c:v>
                </c:pt>
                <c:pt idx="28">
                  <c:v>96</c:v>
                </c:pt>
                <c:pt idx="29">
                  <c:v>101</c:v>
                </c:pt>
                <c:pt idx="30">
                  <c:v>107</c:v>
                </c:pt>
                <c:pt idx="31">
                  <c:v>109</c:v>
                </c:pt>
                <c:pt idx="32">
                  <c:v>111</c:v>
                </c:pt>
                <c:pt idx="33">
                  <c:v>112</c:v>
                </c:pt>
                <c:pt idx="34">
                  <c:v>111</c:v>
                </c:pt>
                <c:pt idx="35">
                  <c:v>109</c:v>
                </c:pt>
                <c:pt idx="36">
                  <c:v>110</c:v>
                </c:pt>
                <c:pt idx="37">
                  <c:v>109</c:v>
                </c:pt>
                <c:pt idx="38">
                  <c:v>109</c:v>
                </c:pt>
                <c:pt idx="39">
                  <c:v>109</c:v>
                </c:pt>
                <c:pt idx="40">
                  <c:v>107</c:v>
                </c:pt>
                <c:pt idx="41">
                  <c:v>104</c:v>
                </c:pt>
                <c:pt idx="42">
                  <c:v>104</c:v>
                </c:pt>
                <c:pt idx="43">
                  <c:v>104</c:v>
                </c:pt>
                <c:pt idx="44">
                  <c:v>104</c:v>
                </c:pt>
                <c:pt idx="45">
                  <c:v>104</c:v>
                </c:pt>
                <c:pt idx="46">
                  <c:v>104</c:v>
                </c:pt>
                <c:pt idx="47">
                  <c:v>104</c:v>
                </c:pt>
                <c:pt idx="48">
                  <c:v>104</c:v>
                </c:pt>
                <c:pt idx="49">
                  <c:v>104</c:v>
                </c:pt>
                <c:pt idx="50">
                  <c:v>104</c:v>
                </c:pt>
                <c:pt idx="51">
                  <c:v>104</c:v>
                </c:pt>
                <c:pt idx="52">
                  <c:v>104</c:v>
                </c:pt>
                <c:pt idx="53">
                  <c:v>104</c:v>
                </c:pt>
                <c:pt idx="54">
                  <c:v>104</c:v>
                </c:pt>
                <c:pt idx="55">
                  <c:v>104</c:v>
                </c:pt>
                <c:pt idx="56">
                  <c:v>100</c:v>
                </c:pt>
                <c:pt idx="57">
                  <c:v>99</c:v>
                </c:pt>
                <c:pt idx="58">
                  <c:v>99</c:v>
                </c:pt>
              </c:numCache>
            </c:numRef>
          </c:val>
          <c:smooth val="0"/>
        </c:ser>
        <c:dLbls>
          <c:showLegendKey val="0"/>
          <c:showVal val="0"/>
          <c:showCatName val="0"/>
          <c:showSerName val="0"/>
          <c:showPercent val="0"/>
          <c:showBubbleSize val="0"/>
        </c:dLbls>
        <c:marker val="1"/>
        <c:smooth val="0"/>
        <c:axId val="78097792"/>
        <c:axId val="78099968"/>
      </c:lineChart>
      <c:catAx>
        <c:axId val="78097792"/>
        <c:scaling>
          <c:orientation val="minMax"/>
        </c:scaling>
        <c:delete val="0"/>
        <c:axPos val="b"/>
        <c:title>
          <c:tx>
            <c:rich>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Year</a:t>
                </a:r>
              </a:p>
            </c:rich>
          </c:tx>
          <c:layout/>
          <c:overlay val="0"/>
          <c:spPr>
            <a:noFill/>
            <a:ln>
              <a:noFill/>
            </a:ln>
            <a:effectLst/>
          </c:spPr>
        </c:title>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78099968"/>
        <c:crosses val="autoZero"/>
        <c:auto val="1"/>
        <c:lblAlgn val="ctr"/>
        <c:lblOffset val="100"/>
        <c:noMultiLvlLbl val="0"/>
      </c:catAx>
      <c:valAx>
        <c:axId val="78099968"/>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Operating Plants</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78097792"/>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Net Generation Million Kilowatts Hours</a:t>
            </a:r>
          </a:p>
        </c:rich>
      </c:tx>
      <c:layout/>
      <c:overlay val="0"/>
      <c:spPr>
        <a:noFill/>
        <a:ln>
          <a:noFill/>
        </a:ln>
        <a:effectLst/>
      </c:spPr>
    </c:title>
    <c:autoTitleDeleted val="0"/>
    <c:plotArea>
      <c:layout/>
      <c:lineChart>
        <c:grouping val="standard"/>
        <c:varyColors val="0"/>
        <c:ser>
          <c:idx val="0"/>
          <c:order val="0"/>
          <c:tx>
            <c:v>Net Generation Million Kilowatts</c:v>
          </c:tx>
          <c:spPr>
            <a:ln w="34925" cap="rnd">
              <a:solidFill>
                <a:schemeClr val="accent1"/>
              </a:solidFill>
              <a:round/>
            </a:ln>
            <a:effectLst>
              <a:outerShdw blurRad="57150" dist="19050" dir="5400000" algn="ctr" rotWithShape="0">
                <a:srgbClr val="000000">
                  <a:alpha val="63000"/>
                </a:srgbClr>
              </a:outerShdw>
            </a:effectLst>
          </c:spPr>
          <c:marker>
            <c:symbol val="none"/>
          </c:marker>
          <c:cat>
            <c:numRef>
              <c:f>'[Table_8.1_Nuclear_Energy_Overview.xlsx]Annual Data'!$A$13:$A$71</c:f>
              <c:numCache>
                <c:formatCode>General</c:formatCode>
                <c:ptCount val="59"/>
                <c:pt idx="0">
                  <c:v>1957</c:v>
                </c:pt>
                <c:pt idx="1">
                  <c:v>1958</c:v>
                </c:pt>
                <c:pt idx="2">
                  <c:v>1959</c:v>
                </c:pt>
                <c:pt idx="3">
                  <c:v>1960</c:v>
                </c:pt>
                <c:pt idx="4">
                  <c:v>1961</c:v>
                </c:pt>
                <c:pt idx="5">
                  <c:v>1962</c:v>
                </c:pt>
                <c:pt idx="6">
                  <c:v>1963</c:v>
                </c:pt>
                <c:pt idx="7">
                  <c:v>1964</c:v>
                </c:pt>
                <c:pt idx="8">
                  <c:v>1965</c:v>
                </c:pt>
                <c:pt idx="9">
                  <c:v>1966</c:v>
                </c:pt>
                <c:pt idx="10">
                  <c:v>1967</c:v>
                </c:pt>
                <c:pt idx="11">
                  <c:v>1968</c:v>
                </c:pt>
                <c:pt idx="12">
                  <c:v>1969</c:v>
                </c:pt>
                <c:pt idx="13">
                  <c:v>1970</c:v>
                </c:pt>
                <c:pt idx="14">
                  <c:v>1971</c:v>
                </c:pt>
                <c:pt idx="15">
                  <c:v>1972</c:v>
                </c:pt>
                <c:pt idx="16">
                  <c:v>1973</c:v>
                </c:pt>
                <c:pt idx="17">
                  <c:v>1974</c:v>
                </c:pt>
                <c:pt idx="18">
                  <c:v>1975</c:v>
                </c:pt>
                <c:pt idx="19">
                  <c:v>1976</c:v>
                </c:pt>
                <c:pt idx="20">
                  <c:v>1977</c:v>
                </c:pt>
                <c:pt idx="21">
                  <c:v>1978</c:v>
                </c:pt>
                <c:pt idx="22">
                  <c:v>1979</c:v>
                </c:pt>
                <c:pt idx="23">
                  <c:v>1980</c:v>
                </c:pt>
                <c:pt idx="24">
                  <c:v>1981</c:v>
                </c:pt>
                <c:pt idx="25">
                  <c:v>1982</c:v>
                </c:pt>
                <c:pt idx="26">
                  <c:v>1983</c:v>
                </c:pt>
                <c:pt idx="27">
                  <c:v>1984</c:v>
                </c:pt>
                <c:pt idx="28">
                  <c:v>1985</c:v>
                </c:pt>
                <c:pt idx="29">
                  <c:v>1986</c:v>
                </c:pt>
                <c:pt idx="30">
                  <c:v>1987</c:v>
                </c:pt>
                <c:pt idx="31">
                  <c:v>1988</c:v>
                </c:pt>
                <c:pt idx="32">
                  <c:v>1989</c:v>
                </c:pt>
                <c:pt idx="33">
                  <c:v>1990</c:v>
                </c:pt>
                <c:pt idx="34">
                  <c:v>1991</c:v>
                </c:pt>
                <c:pt idx="35">
                  <c:v>1992</c:v>
                </c:pt>
                <c:pt idx="36">
                  <c:v>1993</c:v>
                </c:pt>
                <c:pt idx="37">
                  <c:v>1994</c:v>
                </c:pt>
                <c:pt idx="38">
                  <c:v>1995</c:v>
                </c:pt>
                <c:pt idx="39">
                  <c:v>1996</c:v>
                </c:pt>
                <c:pt idx="40">
                  <c:v>1997</c:v>
                </c:pt>
                <c:pt idx="41">
                  <c:v>1998</c:v>
                </c:pt>
                <c:pt idx="42">
                  <c:v>1999</c:v>
                </c:pt>
                <c:pt idx="43">
                  <c:v>2000</c:v>
                </c:pt>
                <c:pt idx="44">
                  <c:v>2001</c:v>
                </c:pt>
                <c:pt idx="45">
                  <c:v>2002</c:v>
                </c:pt>
                <c:pt idx="46">
                  <c:v>2003</c:v>
                </c:pt>
                <c:pt idx="47">
                  <c:v>2004</c:v>
                </c:pt>
                <c:pt idx="48">
                  <c:v>2005</c:v>
                </c:pt>
                <c:pt idx="49">
                  <c:v>2006</c:v>
                </c:pt>
                <c:pt idx="50">
                  <c:v>2007</c:v>
                </c:pt>
                <c:pt idx="51">
                  <c:v>2008</c:v>
                </c:pt>
                <c:pt idx="52">
                  <c:v>2009</c:v>
                </c:pt>
                <c:pt idx="53">
                  <c:v>2010</c:v>
                </c:pt>
                <c:pt idx="54">
                  <c:v>2011</c:v>
                </c:pt>
                <c:pt idx="55">
                  <c:v>2012</c:v>
                </c:pt>
                <c:pt idx="56">
                  <c:v>2013</c:v>
                </c:pt>
                <c:pt idx="57">
                  <c:v>2014</c:v>
                </c:pt>
                <c:pt idx="58">
                  <c:v>2015</c:v>
                </c:pt>
              </c:numCache>
            </c:numRef>
          </c:cat>
          <c:val>
            <c:numRef>
              <c:f>'[Table_8.1_Nuclear_Energy_Overview.xlsx]Annual Data'!$D$13:$D$71</c:f>
              <c:numCache>
                <c:formatCode>General</c:formatCode>
                <c:ptCount val="59"/>
                <c:pt idx="0">
                  <c:v>10</c:v>
                </c:pt>
                <c:pt idx="1">
                  <c:v>165</c:v>
                </c:pt>
                <c:pt idx="2">
                  <c:v>188</c:v>
                </c:pt>
                <c:pt idx="3">
                  <c:v>518</c:v>
                </c:pt>
                <c:pt idx="4">
                  <c:v>1692</c:v>
                </c:pt>
                <c:pt idx="5">
                  <c:v>2270</c:v>
                </c:pt>
                <c:pt idx="6">
                  <c:v>3212</c:v>
                </c:pt>
                <c:pt idx="7">
                  <c:v>3343</c:v>
                </c:pt>
                <c:pt idx="8">
                  <c:v>3657</c:v>
                </c:pt>
                <c:pt idx="9">
                  <c:v>5520</c:v>
                </c:pt>
                <c:pt idx="10">
                  <c:v>7655</c:v>
                </c:pt>
                <c:pt idx="11">
                  <c:v>12528</c:v>
                </c:pt>
                <c:pt idx="12">
                  <c:v>13928</c:v>
                </c:pt>
                <c:pt idx="13">
                  <c:v>21804</c:v>
                </c:pt>
                <c:pt idx="14">
                  <c:v>38105</c:v>
                </c:pt>
                <c:pt idx="15">
                  <c:v>54091</c:v>
                </c:pt>
                <c:pt idx="16">
                  <c:v>83479</c:v>
                </c:pt>
                <c:pt idx="17">
                  <c:v>113976</c:v>
                </c:pt>
                <c:pt idx="18">
                  <c:v>172505</c:v>
                </c:pt>
                <c:pt idx="19">
                  <c:v>191104</c:v>
                </c:pt>
                <c:pt idx="20">
                  <c:v>250883</c:v>
                </c:pt>
                <c:pt idx="21">
                  <c:v>276403</c:v>
                </c:pt>
                <c:pt idx="22">
                  <c:v>255155</c:v>
                </c:pt>
                <c:pt idx="23">
                  <c:v>251116</c:v>
                </c:pt>
                <c:pt idx="24">
                  <c:v>272674</c:v>
                </c:pt>
                <c:pt idx="25">
                  <c:v>282773</c:v>
                </c:pt>
                <c:pt idx="26">
                  <c:v>293677</c:v>
                </c:pt>
                <c:pt idx="27">
                  <c:v>327634</c:v>
                </c:pt>
                <c:pt idx="28">
                  <c:v>383691</c:v>
                </c:pt>
                <c:pt idx="29">
                  <c:v>414038</c:v>
                </c:pt>
                <c:pt idx="30">
                  <c:v>455270</c:v>
                </c:pt>
                <c:pt idx="31">
                  <c:v>526973</c:v>
                </c:pt>
                <c:pt idx="32">
                  <c:v>529355</c:v>
                </c:pt>
                <c:pt idx="33">
                  <c:v>576862</c:v>
                </c:pt>
                <c:pt idx="34">
                  <c:v>612565</c:v>
                </c:pt>
                <c:pt idx="35">
                  <c:v>618776</c:v>
                </c:pt>
                <c:pt idx="36">
                  <c:v>610291</c:v>
                </c:pt>
                <c:pt idx="37">
                  <c:v>640440</c:v>
                </c:pt>
                <c:pt idx="38">
                  <c:v>673402</c:v>
                </c:pt>
                <c:pt idx="39">
                  <c:v>674729</c:v>
                </c:pt>
                <c:pt idx="40">
                  <c:v>628644</c:v>
                </c:pt>
                <c:pt idx="41">
                  <c:v>673702</c:v>
                </c:pt>
                <c:pt idx="42">
                  <c:v>728254</c:v>
                </c:pt>
                <c:pt idx="43">
                  <c:v>753893</c:v>
                </c:pt>
                <c:pt idx="44">
                  <c:v>768826</c:v>
                </c:pt>
                <c:pt idx="45">
                  <c:v>780064</c:v>
                </c:pt>
                <c:pt idx="46">
                  <c:v>763733</c:v>
                </c:pt>
                <c:pt idx="47">
                  <c:v>788528</c:v>
                </c:pt>
                <c:pt idx="48">
                  <c:v>781986</c:v>
                </c:pt>
                <c:pt idx="49">
                  <c:v>787219</c:v>
                </c:pt>
                <c:pt idx="50">
                  <c:v>806425</c:v>
                </c:pt>
                <c:pt idx="51">
                  <c:v>806208</c:v>
                </c:pt>
                <c:pt idx="52">
                  <c:v>798855</c:v>
                </c:pt>
                <c:pt idx="53">
                  <c:v>806968</c:v>
                </c:pt>
                <c:pt idx="54">
                  <c:v>790204</c:v>
                </c:pt>
                <c:pt idx="55">
                  <c:v>769331</c:v>
                </c:pt>
                <c:pt idx="56">
                  <c:v>789016</c:v>
                </c:pt>
                <c:pt idx="57">
                  <c:v>797166</c:v>
                </c:pt>
                <c:pt idx="58">
                  <c:v>797178</c:v>
                </c:pt>
              </c:numCache>
            </c:numRef>
          </c:val>
          <c:smooth val="0"/>
        </c:ser>
        <c:dLbls>
          <c:showLegendKey val="0"/>
          <c:showVal val="0"/>
          <c:showCatName val="0"/>
          <c:showSerName val="0"/>
          <c:showPercent val="0"/>
          <c:showBubbleSize val="0"/>
        </c:dLbls>
        <c:marker val="1"/>
        <c:smooth val="0"/>
        <c:axId val="78116352"/>
        <c:axId val="78118272"/>
      </c:lineChart>
      <c:catAx>
        <c:axId val="78116352"/>
        <c:scaling>
          <c:orientation val="minMax"/>
        </c:scaling>
        <c:delete val="0"/>
        <c:axPos val="b"/>
        <c:title>
          <c:tx>
            <c:rich>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year</a:t>
                </a:r>
              </a:p>
            </c:rich>
          </c:tx>
          <c:layout/>
          <c:overlay val="0"/>
          <c:spPr>
            <a:noFill/>
            <a:ln>
              <a:noFill/>
            </a:ln>
            <a:effectLst/>
          </c:spPr>
        </c:title>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78118272"/>
        <c:crosses val="autoZero"/>
        <c:auto val="1"/>
        <c:lblAlgn val="ctr"/>
        <c:lblOffset val="100"/>
        <c:noMultiLvlLbl val="0"/>
      </c:catAx>
      <c:valAx>
        <c:axId val="78118272"/>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Million kilowatts hours</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78116352"/>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6C6B086-2906-4859-96D1-48D3905A1F0E}" type="datetimeFigureOut">
              <a:rPr lang="en-US" smtClean="0">
                <a:solidFill>
                  <a:prstClr val="black">
                    <a:tint val="75000"/>
                  </a:prstClr>
                </a:solidFill>
              </a:rPr>
              <a:pPr/>
              <a:t>4/8/2016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F753E99-A79D-4852-A074-CCF7064006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9474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C6B086-2906-4859-96D1-48D3905A1F0E}" type="datetimeFigureOut">
              <a:rPr lang="en-US" smtClean="0">
                <a:solidFill>
                  <a:prstClr val="black">
                    <a:tint val="75000"/>
                  </a:prstClr>
                </a:solidFill>
              </a:rPr>
              <a:pPr/>
              <a:t>4/8/2016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F753E99-A79D-4852-A074-CCF7064006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894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C6B086-2906-4859-96D1-48D3905A1F0E}" type="datetimeFigureOut">
              <a:rPr lang="en-US" smtClean="0">
                <a:solidFill>
                  <a:prstClr val="black">
                    <a:tint val="75000"/>
                  </a:prstClr>
                </a:solidFill>
              </a:rPr>
              <a:pPr/>
              <a:t>4/8/2016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F753E99-A79D-4852-A074-CCF7064006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0837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443D03-D1AE-4D17-B651-273AB8456AD9}" type="datetimeFigureOut">
              <a:rPr lang="en-US" smtClean="0">
                <a:solidFill>
                  <a:prstClr val="black">
                    <a:tint val="75000"/>
                  </a:prstClr>
                </a:solidFill>
              </a:rPr>
              <a:pPr/>
              <a:t>4/8/2016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EAA705C-855C-46E4-9521-A08F58CC89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609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443D03-D1AE-4D17-B651-273AB8456AD9}" type="datetimeFigureOut">
              <a:rPr lang="en-US" smtClean="0">
                <a:solidFill>
                  <a:prstClr val="black">
                    <a:tint val="75000"/>
                  </a:prstClr>
                </a:solidFill>
              </a:rPr>
              <a:pPr/>
              <a:t>4/8/2016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EAA705C-855C-46E4-9521-A08F58CC89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161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443D03-D1AE-4D17-B651-273AB8456AD9}" type="datetimeFigureOut">
              <a:rPr lang="en-US" smtClean="0">
                <a:solidFill>
                  <a:prstClr val="black">
                    <a:tint val="75000"/>
                  </a:prstClr>
                </a:solidFill>
              </a:rPr>
              <a:pPr/>
              <a:t>4/8/2016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EAA705C-855C-46E4-9521-A08F58CC89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9846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443D03-D1AE-4D17-B651-273AB8456AD9}" type="datetimeFigureOut">
              <a:rPr lang="en-US" smtClean="0">
                <a:solidFill>
                  <a:prstClr val="black">
                    <a:tint val="75000"/>
                  </a:prstClr>
                </a:solidFill>
              </a:rPr>
              <a:pPr/>
              <a:t>4/8/2016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EAA705C-855C-46E4-9521-A08F58CC89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6578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443D03-D1AE-4D17-B651-273AB8456AD9}" type="datetimeFigureOut">
              <a:rPr lang="en-US" smtClean="0">
                <a:solidFill>
                  <a:prstClr val="black">
                    <a:tint val="75000"/>
                  </a:prstClr>
                </a:solidFill>
              </a:rPr>
              <a:pPr/>
              <a:t>4/8/2016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EAA705C-855C-46E4-9521-A08F58CC89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869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443D03-D1AE-4D17-B651-273AB8456AD9}" type="datetimeFigureOut">
              <a:rPr lang="en-US" smtClean="0">
                <a:solidFill>
                  <a:prstClr val="black">
                    <a:tint val="75000"/>
                  </a:prstClr>
                </a:solidFill>
              </a:rPr>
              <a:pPr/>
              <a:t>4/8/2016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EAA705C-855C-46E4-9521-A08F58CC89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435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443D03-D1AE-4D17-B651-273AB8456AD9}" type="datetimeFigureOut">
              <a:rPr lang="en-US" smtClean="0">
                <a:solidFill>
                  <a:prstClr val="black">
                    <a:tint val="75000"/>
                  </a:prstClr>
                </a:solidFill>
              </a:rPr>
              <a:pPr/>
              <a:t>4/8/2016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EAA705C-855C-46E4-9521-A08F58CC89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17980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443D03-D1AE-4D17-B651-273AB8456AD9}" type="datetimeFigureOut">
              <a:rPr lang="en-US" smtClean="0">
                <a:solidFill>
                  <a:prstClr val="black">
                    <a:tint val="75000"/>
                  </a:prstClr>
                </a:solidFill>
              </a:rPr>
              <a:pPr/>
              <a:t>4/8/2016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EAA705C-855C-46E4-9521-A08F58CC89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611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C6B086-2906-4859-96D1-48D3905A1F0E}" type="datetimeFigureOut">
              <a:rPr lang="en-US" smtClean="0">
                <a:solidFill>
                  <a:prstClr val="black">
                    <a:tint val="75000"/>
                  </a:prstClr>
                </a:solidFill>
              </a:rPr>
              <a:pPr/>
              <a:t>4/8/2016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F753E99-A79D-4852-A074-CCF7064006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9411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443D03-D1AE-4D17-B651-273AB8456AD9}" type="datetimeFigureOut">
              <a:rPr lang="en-US" smtClean="0">
                <a:solidFill>
                  <a:prstClr val="black">
                    <a:tint val="75000"/>
                  </a:prstClr>
                </a:solidFill>
              </a:rPr>
              <a:pPr/>
              <a:t>4/8/2016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EAA705C-855C-46E4-9521-A08F58CC89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79317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443D03-D1AE-4D17-B651-273AB8456AD9}" type="datetimeFigureOut">
              <a:rPr lang="en-US" smtClean="0">
                <a:solidFill>
                  <a:prstClr val="black">
                    <a:tint val="75000"/>
                  </a:prstClr>
                </a:solidFill>
              </a:rPr>
              <a:pPr/>
              <a:t>4/8/2016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EAA705C-855C-46E4-9521-A08F58CC89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13536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443D03-D1AE-4D17-B651-273AB8456AD9}" type="datetimeFigureOut">
              <a:rPr lang="en-US" smtClean="0">
                <a:solidFill>
                  <a:prstClr val="black">
                    <a:tint val="75000"/>
                  </a:prstClr>
                </a:solidFill>
              </a:rPr>
              <a:pPr/>
              <a:t>4/8/2016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EAA705C-855C-46E4-9521-A08F58CC89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306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C6B086-2906-4859-96D1-48D3905A1F0E}" type="datetimeFigureOut">
              <a:rPr lang="en-US" smtClean="0">
                <a:solidFill>
                  <a:prstClr val="black">
                    <a:tint val="75000"/>
                  </a:prstClr>
                </a:solidFill>
              </a:rPr>
              <a:pPr/>
              <a:t>4/8/2016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F753E99-A79D-4852-A074-CCF7064006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8322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6C6B086-2906-4859-96D1-48D3905A1F0E}" type="datetimeFigureOut">
              <a:rPr lang="en-US" smtClean="0">
                <a:solidFill>
                  <a:prstClr val="black">
                    <a:tint val="75000"/>
                  </a:prstClr>
                </a:solidFill>
              </a:rPr>
              <a:pPr/>
              <a:t>4/8/2016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F753E99-A79D-4852-A074-CCF7064006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7041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6C6B086-2906-4859-96D1-48D3905A1F0E}" type="datetimeFigureOut">
              <a:rPr lang="en-US" smtClean="0">
                <a:solidFill>
                  <a:prstClr val="black">
                    <a:tint val="75000"/>
                  </a:prstClr>
                </a:solidFill>
              </a:rPr>
              <a:pPr/>
              <a:t>4/8/2016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F753E99-A79D-4852-A074-CCF7064006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6577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6C6B086-2906-4859-96D1-48D3905A1F0E}" type="datetimeFigureOut">
              <a:rPr lang="en-US" smtClean="0">
                <a:solidFill>
                  <a:prstClr val="black">
                    <a:tint val="75000"/>
                  </a:prstClr>
                </a:solidFill>
              </a:rPr>
              <a:pPr/>
              <a:t>4/8/2016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F753E99-A79D-4852-A074-CCF7064006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8568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C6B086-2906-4859-96D1-48D3905A1F0E}" type="datetimeFigureOut">
              <a:rPr lang="en-US" smtClean="0">
                <a:solidFill>
                  <a:prstClr val="black">
                    <a:tint val="75000"/>
                  </a:prstClr>
                </a:solidFill>
              </a:rPr>
              <a:pPr/>
              <a:t>4/8/2016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F753E99-A79D-4852-A074-CCF7064006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243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C6B086-2906-4859-96D1-48D3905A1F0E}" type="datetimeFigureOut">
              <a:rPr lang="en-US" smtClean="0">
                <a:solidFill>
                  <a:prstClr val="black">
                    <a:tint val="75000"/>
                  </a:prstClr>
                </a:solidFill>
              </a:rPr>
              <a:pPr/>
              <a:t>4/8/2016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F753E99-A79D-4852-A074-CCF7064006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655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C6B086-2906-4859-96D1-48D3905A1F0E}" type="datetimeFigureOut">
              <a:rPr lang="en-US" smtClean="0">
                <a:solidFill>
                  <a:prstClr val="black">
                    <a:tint val="75000"/>
                  </a:prstClr>
                </a:solidFill>
              </a:rPr>
              <a:pPr/>
              <a:t>4/8/2016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F753E99-A79D-4852-A074-CCF7064006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1653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179"/>
            <a:fld id="{06C6B086-2906-4859-96D1-48D3905A1F0E}" type="datetimeFigureOut">
              <a:rPr lang="en-US" smtClean="0">
                <a:solidFill>
                  <a:prstClr val="black">
                    <a:tint val="75000"/>
                  </a:prstClr>
                </a:solidFill>
              </a:rPr>
              <a:pPr defTabSz="914179"/>
              <a:t>4/8/2016</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179"/>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179"/>
            <a:fld id="{9F753E99-A79D-4852-A074-CCF706400636}" type="slidenum">
              <a:rPr lang="en-US" smtClean="0">
                <a:solidFill>
                  <a:prstClr val="black">
                    <a:tint val="75000"/>
                  </a:prstClr>
                </a:solidFill>
              </a:rPr>
              <a:pPr defTabSz="914179"/>
              <a:t>‹#›</a:t>
            </a:fld>
            <a:endParaRPr lang="en-US">
              <a:solidFill>
                <a:prstClr val="black">
                  <a:tint val="75000"/>
                </a:prstClr>
              </a:solidFill>
            </a:endParaRPr>
          </a:p>
        </p:txBody>
      </p:sp>
    </p:spTree>
    <p:extLst>
      <p:ext uri="{BB962C8B-B14F-4D97-AF65-F5344CB8AC3E}">
        <p14:creationId xmlns:p14="http://schemas.microsoft.com/office/powerpoint/2010/main" val="4654613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443D03-D1AE-4D17-B651-273AB8456AD9}" type="datetimeFigureOut">
              <a:rPr lang="en-US" smtClean="0">
                <a:solidFill>
                  <a:prstClr val="black">
                    <a:tint val="75000"/>
                  </a:prstClr>
                </a:solidFill>
              </a:rPr>
              <a:pPr/>
              <a:t>4/8/2016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A705C-855C-46E4-9521-A08F58CC89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289835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917575"/>
          </a:xfrm>
          <a:noFill/>
        </p:spPr>
        <p:txBody>
          <a:bodyPr anchor="ctr" anchorCtr="0">
            <a:noAutofit/>
          </a:bodyPr>
          <a:lstStyle/>
          <a:p>
            <a:r>
              <a:rPr lang="en-US" sz="2400" b="1" dirty="0" smtClean="0">
                <a:ln w="12700">
                  <a:noFill/>
                </a:ln>
                <a:latin typeface="Chalkboard"/>
                <a:cs typeface="Arial" panose="020B0604020202020204" pitchFamily="34" charset="0"/>
              </a:rPr>
              <a:t>Practical Hydrogen Fuel Development: A Non-Nuclear Feasibility Study</a:t>
            </a:r>
            <a:endParaRPr lang="en-US" sz="2400" b="1" dirty="0">
              <a:ln w="12700">
                <a:noFill/>
              </a:ln>
              <a:latin typeface="Chalkboard"/>
              <a:cs typeface="Arial" panose="020B0604020202020204" pitchFamily="34" charset="0"/>
            </a:endParaRPr>
          </a:p>
        </p:txBody>
      </p:sp>
      <p:sp>
        <p:nvSpPr>
          <p:cNvPr id="9" name="TextBox 8"/>
          <p:cNvSpPr txBox="1"/>
          <p:nvPr/>
        </p:nvSpPr>
        <p:spPr>
          <a:xfrm>
            <a:off x="5943600" y="6135469"/>
            <a:ext cx="3124200" cy="646331"/>
          </a:xfrm>
          <a:prstGeom prst="rect">
            <a:avLst/>
          </a:prstGeom>
          <a:noFill/>
        </p:spPr>
        <p:txBody>
          <a:bodyPr wrap="square" rtlCol="0">
            <a:spAutoFit/>
          </a:bodyPr>
          <a:lstStyle/>
          <a:p>
            <a:pPr algn="r"/>
            <a:r>
              <a:rPr lang="en-US" dirty="0" smtClean="0">
                <a:solidFill>
                  <a:prstClr val="white"/>
                </a:solidFill>
              </a:rPr>
              <a:t>Conference</a:t>
            </a:r>
          </a:p>
          <a:p>
            <a:pPr algn="r"/>
            <a:r>
              <a:rPr lang="en-US" dirty="0" smtClean="0">
                <a:solidFill>
                  <a:prstClr val="white"/>
                </a:solidFill>
              </a:rPr>
              <a:t>Date</a:t>
            </a:r>
            <a:endParaRPr lang="en-US" dirty="0">
              <a:solidFill>
                <a:prstClr val="white"/>
              </a:solidFill>
            </a:endParaRPr>
          </a:p>
        </p:txBody>
      </p:sp>
      <p:sp>
        <p:nvSpPr>
          <p:cNvPr id="13" name="Rectangle 12"/>
          <p:cNvSpPr/>
          <p:nvPr/>
        </p:nvSpPr>
        <p:spPr>
          <a:xfrm>
            <a:off x="0" y="0"/>
            <a:ext cx="9144000" cy="536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6334780"/>
            <a:ext cx="9144000" cy="5232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0" y="6248400"/>
            <a:ext cx="9144000" cy="121919"/>
          </a:xfrm>
          <a:prstGeom prst="rect">
            <a:avLst/>
          </a:prstGeom>
          <a:gradFill>
            <a:gsLst>
              <a:gs pos="0">
                <a:srgbClr val="DDEBCF"/>
              </a:gs>
              <a:gs pos="50000">
                <a:schemeClr val="tx2"/>
              </a:gs>
              <a:gs pos="100000">
                <a:schemeClr val="tx2">
                  <a:lumMod val="50000"/>
                </a:schemeClr>
              </a:gs>
            </a:gsLst>
            <a:lin ang="54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Picture 2"/>
          <p:cNvPicPr>
            <a:picLocks noChangeAspect="1" noChangeArrowheads="1"/>
          </p:cNvPicPr>
          <p:nvPr/>
        </p:nvPicPr>
        <p:blipFill>
          <a:blip r:embed="rId2" cstate="print"/>
          <a:srcRect/>
          <a:stretch>
            <a:fillRect/>
          </a:stretch>
        </p:blipFill>
        <p:spPr bwMode="auto">
          <a:xfrm>
            <a:off x="35264" y="6391656"/>
            <a:ext cx="345736" cy="447788"/>
          </a:xfrm>
          <a:prstGeom prst="rect">
            <a:avLst/>
          </a:prstGeom>
          <a:noFill/>
          <a:ln w="9525">
            <a:noFill/>
            <a:miter lim="800000"/>
            <a:headEnd/>
            <a:tailEnd/>
          </a:ln>
        </p:spPr>
      </p:pic>
      <p:sp>
        <p:nvSpPr>
          <p:cNvPr id="19" name="TextBox 18"/>
          <p:cNvSpPr txBox="1"/>
          <p:nvPr/>
        </p:nvSpPr>
        <p:spPr>
          <a:xfrm>
            <a:off x="381000" y="6334780"/>
            <a:ext cx="5105400" cy="523220"/>
          </a:xfrm>
          <a:prstGeom prst="rect">
            <a:avLst/>
          </a:prstGeom>
          <a:noFill/>
        </p:spPr>
        <p:txBody>
          <a:bodyPr wrap="square" rtlCol="0">
            <a:spAutoFit/>
          </a:bodyPr>
          <a:lstStyle/>
          <a:p>
            <a:r>
              <a:rPr lang="en-US" sz="1400" dirty="0" smtClean="0">
                <a:solidFill>
                  <a:prstClr val="white"/>
                </a:solidFill>
                <a:latin typeface="Chalkboard"/>
              </a:rPr>
              <a:t>Nuclear, Plasma, and Radiological Eng.</a:t>
            </a:r>
          </a:p>
          <a:p>
            <a:r>
              <a:rPr lang="en-US" sz="1400" dirty="0" smtClean="0">
                <a:solidFill>
                  <a:prstClr val="white"/>
                </a:solidFill>
                <a:latin typeface="Chalkboard"/>
              </a:rPr>
              <a:t>University of Illinois </a:t>
            </a:r>
            <a:endParaRPr lang="en-US" sz="1400" dirty="0">
              <a:solidFill>
                <a:prstClr val="white"/>
              </a:solidFill>
              <a:latin typeface="Chalkboard"/>
            </a:endParaRPr>
          </a:p>
        </p:txBody>
      </p:sp>
      <p:sp>
        <p:nvSpPr>
          <p:cNvPr id="21" name="Rectangle 20"/>
          <p:cNvSpPr/>
          <p:nvPr/>
        </p:nvSpPr>
        <p:spPr>
          <a:xfrm>
            <a:off x="0" y="414656"/>
            <a:ext cx="9144000" cy="121919"/>
          </a:xfrm>
          <a:prstGeom prst="rect">
            <a:avLst/>
          </a:prstGeom>
          <a:gradFill>
            <a:gsLst>
              <a:gs pos="0">
                <a:srgbClr val="DDEBCF"/>
              </a:gs>
              <a:gs pos="50000">
                <a:schemeClr val="tx2"/>
              </a:gs>
              <a:gs pos="100000">
                <a:schemeClr val="tx2">
                  <a:lumMod val="50000"/>
                </a:schemeClr>
              </a:gs>
            </a:gsLst>
            <a:lin ang="54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TextBox 21"/>
          <p:cNvSpPr txBox="1"/>
          <p:nvPr/>
        </p:nvSpPr>
        <p:spPr>
          <a:xfrm>
            <a:off x="4038600" y="6339870"/>
            <a:ext cx="5105400" cy="523220"/>
          </a:xfrm>
          <a:prstGeom prst="rect">
            <a:avLst/>
          </a:prstGeom>
          <a:noFill/>
        </p:spPr>
        <p:txBody>
          <a:bodyPr wrap="square" rtlCol="0">
            <a:spAutoFit/>
          </a:bodyPr>
          <a:lstStyle/>
          <a:p>
            <a:pPr algn="r"/>
            <a:r>
              <a:rPr lang="en-US" sz="1400" dirty="0" smtClean="0">
                <a:solidFill>
                  <a:prstClr val="white"/>
                </a:solidFill>
                <a:latin typeface="Chalkboard"/>
              </a:rPr>
              <a:t>April 1</a:t>
            </a:r>
            <a:r>
              <a:rPr lang="en-US" sz="1400" baseline="30000" dirty="0" smtClean="0">
                <a:solidFill>
                  <a:prstClr val="white"/>
                </a:solidFill>
                <a:latin typeface="Chalkboard"/>
              </a:rPr>
              <a:t>st</a:t>
            </a:r>
            <a:r>
              <a:rPr lang="en-US" sz="1400" dirty="0" smtClean="0">
                <a:solidFill>
                  <a:prstClr val="white"/>
                </a:solidFill>
                <a:latin typeface="Chalkboard"/>
              </a:rPr>
              <a:t>, 2016</a:t>
            </a:r>
          </a:p>
          <a:p>
            <a:pPr algn="r"/>
            <a:r>
              <a:rPr lang="en-US" sz="1400" dirty="0" smtClean="0">
                <a:solidFill>
                  <a:prstClr val="white"/>
                </a:solidFill>
                <a:latin typeface="Chalkboard"/>
              </a:rPr>
              <a:t>ANS Student Conference 2016</a:t>
            </a:r>
            <a:endParaRPr lang="en-US" sz="1400" dirty="0">
              <a:solidFill>
                <a:prstClr val="white"/>
              </a:solidFill>
              <a:latin typeface="Chalkboard"/>
            </a:endParaRPr>
          </a:p>
        </p:txBody>
      </p:sp>
      <p:sp>
        <p:nvSpPr>
          <p:cNvPr id="15" name="Text Box 3"/>
          <p:cNvSpPr txBox="1">
            <a:spLocks noChangeArrowheads="1"/>
          </p:cNvSpPr>
          <p:nvPr/>
        </p:nvSpPr>
        <p:spPr bwMode="auto">
          <a:xfrm>
            <a:off x="800100" y="2935069"/>
            <a:ext cx="7543800" cy="2027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ltLang="zh-TW" sz="1700" b="1" baseline="30000" dirty="0" smtClean="0">
                <a:solidFill>
                  <a:prstClr val="black"/>
                </a:solidFill>
                <a:latin typeface="Chalkboard"/>
                <a:cs typeface="Chalkboard"/>
              </a:rPr>
              <a:t>1</a:t>
            </a:r>
            <a:r>
              <a:rPr lang="en-US" altLang="zh-TW" sz="1700" b="1" dirty="0">
                <a:solidFill>
                  <a:prstClr val="black"/>
                </a:solidFill>
                <a:latin typeface="Chalkboard"/>
                <a:cs typeface="Chalkboard"/>
              </a:rPr>
              <a:t>A</a:t>
            </a:r>
            <a:r>
              <a:rPr lang="en-US" altLang="zh-TW" sz="1700" b="1" dirty="0" smtClean="0">
                <a:solidFill>
                  <a:prstClr val="black"/>
                </a:solidFill>
                <a:latin typeface="Chalkboard"/>
                <a:cs typeface="Chalkboard"/>
              </a:rPr>
              <a:t>. Groll,</a:t>
            </a:r>
            <a:endParaRPr lang="en-US" sz="1700" b="1" dirty="0" smtClean="0">
              <a:solidFill>
                <a:prstClr val="black"/>
              </a:solidFill>
              <a:latin typeface="Chalkboard"/>
              <a:cs typeface="Chalkboard"/>
            </a:endParaRPr>
          </a:p>
          <a:p>
            <a:pPr algn="ctr"/>
            <a:endParaRPr lang="en-US" sz="1500" dirty="0" smtClean="0">
              <a:solidFill>
                <a:prstClr val="black"/>
              </a:solidFill>
              <a:latin typeface="Chalkboard"/>
              <a:cs typeface="Chalkboard"/>
            </a:endParaRPr>
          </a:p>
          <a:p>
            <a:pPr algn="ctr">
              <a:spcBef>
                <a:spcPct val="25000"/>
              </a:spcBef>
            </a:pPr>
            <a:r>
              <a:rPr lang="en-US" sz="1500" b="1" baseline="30000" dirty="0" smtClean="0">
                <a:solidFill>
                  <a:prstClr val="black"/>
                </a:solidFill>
                <a:latin typeface="Chalkboard"/>
                <a:ea typeface="Rockwell" charset="0"/>
                <a:cs typeface="Chalkboard"/>
              </a:rPr>
              <a:t>1</a:t>
            </a:r>
            <a:r>
              <a:rPr lang="en-US" sz="1500" b="1" dirty="0" smtClean="0">
                <a:solidFill>
                  <a:prstClr val="black"/>
                </a:solidFill>
                <a:latin typeface="Chalkboard"/>
                <a:ea typeface="Rockwell" charset="0"/>
                <a:cs typeface="Chalkboard"/>
              </a:rPr>
              <a:t>Department </a:t>
            </a:r>
            <a:r>
              <a:rPr lang="en-US" sz="1500" b="1" dirty="0">
                <a:solidFill>
                  <a:prstClr val="black"/>
                </a:solidFill>
                <a:latin typeface="Chalkboard"/>
                <a:ea typeface="Rockwell" charset="0"/>
                <a:cs typeface="Chalkboard"/>
              </a:rPr>
              <a:t>of Nuclear Plasma and Radiological Engineering</a:t>
            </a:r>
            <a:r>
              <a:rPr lang="en-US" sz="1500" b="1" dirty="0" smtClean="0">
                <a:solidFill>
                  <a:prstClr val="black"/>
                </a:solidFill>
                <a:latin typeface="Chalkboard"/>
                <a:ea typeface="Rockwell" charset="0"/>
                <a:cs typeface="Chalkboard"/>
              </a:rPr>
              <a:t>, </a:t>
            </a:r>
          </a:p>
          <a:p>
            <a:pPr algn="ctr">
              <a:spcBef>
                <a:spcPct val="25000"/>
              </a:spcBef>
            </a:pPr>
            <a:r>
              <a:rPr lang="en-US" sz="1500" b="1" dirty="0" smtClean="0">
                <a:solidFill>
                  <a:prstClr val="black"/>
                </a:solidFill>
                <a:latin typeface="Chalkboard"/>
                <a:ea typeface="Rockwell" charset="0"/>
                <a:cs typeface="Chalkboard"/>
              </a:rPr>
              <a:t>University of Illinois at Urbana-Champaign</a:t>
            </a:r>
          </a:p>
          <a:p>
            <a:pPr algn="ctr">
              <a:spcBef>
                <a:spcPct val="25000"/>
              </a:spcBef>
            </a:pPr>
            <a:endParaRPr lang="en-US" sz="1500" b="1" dirty="0">
              <a:solidFill>
                <a:prstClr val="black"/>
              </a:solidFill>
              <a:latin typeface="Chalkboard"/>
              <a:ea typeface="Rockwell" charset="0"/>
              <a:cs typeface="Chalkboard"/>
            </a:endParaRPr>
          </a:p>
          <a:p>
            <a:pPr algn="ctr">
              <a:spcBef>
                <a:spcPct val="25000"/>
              </a:spcBef>
            </a:pPr>
            <a:r>
              <a:rPr lang="en-US" sz="1500" b="1" dirty="0" smtClean="0">
                <a:solidFill>
                  <a:prstClr val="black"/>
                </a:solidFill>
                <a:latin typeface="Chalkboard"/>
                <a:ea typeface="Rockwell" charset="0"/>
                <a:cs typeface="Chalkboard"/>
              </a:rPr>
              <a:t>Contact: </a:t>
            </a:r>
            <a:r>
              <a:rPr lang="en-US" sz="1500" b="1" i="1" dirty="0" smtClean="0">
                <a:solidFill>
                  <a:prstClr val="black"/>
                </a:solidFill>
                <a:latin typeface="Chalkboard"/>
                <a:ea typeface="Rockwell" charset="0"/>
                <a:cs typeface="Chalkboard"/>
              </a:rPr>
              <a:t>groll1@Illinois.edu</a:t>
            </a:r>
            <a:endParaRPr lang="en-US" sz="1500" b="1" dirty="0">
              <a:solidFill>
                <a:prstClr val="black"/>
              </a:solidFill>
              <a:latin typeface="Chalkboard"/>
              <a:ea typeface="Rockwell" charset="0"/>
              <a:cs typeface="Chalkboard"/>
            </a:endParaRPr>
          </a:p>
          <a:p>
            <a:pPr algn="ctr">
              <a:spcBef>
                <a:spcPct val="25000"/>
              </a:spcBef>
            </a:pPr>
            <a:endParaRPr lang="en-US" sz="1500" b="1" dirty="0" smtClean="0">
              <a:solidFill>
                <a:prstClr val="black"/>
              </a:solidFill>
              <a:latin typeface="Chalkboard"/>
              <a:ea typeface="Rockwell" charset="0"/>
              <a:cs typeface="Chalkboard"/>
            </a:endParaRPr>
          </a:p>
        </p:txBody>
      </p:sp>
    </p:spTree>
    <p:extLst>
      <p:ext uri="{BB962C8B-B14F-4D97-AF65-F5344CB8AC3E}">
        <p14:creationId xmlns:p14="http://schemas.microsoft.com/office/powerpoint/2010/main" val="29980296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6334791"/>
            <a:ext cx="9144000" cy="5232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0"/>
            <a:ext cx="9144000" cy="5394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411494"/>
            <a:ext cx="9144000" cy="121919"/>
          </a:xfrm>
          <a:prstGeom prst="rect">
            <a:avLst/>
          </a:prstGeom>
          <a:gradFill>
            <a:gsLst>
              <a:gs pos="0">
                <a:srgbClr val="DDEBCF"/>
              </a:gs>
              <a:gs pos="50000">
                <a:schemeClr val="tx2"/>
              </a:gs>
              <a:gs pos="100000">
                <a:schemeClr val="tx2">
                  <a:lumMod val="50000"/>
                </a:schemeClr>
              </a:gs>
            </a:gsLst>
            <a:lin ang="54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63071"/>
            <a:ext cx="8229600" cy="1143000"/>
          </a:xfrm>
        </p:spPr>
        <p:txBody>
          <a:bodyPr>
            <a:noAutofit/>
          </a:bodyPr>
          <a:lstStyle/>
          <a:p>
            <a:pPr algn="ctr"/>
            <a:r>
              <a:rPr lang="en-US" sz="2000" b="1" dirty="0" smtClean="0">
                <a:ln w="12700">
                  <a:noFill/>
                </a:ln>
                <a:solidFill>
                  <a:schemeClr val="bg1"/>
                </a:solidFill>
                <a:latin typeface="Chalkboard"/>
                <a:cs typeface="Arial" panose="020B0604020202020204" pitchFamily="34" charset="0"/>
              </a:rPr>
              <a:t>What statement is being made?</a:t>
            </a:r>
            <a:endParaRPr lang="en-US" sz="2000" dirty="0">
              <a:solidFill>
                <a:schemeClr val="bg1"/>
              </a:solidFill>
              <a:latin typeface="Chalkboard"/>
            </a:endParaRPr>
          </a:p>
        </p:txBody>
      </p:sp>
      <p:sp>
        <p:nvSpPr>
          <p:cNvPr id="4098" name="AutoShape 2" descr="https://mail-attachment.googleusercontent.com/attachment/u/0/?ui=2&amp;ik=cc2618cd76&amp;view=att&amp;th=13f548a09492ac07&amp;attid=0.1&amp;disp=inline&amp;realattid=f_hi2bd8hp0&amp;safe=1&amp;zw&amp;saduie=AG9B_P8YQ0AUByB998LNiweXDiMs&amp;sadet=1371512951063&amp;sads=URlmAS36vY4TEVLfJsRlRagvIPU"/>
          <p:cNvSpPr>
            <a:spLocks noChangeAspect="1" noChangeArrowheads="1"/>
          </p:cNvSpPr>
          <p:nvPr/>
        </p:nvSpPr>
        <p:spPr bwMode="auto">
          <a:xfrm>
            <a:off x="155575" y="-144457"/>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Rectangle 11"/>
          <p:cNvSpPr/>
          <p:nvPr/>
        </p:nvSpPr>
        <p:spPr>
          <a:xfrm>
            <a:off x="0" y="6248412"/>
            <a:ext cx="9144000" cy="121919"/>
          </a:xfrm>
          <a:prstGeom prst="rect">
            <a:avLst/>
          </a:prstGeom>
          <a:gradFill>
            <a:gsLst>
              <a:gs pos="0">
                <a:srgbClr val="DDEBCF"/>
              </a:gs>
              <a:gs pos="50000">
                <a:schemeClr val="tx2"/>
              </a:gs>
              <a:gs pos="100000">
                <a:schemeClr val="tx2">
                  <a:lumMod val="50000"/>
                </a:schemeClr>
              </a:gs>
            </a:gsLst>
            <a:lin ang="54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p:cNvPicPr>
            <a:picLocks noChangeAspect="1" noChangeArrowheads="1"/>
          </p:cNvPicPr>
          <p:nvPr/>
        </p:nvPicPr>
        <p:blipFill>
          <a:blip r:embed="rId2" cstate="print"/>
          <a:srcRect/>
          <a:stretch>
            <a:fillRect/>
          </a:stretch>
        </p:blipFill>
        <p:spPr bwMode="auto">
          <a:xfrm>
            <a:off x="35264" y="6391665"/>
            <a:ext cx="345736" cy="447788"/>
          </a:xfrm>
          <a:prstGeom prst="rect">
            <a:avLst/>
          </a:prstGeom>
          <a:noFill/>
          <a:ln w="9525">
            <a:noFill/>
            <a:miter lim="800000"/>
            <a:headEnd/>
            <a:tailEnd/>
          </a:ln>
        </p:spPr>
      </p:pic>
      <p:sp>
        <p:nvSpPr>
          <p:cNvPr id="14" name="TextBox 13"/>
          <p:cNvSpPr txBox="1"/>
          <p:nvPr/>
        </p:nvSpPr>
        <p:spPr>
          <a:xfrm>
            <a:off x="381001" y="6334783"/>
            <a:ext cx="5105400" cy="523220"/>
          </a:xfrm>
          <a:prstGeom prst="rect">
            <a:avLst/>
          </a:prstGeom>
          <a:noFill/>
        </p:spPr>
        <p:txBody>
          <a:bodyPr wrap="square" rtlCol="0">
            <a:spAutoFit/>
          </a:bodyPr>
          <a:lstStyle/>
          <a:p>
            <a:r>
              <a:rPr lang="en-US" sz="1400" dirty="0">
                <a:solidFill>
                  <a:schemeClr val="bg1"/>
                </a:solidFill>
                <a:latin typeface="Chalkboard"/>
              </a:rPr>
              <a:t>Nuclear, Plasma, and Radiological Eng.</a:t>
            </a:r>
          </a:p>
          <a:p>
            <a:r>
              <a:rPr lang="en-US" sz="1400" dirty="0">
                <a:solidFill>
                  <a:schemeClr val="bg1"/>
                </a:solidFill>
                <a:latin typeface="Chalkboard"/>
              </a:rPr>
              <a:t>University of Illinois </a:t>
            </a:r>
          </a:p>
        </p:txBody>
      </p:sp>
      <p:sp>
        <p:nvSpPr>
          <p:cNvPr id="15" name="TextBox 14"/>
          <p:cNvSpPr txBox="1"/>
          <p:nvPr/>
        </p:nvSpPr>
        <p:spPr>
          <a:xfrm>
            <a:off x="4038601" y="6339872"/>
            <a:ext cx="5105400" cy="523220"/>
          </a:xfrm>
          <a:prstGeom prst="rect">
            <a:avLst/>
          </a:prstGeom>
          <a:noFill/>
        </p:spPr>
        <p:txBody>
          <a:bodyPr wrap="square" rtlCol="0">
            <a:spAutoFit/>
          </a:bodyPr>
          <a:lstStyle/>
          <a:p>
            <a:pPr algn="r"/>
            <a:r>
              <a:rPr lang="en-US" sz="1400" dirty="0">
                <a:solidFill>
                  <a:prstClr val="white"/>
                </a:solidFill>
                <a:latin typeface="Chalkboard"/>
              </a:rPr>
              <a:t>April 8</a:t>
            </a:r>
            <a:r>
              <a:rPr lang="en-US" sz="1400" baseline="30000" dirty="0">
                <a:solidFill>
                  <a:prstClr val="white"/>
                </a:solidFill>
                <a:latin typeface="Chalkboard"/>
              </a:rPr>
              <a:t>th</a:t>
            </a:r>
            <a:r>
              <a:rPr lang="en-US" sz="1400" dirty="0">
                <a:solidFill>
                  <a:prstClr val="white"/>
                </a:solidFill>
                <a:latin typeface="Chalkboard"/>
              </a:rPr>
              <a:t> 2016</a:t>
            </a:r>
          </a:p>
          <a:p>
            <a:pPr algn="r"/>
            <a:r>
              <a:rPr lang="en-US" sz="1400" dirty="0">
                <a:solidFill>
                  <a:prstClr val="white"/>
                </a:solidFill>
                <a:latin typeface="Chalkboard"/>
              </a:rPr>
              <a:t>498 ES – Energy Presentation</a:t>
            </a:r>
          </a:p>
        </p:txBody>
      </p:sp>
      <p:sp>
        <p:nvSpPr>
          <p:cNvPr id="19" name="Rectangle 18"/>
          <p:cNvSpPr/>
          <p:nvPr/>
        </p:nvSpPr>
        <p:spPr>
          <a:xfrm>
            <a:off x="5708822" y="5457159"/>
            <a:ext cx="123567" cy="272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6008730" y="5469399"/>
            <a:ext cx="2867024" cy="577081"/>
          </a:xfrm>
          <a:prstGeom prst="rect">
            <a:avLst/>
          </a:prstGeom>
          <a:noFill/>
        </p:spPr>
        <p:txBody>
          <a:bodyPr wrap="square" rtlCol="0">
            <a:spAutoFit/>
          </a:bodyPr>
          <a:lstStyle/>
          <a:p>
            <a:pPr algn="just"/>
            <a:r>
              <a:rPr lang="en-US" sz="1050" b="1" dirty="0">
                <a:latin typeface="Chalkboard"/>
              </a:rPr>
              <a:t>Fig. </a:t>
            </a:r>
            <a:r>
              <a:rPr lang="en-US" sz="1050" b="1" dirty="0" smtClean="0">
                <a:latin typeface="Chalkboard"/>
              </a:rPr>
              <a:t>13. (A) </a:t>
            </a:r>
            <a:r>
              <a:rPr lang="en-US" sz="1050" dirty="0" smtClean="0">
                <a:latin typeface="Chalkboard"/>
              </a:rPr>
              <a:t>The anticipated projections for energy composition to 2014. </a:t>
            </a:r>
            <a:r>
              <a:rPr lang="en-US" sz="1050" b="1" dirty="0" smtClean="0">
                <a:latin typeface="Chalkboard"/>
              </a:rPr>
              <a:t>(B) </a:t>
            </a:r>
            <a:r>
              <a:rPr lang="en-US" sz="1050" dirty="0" smtClean="0">
                <a:latin typeface="Chalkboard"/>
              </a:rPr>
              <a:t>The anticipated growth given different conditions.</a:t>
            </a:r>
          </a:p>
        </p:txBody>
      </p:sp>
      <p:sp>
        <p:nvSpPr>
          <p:cNvPr id="31" name="TextBox 30"/>
          <p:cNvSpPr txBox="1"/>
          <p:nvPr/>
        </p:nvSpPr>
        <p:spPr>
          <a:xfrm>
            <a:off x="457201" y="570975"/>
            <a:ext cx="5448300" cy="369332"/>
          </a:xfrm>
          <a:prstGeom prst="rect">
            <a:avLst/>
          </a:prstGeom>
          <a:noFill/>
        </p:spPr>
        <p:txBody>
          <a:bodyPr wrap="square" rtlCol="0">
            <a:spAutoFit/>
          </a:bodyPr>
          <a:lstStyle/>
          <a:p>
            <a:pPr algn="ctr"/>
            <a:r>
              <a:rPr lang="en-US" b="1" i="1" dirty="0" smtClean="0">
                <a:solidFill>
                  <a:schemeClr val="tx2"/>
                </a:solidFill>
                <a:latin typeface="Chalkboard"/>
              </a:rPr>
              <a:t>Nuclear Infrastructure Really Isn’t Growing</a:t>
            </a:r>
            <a:endParaRPr lang="en-US" b="1" i="1" dirty="0">
              <a:solidFill>
                <a:schemeClr val="tx2"/>
              </a:solidFill>
              <a:latin typeface="Chalkboard"/>
            </a:endParaRPr>
          </a:p>
        </p:txBody>
      </p:sp>
      <p:cxnSp>
        <p:nvCxnSpPr>
          <p:cNvPr id="32" name="Straight Connector 31"/>
          <p:cNvCxnSpPr/>
          <p:nvPr/>
        </p:nvCxnSpPr>
        <p:spPr>
          <a:xfrm>
            <a:off x="457200" y="949561"/>
            <a:ext cx="544830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57200" y="1079028"/>
            <a:ext cx="5448301" cy="3970318"/>
          </a:xfrm>
          <a:prstGeom prst="rect">
            <a:avLst/>
          </a:prstGeom>
          <a:noFill/>
        </p:spPr>
        <p:txBody>
          <a:bodyPr wrap="square" rtlCol="0">
            <a:spAutoFit/>
          </a:bodyPr>
          <a:lstStyle/>
          <a:p>
            <a:pPr marL="285750" indent="-285750">
              <a:buFont typeface="Wingdings" panose="05000000000000000000" pitchFamily="2" charset="2"/>
              <a:buChar char="q"/>
            </a:pPr>
            <a:r>
              <a:rPr lang="en-US" b="1" dirty="0" smtClean="0">
                <a:latin typeface="Chalkboard"/>
              </a:rPr>
              <a:t>Nuclear has high energy yield but no current true resolution to waste</a:t>
            </a:r>
            <a:endParaRPr lang="en-US" dirty="0" smtClean="0">
              <a:latin typeface="Chalkboard"/>
            </a:endParaRPr>
          </a:p>
          <a:p>
            <a:pPr marL="285750" indent="-285750">
              <a:buFont typeface="Wingdings" panose="05000000000000000000" pitchFamily="2" charset="2"/>
              <a:buChar char="q"/>
            </a:pPr>
            <a:endParaRPr lang="en-US" dirty="0" smtClean="0">
              <a:latin typeface="Chalkboard"/>
            </a:endParaRPr>
          </a:p>
          <a:p>
            <a:pPr marL="285750" indent="-285750">
              <a:buFont typeface="Wingdings" panose="05000000000000000000" pitchFamily="2" charset="2"/>
              <a:buChar char="q"/>
            </a:pPr>
            <a:r>
              <a:rPr lang="en-US" b="1" dirty="0" smtClean="0">
                <a:latin typeface="Chalkboard"/>
              </a:rPr>
              <a:t>Nuclear has far more regulatory constraints due to the production of radioactive material</a:t>
            </a:r>
          </a:p>
          <a:p>
            <a:pPr marL="285750" indent="-285750">
              <a:buFont typeface="Wingdings" panose="05000000000000000000" pitchFamily="2" charset="2"/>
              <a:buChar char="q"/>
            </a:pPr>
            <a:endParaRPr lang="en-US" b="1" dirty="0">
              <a:latin typeface="Chalkboard"/>
            </a:endParaRPr>
          </a:p>
          <a:p>
            <a:pPr marL="285750" indent="-285750">
              <a:buFont typeface="Wingdings" panose="05000000000000000000" pitchFamily="2" charset="2"/>
              <a:buChar char="q"/>
            </a:pPr>
            <a:r>
              <a:rPr lang="en-US" b="1" dirty="0" smtClean="0">
                <a:latin typeface="Chalkboard"/>
              </a:rPr>
              <a:t>Poor public perception, which is improving, but still has many hurdles to overcome </a:t>
            </a:r>
          </a:p>
          <a:p>
            <a:pPr marL="285750" indent="-285750">
              <a:buFont typeface="Wingdings" panose="05000000000000000000" pitchFamily="2" charset="2"/>
              <a:buChar char="q"/>
            </a:pPr>
            <a:endParaRPr lang="en-US" b="1" dirty="0">
              <a:latin typeface="Chalkboard"/>
            </a:endParaRPr>
          </a:p>
          <a:p>
            <a:pPr marL="285750" indent="-285750">
              <a:buFont typeface="Wingdings" panose="05000000000000000000" pitchFamily="2" charset="2"/>
              <a:buChar char="q"/>
            </a:pPr>
            <a:r>
              <a:rPr lang="en-US" b="1" dirty="0" smtClean="0">
                <a:latin typeface="Chalkboard"/>
              </a:rPr>
              <a:t>Technological developments and implementation of nuclear power is outrun by other energy acquisition methods</a:t>
            </a:r>
          </a:p>
          <a:p>
            <a:pPr marL="285750" indent="-285750">
              <a:buFont typeface="Wingdings" panose="05000000000000000000" pitchFamily="2" charset="2"/>
              <a:buChar char="q"/>
            </a:pPr>
            <a:endParaRPr lang="en-US" b="1" dirty="0">
              <a:latin typeface="Chalkboard"/>
            </a:endParaRPr>
          </a:p>
          <a:p>
            <a:pPr marL="285750" indent="-285750">
              <a:buFont typeface="Wingdings" panose="05000000000000000000" pitchFamily="2" charset="2"/>
              <a:buChar char="q"/>
            </a:pPr>
            <a:r>
              <a:rPr lang="en-US" b="1" dirty="0" smtClean="0">
                <a:latin typeface="Chalkboard"/>
              </a:rPr>
              <a:t>It’s very expensive, the economics challenge</a:t>
            </a:r>
          </a:p>
        </p:txBody>
      </p:sp>
      <p:sp>
        <p:nvSpPr>
          <p:cNvPr id="7" name="TextBox 6"/>
          <p:cNvSpPr txBox="1"/>
          <p:nvPr/>
        </p:nvSpPr>
        <p:spPr>
          <a:xfrm>
            <a:off x="457200" y="5131526"/>
            <a:ext cx="5375189" cy="923330"/>
          </a:xfrm>
          <a:prstGeom prst="rect">
            <a:avLst/>
          </a:prstGeom>
          <a:noFill/>
        </p:spPr>
        <p:txBody>
          <a:bodyPr wrap="square" rtlCol="0">
            <a:spAutoFit/>
          </a:bodyPr>
          <a:lstStyle/>
          <a:p>
            <a:r>
              <a:rPr lang="en-US" i="1" dirty="0" smtClean="0"/>
              <a:t>While nuclear is a </a:t>
            </a:r>
            <a:r>
              <a:rPr lang="en-US" b="1" i="1" dirty="0" smtClean="0"/>
              <a:t>smart option for high energy density </a:t>
            </a:r>
            <a:r>
              <a:rPr lang="en-US" i="1" dirty="0" smtClean="0"/>
              <a:t>and is very safe, </a:t>
            </a:r>
            <a:r>
              <a:rPr lang="en-US" b="1" i="1" dirty="0" smtClean="0"/>
              <a:t>its simply not moving anywhere in U.S. </a:t>
            </a:r>
            <a:r>
              <a:rPr lang="en-US" i="1" dirty="0" smtClean="0"/>
              <a:t>infrastructure</a:t>
            </a:r>
            <a:endParaRPr lang="en-US" i="1" dirty="0"/>
          </a:p>
        </p:txBody>
      </p:sp>
      <p:cxnSp>
        <p:nvCxnSpPr>
          <p:cNvPr id="23" name="Straight Connector 22"/>
          <p:cNvCxnSpPr/>
          <p:nvPr/>
        </p:nvCxnSpPr>
        <p:spPr>
          <a:xfrm>
            <a:off x="6008730" y="948477"/>
            <a:ext cx="298073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008730" y="575575"/>
            <a:ext cx="2979696" cy="369332"/>
          </a:xfrm>
          <a:prstGeom prst="rect">
            <a:avLst/>
          </a:prstGeom>
          <a:noFill/>
        </p:spPr>
        <p:txBody>
          <a:bodyPr wrap="square" rtlCol="0">
            <a:spAutoFit/>
          </a:bodyPr>
          <a:lstStyle/>
          <a:p>
            <a:pPr algn="ctr"/>
            <a:r>
              <a:rPr lang="en-US" b="1" i="1" dirty="0" smtClean="0">
                <a:solidFill>
                  <a:schemeClr val="tx2"/>
                </a:solidFill>
                <a:latin typeface="Chalkboard"/>
              </a:rPr>
              <a:t>EIA Outlooks</a:t>
            </a:r>
            <a:endParaRPr lang="en-US" b="1" i="1" dirty="0">
              <a:solidFill>
                <a:schemeClr val="tx2"/>
              </a:solidFill>
              <a:latin typeface="Chalkboard"/>
            </a:endParaRPr>
          </a:p>
        </p:txBody>
      </p:sp>
      <p:pic>
        <p:nvPicPr>
          <p:cNvPr id="8" name="Picture 7"/>
          <p:cNvPicPr>
            <a:picLocks noChangeAspect="1"/>
          </p:cNvPicPr>
          <p:nvPr/>
        </p:nvPicPr>
        <p:blipFill>
          <a:blip r:embed="rId3"/>
          <a:stretch>
            <a:fillRect/>
          </a:stretch>
        </p:blipFill>
        <p:spPr>
          <a:xfrm>
            <a:off x="6008731" y="1052601"/>
            <a:ext cx="2986038" cy="2204949"/>
          </a:xfrm>
          <a:prstGeom prst="rect">
            <a:avLst/>
          </a:prstGeom>
        </p:spPr>
      </p:pic>
      <p:pic>
        <p:nvPicPr>
          <p:cNvPr id="10" name="Picture 9"/>
          <p:cNvPicPr>
            <a:picLocks noChangeAspect="1"/>
          </p:cNvPicPr>
          <p:nvPr/>
        </p:nvPicPr>
        <p:blipFill>
          <a:blip r:embed="rId4"/>
          <a:stretch>
            <a:fillRect/>
          </a:stretch>
        </p:blipFill>
        <p:spPr>
          <a:xfrm>
            <a:off x="6081843" y="3275804"/>
            <a:ext cx="2906584" cy="2247107"/>
          </a:xfrm>
          <a:prstGeom prst="rect">
            <a:avLst/>
          </a:prstGeom>
        </p:spPr>
      </p:pic>
      <p:sp>
        <p:nvSpPr>
          <p:cNvPr id="27" name="TextBox 9"/>
          <p:cNvSpPr txBox="1">
            <a:spLocks noChangeArrowheads="1"/>
          </p:cNvSpPr>
          <p:nvPr/>
        </p:nvSpPr>
        <p:spPr bwMode="auto">
          <a:xfrm>
            <a:off x="8346745" y="1031079"/>
            <a:ext cx="529009" cy="246195"/>
          </a:xfrm>
          <a:prstGeom prst="rect">
            <a:avLst/>
          </a:prstGeom>
          <a:solidFill>
            <a:srgbClr val="000000">
              <a:alpha val="70000"/>
            </a:srgbClr>
          </a:solidFill>
          <a:ln>
            <a:noFill/>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FFFF00"/>
                </a:solidFill>
                <a:effectLst/>
                <a:latin typeface="Arial" panose="020B0604020202020204" pitchFamily="34" charset="0"/>
                <a:ea typeface="Times New Roman" panose="02020603050405020304" pitchFamily="18" charset="0"/>
              </a:rPr>
              <a:t>(13A)</a:t>
            </a:r>
            <a:endParaRPr kumimoji="0" lang="en-US" altLang="en-US" sz="1800" b="1" i="0" u="none" strike="noStrike" cap="none" normalizeH="0" baseline="0" dirty="0" smtClean="0">
              <a:ln>
                <a:noFill/>
              </a:ln>
              <a:solidFill>
                <a:schemeClr val="tx1"/>
              </a:solidFill>
              <a:effectLst/>
              <a:latin typeface="Arial" panose="020B0604020202020204" pitchFamily="34" charset="0"/>
            </a:endParaRPr>
          </a:p>
        </p:txBody>
      </p:sp>
      <p:sp>
        <p:nvSpPr>
          <p:cNvPr id="28" name="TextBox 9"/>
          <p:cNvSpPr txBox="1">
            <a:spLocks noChangeArrowheads="1"/>
          </p:cNvSpPr>
          <p:nvPr/>
        </p:nvSpPr>
        <p:spPr bwMode="auto">
          <a:xfrm>
            <a:off x="6222670" y="3232429"/>
            <a:ext cx="529009" cy="246195"/>
          </a:xfrm>
          <a:prstGeom prst="rect">
            <a:avLst/>
          </a:prstGeom>
          <a:solidFill>
            <a:srgbClr val="000000">
              <a:alpha val="70000"/>
            </a:srgbClr>
          </a:solidFill>
          <a:ln>
            <a:noFill/>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FFFF00"/>
                </a:solidFill>
                <a:effectLst/>
                <a:latin typeface="Arial" panose="020B0604020202020204" pitchFamily="34" charset="0"/>
                <a:ea typeface="Times New Roman" panose="02020603050405020304" pitchFamily="18" charset="0"/>
              </a:rPr>
              <a:t>(13B)</a:t>
            </a:r>
            <a:endParaRPr kumimoji="0" lang="en-US" altLang="en-US" sz="1800" b="1"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656717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6334791"/>
            <a:ext cx="9144000" cy="5232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0"/>
            <a:ext cx="9144000" cy="5394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411494"/>
            <a:ext cx="9144000" cy="121919"/>
          </a:xfrm>
          <a:prstGeom prst="rect">
            <a:avLst/>
          </a:prstGeom>
          <a:gradFill>
            <a:gsLst>
              <a:gs pos="0">
                <a:srgbClr val="DDEBCF"/>
              </a:gs>
              <a:gs pos="50000">
                <a:schemeClr val="tx2"/>
              </a:gs>
              <a:gs pos="100000">
                <a:schemeClr val="tx2">
                  <a:lumMod val="50000"/>
                </a:schemeClr>
              </a:gs>
            </a:gsLst>
            <a:lin ang="54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63071"/>
            <a:ext cx="8229600" cy="1143000"/>
          </a:xfrm>
        </p:spPr>
        <p:txBody>
          <a:bodyPr>
            <a:noAutofit/>
          </a:bodyPr>
          <a:lstStyle/>
          <a:p>
            <a:pPr algn="ctr"/>
            <a:r>
              <a:rPr lang="en-US" sz="2000" b="1" dirty="0" smtClean="0">
                <a:ln w="12700">
                  <a:noFill/>
                </a:ln>
                <a:solidFill>
                  <a:schemeClr val="bg1"/>
                </a:solidFill>
                <a:latin typeface="Chalkboard"/>
                <a:cs typeface="Arial" panose="020B0604020202020204" pitchFamily="34" charset="0"/>
              </a:rPr>
              <a:t>Moving Forward With EIA Trends – The Goal</a:t>
            </a:r>
            <a:endParaRPr lang="en-US" sz="2000" dirty="0">
              <a:solidFill>
                <a:schemeClr val="bg1"/>
              </a:solidFill>
              <a:latin typeface="Chalkboard"/>
            </a:endParaRPr>
          </a:p>
        </p:txBody>
      </p:sp>
      <p:sp>
        <p:nvSpPr>
          <p:cNvPr id="4098" name="AutoShape 2" descr="https://mail-attachment.googleusercontent.com/attachment/u/0/?ui=2&amp;ik=cc2618cd76&amp;view=att&amp;th=13f548a09492ac07&amp;attid=0.1&amp;disp=inline&amp;realattid=f_hi2bd8hp0&amp;safe=1&amp;zw&amp;saduie=AG9B_P8YQ0AUByB998LNiweXDiMs&amp;sadet=1371512951063&amp;sads=URlmAS36vY4TEVLfJsRlRagvIPU"/>
          <p:cNvSpPr>
            <a:spLocks noChangeAspect="1" noChangeArrowheads="1"/>
          </p:cNvSpPr>
          <p:nvPr/>
        </p:nvSpPr>
        <p:spPr bwMode="auto">
          <a:xfrm>
            <a:off x="155575" y="-144457"/>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Rectangle 11"/>
          <p:cNvSpPr/>
          <p:nvPr/>
        </p:nvSpPr>
        <p:spPr>
          <a:xfrm>
            <a:off x="0" y="6248412"/>
            <a:ext cx="9144000" cy="121919"/>
          </a:xfrm>
          <a:prstGeom prst="rect">
            <a:avLst/>
          </a:prstGeom>
          <a:gradFill>
            <a:gsLst>
              <a:gs pos="0">
                <a:srgbClr val="DDEBCF"/>
              </a:gs>
              <a:gs pos="50000">
                <a:schemeClr val="tx2"/>
              </a:gs>
              <a:gs pos="100000">
                <a:schemeClr val="tx2">
                  <a:lumMod val="50000"/>
                </a:schemeClr>
              </a:gs>
            </a:gsLst>
            <a:lin ang="54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p:cNvPicPr>
            <a:picLocks noChangeAspect="1" noChangeArrowheads="1"/>
          </p:cNvPicPr>
          <p:nvPr/>
        </p:nvPicPr>
        <p:blipFill>
          <a:blip r:embed="rId2" cstate="print"/>
          <a:srcRect/>
          <a:stretch>
            <a:fillRect/>
          </a:stretch>
        </p:blipFill>
        <p:spPr bwMode="auto">
          <a:xfrm>
            <a:off x="35264" y="6391665"/>
            <a:ext cx="345736" cy="447788"/>
          </a:xfrm>
          <a:prstGeom prst="rect">
            <a:avLst/>
          </a:prstGeom>
          <a:noFill/>
          <a:ln w="9525">
            <a:noFill/>
            <a:miter lim="800000"/>
            <a:headEnd/>
            <a:tailEnd/>
          </a:ln>
        </p:spPr>
      </p:pic>
      <p:sp>
        <p:nvSpPr>
          <p:cNvPr id="14" name="TextBox 13"/>
          <p:cNvSpPr txBox="1"/>
          <p:nvPr/>
        </p:nvSpPr>
        <p:spPr>
          <a:xfrm>
            <a:off x="381001" y="6334783"/>
            <a:ext cx="5105400" cy="523220"/>
          </a:xfrm>
          <a:prstGeom prst="rect">
            <a:avLst/>
          </a:prstGeom>
          <a:noFill/>
        </p:spPr>
        <p:txBody>
          <a:bodyPr wrap="square" rtlCol="0">
            <a:spAutoFit/>
          </a:bodyPr>
          <a:lstStyle/>
          <a:p>
            <a:r>
              <a:rPr lang="en-US" sz="1400" dirty="0">
                <a:solidFill>
                  <a:schemeClr val="bg1"/>
                </a:solidFill>
                <a:latin typeface="Chalkboard"/>
              </a:rPr>
              <a:t>Nuclear, Plasma, and Radiological Eng.</a:t>
            </a:r>
          </a:p>
          <a:p>
            <a:r>
              <a:rPr lang="en-US" sz="1400" dirty="0">
                <a:solidFill>
                  <a:schemeClr val="bg1"/>
                </a:solidFill>
                <a:latin typeface="Chalkboard"/>
              </a:rPr>
              <a:t>University of Illinois </a:t>
            </a:r>
          </a:p>
        </p:txBody>
      </p:sp>
      <p:sp>
        <p:nvSpPr>
          <p:cNvPr id="15" name="TextBox 14"/>
          <p:cNvSpPr txBox="1"/>
          <p:nvPr/>
        </p:nvSpPr>
        <p:spPr>
          <a:xfrm>
            <a:off x="4038601" y="6339872"/>
            <a:ext cx="5105400" cy="523220"/>
          </a:xfrm>
          <a:prstGeom prst="rect">
            <a:avLst/>
          </a:prstGeom>
          <a:noFill/>
        </p:spPr>
        <p:txBody>
          <a:bodyPr wrap="square" rtlCol="0">
            <a:spAutoFit/>
          </a:bodyPr>
          <a:lstStyle/>
          <a:p>
            <a:pPr algn="r"/>
            <a:r>
              <a:rPr lang="en-US" sz="1400" dirty="0">
                <a:solidFill>
                  <a:prstClr val="white"/>
                </a:solidFill>
                <a:latin typeface="Chalkboard"/>
              </a:rPr>
              <a:t>April 8</a:t>
            </a:r>
            <a:r>
              <a:rPr lang="en-US" sz="1400" baseline="30000" dirty="0">
                <a:solidFill>
                  <a:prstClr val="white"/>
                </a:solidFill>
                <a:latin typeface="Chalkboard"/>
              </a:rPr>
              <a:t>th</a:t>
            </a:r>
            <a:r>
              <a:rPr lang="en-US" sz="1400" dirty="0">
                <a:solidFill>
                  <a:prstClr val="white"/>
                </a:solidFill>
                <a:latin typeface="Chalkboard"/>
              </a:rPr>
              <a:t> 2016</a:t>
            </a:r>
          </a:p>
          <a:p>
            <a:pPr algn="r"/>
            <a:r>
              <a:rPr lang="en-US" sz="1400" dirty="0">
                <a:solidFill>
                  <a:prstClr val="white"/>
                </a:solidFill>
                <a:latin typeface="Chalkboard"/>
              </a:rPr>
              <a:t>498 ES – Energy Presentation</a:t>
            </a:r>
          </a:p>
        </p:txBody>
      </p:sp>
      <p:sp>
        <p:nvSpPr>
          <p:cNvPr id="19" name="Rectangle 18"/>
          <p:cNvSpPr/>
          <p:nvPr/>
        </p:nvSpPr>
        <p:spPr>
          <a:xfrm>
            <a:off x="5708822" y="5457159"/>
            <a:ext cx="123567" cy="272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07976" y="570975"/>
            <a:ext cx="4330700" cy="369332"/>
          </a:xfrm>
          <a:prstGeom prst="rect">
            <a:avLst/>
          </a:prstGeom>
          <a:noFill/>
        </p:spPr>
        <p:txBody>
          <a:bodyPr wrap="square" rtlCol="0">
            <a:spAutoFit/>
          </a:bodyPr>
          <a:lstStyle/>
          <a:p>
            <a:pPr algn="ctr"/>
            <a:r>
              <a:rPr lang="en-US" b="1" i="1" dirty="0" smtClean="0">
                <a:solidFill>
                  <a:schemeClr val="tx2"/>
                </a:solidFill>
                <a:latin typeface="Chalkboard"/>
              </a:rPr>
              <a:t>The Goals for Hydrogen</a:t>
            </a:r>
            <a:endParaRPr lang="en-US" b="1" i="1" dirty="0">
              <a:solidFill>
                <a:schemeClr val="tx2"/>
              </a:solidFill>
              <a:latin typeface="Chalkboard"/>
            </a:endParaRPr>
          </a:p>
        </p:txBody>
      </p:sp>
      <p:cxnSp>
        <p:nvCxnSpPr>
          <p:cNvPr id="20" name="Straight Connector 19"/>
          <p:cNvCxnSpPr/>
          <p:nvPr/>
        </p:nvCxnSpPr>
        <p:spPr>
          <a:xfrm>
            <a:off x="307974" y="949561"/>
            <a:ext cx="433070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851400" y="950463"/>
            <a:ext cx="383815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851400" y="577561"/>
            <a:ext cx="3837118" cy="369332"/>
          </a:xfrm>
          <a:prstGeom prst="rect">
            <a:avLst/>
          </a:prstGeom>
          <a:noFill/>
        </p:spPr>
        <p:txBody>
          <a:bodyPr wrap="square" rtlCol="0">
            <a:spAutoFit/>
          </a:bodyPr>
          <a:lstStyle/>
          <a:p>
            <a:pPr algn="ctr"/>
            <a:r>
              <a:rPr lang="en-US" b="1" i="1" dirty="0" smtClean="0">
                <a:solidFill>
                  <a:schemeClr val="tx2"/>
                </a:solidFill>
                <a:latin typeface="Chalkboard"/>
              </a:rPr>
              <a:t>Various Different Fuels</a:t>
            </a:r>
            <a:endParaRPr lang="en-US" b="1" i="1" dirty="0">
              <a:solidFill>
                <a:schemeClr val="tx2"/>
              </a:solidFill>
              <a:latin typeface="Chalkboard"/>
            </a:endParaRPr>
          </a:p>
        </p:txBody>
      </p:sp>
      <p:pic>
        <p:nvPicPr>
          <p:cNvPr id="3" name="Picture 2"/>
          <p:cNvPicPr>
            <a:picLocks noChangeAspect="1"/>
          </p:cNvPicPr>
          <p:nvPr/>
        </p:nvPicPr>
        <p:blipFill>
          <a:blip r:embed="rId3"/>
          <a:stretch>
            <a:fillRect/>
          </a:stretch>
        </p:blipFill>
        <p:spPr>
          <a:xfrm>
            <a:off x="4851400" y="1227817"/>
            <a:ext cx="3921126" cy="2235779"/>
          </a:xfrm>
          <a:prstGeom prst="rect">
            <a:avLst/>
          </a:prstGeom>
        </p:spPr>
      </p:pic>
      <p:pic>
        <p:nvPicPr>
          <p:cNvPr id="5" name="Picture 4"/>
          <p:cNvPicPr>
            <a:picLocks noChangeAspect="1"/>
          </p:cNvPicPr>
          <p:nvPr/>
        </p:nvPicPr>
        <p:blipFill>
          <a:blip r:embed="rId4"/>
          <a:stretch>
            <a:fillRect/>
          </a:stretch>
        </p:blipFill>
        <p:spPr>
          <a:xfrm>
            <a:off x="5294623" y="3612866"/>
            <a:ext cx="3477903" cy="1949734"/>
          </a:xfrm>
          <a:prstGeom prst="rect">
            <a:avLst/>
          </a:prstGeom>
        </p:spPr>
      </p:pic>
      <p:sp>
        <p:nvSpPr>
          <p:cNvPr id="24" name="TextBox 23"/>
          <p:cNvSpPr txBox="1"/>
          <p:nvPr/>
        </p:nvSpPr>
        <p:spPr>
          <a:xfrm>
            <a:off x="362723" y="5706616"/>
            <a:ext cx="8418554" cy="415498"/>
          </a:xfrm>
          <a:prstGeom prst="rect">
            <a:avLst/>
          </a:prstGeom>
          <a:noFill/>
        </p:spPr>
        <p:txBody>
          <a:bodyPr wrap="square" rtlCol="0">
            <a:spAutoFit/>
          </a:bodyPr>
          <a:lstStyle/>
          <a:p>
            <a:pPr algn="just"/>
            <a:r>
              <a:rPr lang="en-US" sz="1050" b="1" dirty="0">
                <a:latin typeface="Chalkboard"/>
              </a:rPr>
              <a:t>Fig. </a:t>
            </a:r>
            <a:r>
              <a:rPr lang="en-US" sz="1050" b="1" dirty="0" smtClean="0">
                <a:latin typeface="Chalkboard"/>
              </a:rPr>
              <a:t>14. (A) </a:t>
            </a:r>
            <a:r>
              <a:rPr lang="en-US" sz="1050" dirty="0" smtClean="0">
                <a:latin typeface="Chalkboard"/>
              </a:rPr>
              <a:t>Specific energy for various hydrocarbon compositions </a:t>
            </a:r>
            <a:r>
              <a:rPr lang="en-US" sz="1050" b="1" dirty="0" smtClean="0">
                <a:latin typeface="Chalkboard"/>
              </a:rPr>
              <a:t>(B) </a:t>
            </a:r>
            <a:r>
              <a:rPr lang="en-US" sz="1050" dirty="0" smtClean="0">
                <a:latin typeface="Chalkboard"/>
              </a:rPr>
              <a:t>Energy density for given liquid volumes of selected hydrocarbon compositions.</a:t>
            </a:r>
          </a:p>
        </p:txBody>
      </p:sp>
      <p:sp>
        <p:nvSpPr>
          <p:cNvPr id="26" name="TextBox 25"/>
          <p:cNvSpPr txBox="1"/>
          <p:nvPr/>
        </p:nvSpPr>
        <p:spPr>
          <a:xfrm>
            <a:off x="307974" y="3438000"/>
            <a:ext cx="4330700" cy="369332"/>
          </a:xfrm>
          <a:prstGeom prst="rect">
            <a:avLst/>
          </a:prstGeom>
          <a:noFill/>
        </p:spPr>
        <p:txBody>
          <a:bodyPr wrap="square" rtlCol="0">
            <a:spAutoFit/>
          </a:bodyPr>
          <a:lstStyle/>
          <a:p>
            <a:pPr algn="ctr"/>
            <a:r>
              <a:rPr lang="en-US" b="1" i="1" dirty="0" smtClean="0">
                <a:solidFill>
                  <a:schemeClr val="tx2"/>
                </a:solidFill>
                <a:latin typeface="Chalkboard"/>
              </a:rPr>
              <a:t>Methanol Production Chemistry</a:t>
            </a:r>
            <a:endParaRPr lang="en-US" b="1" i="1" dirty="0">
              <a:solidFill>
                <a:schemeClr val="tx2"/>
              </a:solidFill>
              <a:latin typeface="Chalkboard"/>
            </a:endParaRPr>
          </a:p>
        </p:txBody>
      </p:sp>
      <p:cxnSp>
        <p:nvCxnSpPr>
          <p:cNvPr id="27" name="Straight Connector 26"/>
          <p:cNvCxnSpPr/>
          <p:nvPr/>
        </p:nvCxnSpPr>
        <p:spPr>
          <a:xfrm>
            <a:off x="307972" y="3816586"/>
            <a:ext cx="433070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60522" y="1025023"/>
            <a:ext cx="4454354" cy="2585323"/>
          </a:xfrm>
          <a:prstGeom prst="rect">
            <a:avLst/>
          </a:prstGeom>
          <a:noFill/>
        </p:spPr>
        <p:txBody>
          <a:bodyPr wrap="square" rtlCol="0">
            <a:spAutoFit/>
          </a:bodyPr>
          <a:lstStyle/>
          <a:p>
            <a:pPr marL="285750" indent="-285750">
              <a:buFont typeface="Wingdings" panose="05000000000000000000" pitchFamily="2" charset="2"/>
              <a:buChar char="q"/>
            </a:pPr>
            <a:r>
              <a:rPr lang="en-US" b="1" dirty="0" smtClean="0">
                <a:latin typeface="Chalkboard"/>
              </a:rPr>
              <a:t>Develop a fuel which is not intended to be burned </a:t>
            </a:r>
            <a:endParaRPr lang="en-US" dirty="0" smtClean="0">
              <a:latin typeface="Chalkboard"/>
            </a:endParaRPr>
          </a:p>
          <a:p>
            <a:pPr marL="285750" indent="-285750">
              <a:buFont typeface="Wingdings" panose="05000000000000000000" pitchFamily="2" charset="2"/>
              <a:buChar char="q"/>
            </a:pPr>
            <a:endParaRPr lang="en-US" dirty="0" smtClean="0">
              <a:latin typeface="Chalkboard"/>
            </a:endParaRPr>
          </a:p>
          <a:p>
            <a:pPr marL="285750" indent="-285750">
              <a:buFont typeface="Wingdings" panose="05000000000000000000" pitchFamily="2" charset="2"/>
              <a:buChar char="q"/>
            </a:pPr>
            <a:r>
              <a:rPr lang="en-US" b="1" dirty="0" smtClean="0">
                <a:latin typeface="Chalkboard"/>
              </a:rPr>
              <a:t>Fuel which can be produced from capturing carbon dioxide</a:t>
            </a:r>
          </a:p>
          <a:p>
            <a:pPr marL="285750" indent="-285750">
              <a:buFont typeface="Wingdings" panose="05000000000000000000" pitchFamily="2" charset="2"/>
              <a:buChar char="q"/>
            </a:pPr>
            <a:endParaRPr lang="en-US" b="1" dirty="0">
              <a:latin typeface="Chalkboard"/>
            </a:endParaRPr>
          </a:p>
          <a:p>
            <a:pPr marL="285750" indent="-285750">
              <a:buFont typeface="Wingdings" panose="05000000000000000000" pitchFamily="2" charset="2"/>
              <a:buChar char="q"/>
            </a:pPr>
            <a:r>
              <a:rPr lang="en-US" b="1" dirty="0" smtClean="0">
                <a:latin typeface="Chalkboard"/>
              </a:rPr>
              <a:t>Emit hydrogen from the intermediate carrier</a:t>
            </a:r>
          </a:p>
          <a:p>
            <a:pPr marL="285750" indent="-285750">
              <a:buFont typeface="Wingdings" panose="05000000000000000000" pitchFamily="2" charset="2"/>
              <a:buChar char="q"/>
            </a:pPr>
            <a:endParaRPr lang="en-US" b="1" dirty="0">
              <a:latin typeface="Chalkboard"/>
            </a:endParaRPr>
          </a:p>
        </p:txBody>
      </p:sp>
      <p:pic>
        <p:nvPicPr>
          <p:cNvPr id="10" name="Picture 9"/>
          <p:cNvPicPr>
            <a:picLocks noChangeAspect="1"/>
          </p:cNvPicPr>
          <p:nvPr/>
        </p:nvPicPr>
        <p:blipFill>
          <a:blip r:embed="rId5"/>
          <a:stretch>
            <a:fillRect/>
          </a:stretch>
        </p:blipFill>
        <p:spPr>
          <a:xfrm>
            <a:off x="952500" y="3872976"/>
            <a:ext cx="3257550" cy="866775"/>
          </a:xfrm>
          <a:prstGeom prst="rect">
            <a:avLst/>
          </a:prstGeom>
        </p:spPr>
      </p:pic>
      <p:pic>
        <p:nvPicPr>
          <p:cNvPr id="11" name="Picture 10"/>
          <p:cNvPicPr>
            <a:picLocks noChangeAspect="1"/>
          </p:cNvPicPr>
          <p:nvPr/>
        </p:nvPicPr>
        <p:blipFill>
          <a:blip r:embed="rId6"/>
          <a:stretch>
            <a:fillRect/>
          </a:stretch>
        </p:blipFill>
        <p:spPr>
          <a:xfrm>
            <a:off x="923925" y="4697881"/>
            <a:ext cx="2514600" cy="838200"/>
          </a:xfrm>
          <a:prstGeom prst="rect">
            <a:avLst/>
          </a:prstGeom>
        </p:spPr>
      </p:pic>
      <p:sp>
        <p:nvSpPr>
          <p:cNvPr id="31" name="TextBox 9"/>
          <p:cNvSpPr txBox="1">
            <a:spLocks noChangeArrowheads="1"/>
          </p:cNvSpPr>
          <p:nvPr/>
        </p:nvSpPr>
        <p:spPr bwMode="auto">
          <a:xfrm>
            <a:off x="4851400" y="1041571"/>
            <a:ext cx="529009" cy="246195"/>
          </a:xfrm>
          <a:prstGeom prst="rect">
            <a:avLst/>
          </a:prstGeom>
          <a:solidFill>
            <a:srgbClr val="000000">
              <a:alpha val="70000"/>
            </a:srgbClr>
          </a:solidFill>
          <a:ln>
            <a:noFill/>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FFFF00"/>
                </a:solidFill>
                <a:effectLst/>
                <a:latin typeface="Arial" panose="020B0604020202020204" pitchFamily="34" charset="0"/>
                <a:ea typeface="Times New Roman" panose="02020603050405020304" pitchFamily="18" charset="0"/>
              </a:rPr>
              <a:t>(14A)</a:t>
            </a:r>
            <a:endParaRPr kumimoji="0" lang="en-US" altLang="en-US" sz="1800" b="1" i="0" u="none" strike="noStrike" cap="none" normalizeH="0" baseline="0" dirty="0" smtClean="0">
              <a:ln>
                <a:noFill/>
              </a:ln>
              <a:solidFill>
                <a:schemeClr val="tx1"/>
              </a:solidFill>
              <a:effectLst/>
              <a:latin typeface="Arial" panose="020B0604020202020204" pitchFamily="34" charset="0"/>
            </a:endParaRPr>
          </a:p>
        </p:txBody>
      </p:sp>
      <p:sp>
        <p:nvSpPr>
          <p:cNvPr id="32" name="TextBox 9"/>
          <p:cNvSpPr txBox="1">
            <a:spLocks noChangeArrowheads="1"/>
          </p:cNvSpPr>
          <p:nvPr/>
        </p:nvSpPr>
        <p:spPr bwMode="auto">
          <a:xfrm>
            <a:off x="4851400" y="3488261"/>
            <a:ext cx="529009" cy="246195"/>
          </a:xfrm>
          <a:prstGeom prst="rect">
            <a:avLst/>
          </a:prstGeom>
          <a:solidFill>
            <a:srgbClr val="000000">
              <a:alpha val="70000"/>
            </a:srgbClr>
          </a:solidFill>
          <a:ln>
            <a:noFill/>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FFFF00"/>
                </a:solidFill>
                <a:effectLst/>
                <a:latin typeface="Arial" panose="020B0604020202020204" pitchFamily="34" charset="0"/>
                <a:ea typeface="Times New Roman" panose="02020603050405020304" pitchFamily="18" charset="0"/>
              </a:rPr>
              <a:t>(14B)</a:t>
            </a:r>
            <a:endParaRPr kumimoji="0" lang="en-US" altLang="en-US" sz="1800" b="1"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704004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6334791"/>
            <a:ext cx="9144000" cy="5232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0"/>
            <a:ext cx="9144000" cy="5394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411494"/>
            <a:ext cx="9144000" cy="121919"/>
          </a:xfrm>
          <a:prstGeom prst="rect">
            <a:avLst/>
          </a:prstGeom>
          <a:gradFill>
            <a:gsLst>
              <a:gs pos="0">
                <a:srgbClr val="DDEBCF"/>
              </a:gs>
              <a:gs pos="50000">
                <a:schemeClr val="tx2"/>
              </a:gs>
              <a:gs pos="100000">
                <a:schemeClr val="tx2">
                  <a:lumMod val="50000"/>
                </a:schemeClr>
              </a:gs>
            </a:gsLst>
            <a:lin ang="54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63071"/>
            <a:ext cx="8229600" cy="1143000"/>
          </a:xfrm>
        </p:spPr>
        <p:txBody>
          <a:bodyPr>
            <a:noAutofit/>
          </a:bodyPr>
          <a:lstStyle/>
          <a:p>
            <a:pPr algn="ctr"/>
            <a:r>
              <a:rPr lang="en-US" sz="2000" b="1" dirty="0" smtClean="0">
                <a:ln w="12700">
                  <a:noFill/>
                </a:ln>
                <a:solidFill>
                  <a:schemeClr val="bg1"/>
                </a:solidFill>
                <a:latin typeface="Chalkboard"/>
                <a:cs typeface="Arial" panose="020B0604020202020204" pitchFamily="34" charset="0"/>
              </a:rPr>
              <a:t>Moving Forward With EIA Trends – Ingredient 1</a:t>
            </a:r>
            <a:endParaRPr lang="en-US" sz="2000" dirty="0">
              <a:solidFill>
                <a:schemeClr val="bg1"/>
              </a:solidFill>
              <a:latin typeface="Chalkboard"/>
            </a:endParaRPr>
          </a:p>
        </p:txBody>
      </p:sp>
      <p:sp>
        <p:nvSpPr>
          <p:cNvPr id="4098" name="AutoShape 2" descr="https://mail-attachment.googleusercontent.com/attachment/u/0/?ui=2&amp;ik=cc2618cd76&amp;view=att&amp;th=13f548a09492ac07&amp;attid=0.1&amp;disp=inline&amp;realattid=f_hi2bd8hp0&amp;safe=1&amp;zw&amp;saduie=AG9B_P8YQ0AUByB998LNiweXDiMs&amp;sadet=1371512951063&amp;sads=URlmAS36vY4TEVLfJsRlRagvIPU"/>
          <p:cNvSpPr>
            <a:spLocks noChangeAspect="1" noChangeArrowheads="1"/>
          </p:cNvSpPr>
          <p:nvPr/>
        </p:nvSpPr>
        <p:spPr bwMode="auto">
          <a:xfrm>
            <a:off x="155575" y="-144457"/>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Rectangle 11"/>
          <p:cNvSpPr/>
          <p:nvPr/>
        </p:nvSpPr>
        <p:spPr>
          <a:xfrm>
            <a:off x="0" y="6248412"/>
            <a:ext cx="9144000" cy="121919"/>
          </a:xfrm>
          <a:prstGeom prst="rect">
            <a:avLst/>
          </a:prstGeom>
          <a:gradFill>
            <a:gsLst>
              <a:gs pos="0">
                <a:srgbClr val="DDEBCF"/>
              </a:gs>
              <a:gs pos="50000">
                <a:schemeClr val="tx2"/>
              </a:gs>
              <a:gs pos="100000">
                <a:schemeClr val="tx2">
                  <a:lumMod val="50000"/>
                </a:schemeClr>
              </a:gs>
            </a:gsLst>
            <a:lin ang="54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p:cNvPicPr>
            <a:picLocks noChangeAspect="1" noChangeArrowheads="1"/>
          </p:cNvPicPr>
          <p:nvPr/>
        </p:nvPicPr>
        <p:blipFill>
          <a:blip r:embed="rId2" cstate="print"/>
          <a:srcRect/>
          <a:stretch>
            <a:fillRect/>
          </a:stretch>
        </p:blipFill>
        <p:spPr bwMode="auto">
          <a:xfrm>
            <a:off x="35264" y="6391665"/>
            <a:ext cx="345736" cy="447788"/>
          </a:xfrm>
          <a:prstGeom prst="rect">
            <a:avLst/>
          </a:prstGeom>
          <a:noFill/>
          <a:ln w="9525">
            <a:noFill/>
            <a:miter lim="800000"/>
            <a:headEnd/>
            <a:tailEnd/>
          </a:ln>
        </p:spPr>
      </p:pic>
      <p:sp>
        <p:nvSpPr>
          <p:cNvPr id="14" name="TextBox 13"/>
          <p:cNvSpPr txBox="1"/>
          <p:nvPr/>
        </p:nvSpPr>
        <p:spPr>
          <a:xfrm>
            <a:off x="381001" y="6334783"/>
            <a:ext cx="5105400" cy="523220"/>
          </a:xfrm>
          <a:prstGeom prst="rect">
            <a:avLst/>
          </a:prstGeom>
          <a:noFill/>
        </p:spPr>
        <p:txBody>
          <a:bodyPr wrap="square" rtlCol="0">
            <a:spAutoFit/>
          </a:bodyPr>
          <a:lstStyle/>
          <a:p>
            <a:r>
              <a:rPr lang="en-US" sz="1400" dirty="0">
                <a:solidFill>
                  <a:schemeClr val="bg1"/>
                </a:solidFill>
                <a:latin typeface="Chalkboard"/>
              </a:rPr>
              <a:t>Nuclear, Plasma, and Radiological Eng.</a:t>
            </a:r>
          </a:p>
          <a:p>
            <a:r>
              <a:rPr lang="en-US" sz="1400" dirty="0">
                <a:solidFill>
                  <a:schemeClr val="bg1"/>
                </a:solidFill>
                <a:latin typeface="Chalkboard"/>
              </a:rPr>
              <a:t>University of Illinois </a:t>
            </a:r>
          </a:p>
        </p:txBody>
      </p:sp>
      <p:sp>
        <p:nvSpPr>
          <p:cNvPr id="15" name="TextBox 14"/>
          <p:cNvSpPr txBox="1"/>
          <p:nvPr/>
        </p:nvSpPr>
        <p:spPr>
          <a:xfrm>
            <a:off x="4038601" y="6339872"/>
            <a:ext cx="5105400" cy="523220"/>
          </a:xfrm>
          <a:prstGeom prst="rect">
            <a:avLst/>
          </a:prstGeom>
          <a:noFill/>
        </p:spPr>
        <p:txBody>
          <a:bodyPr wrap="square" rtlCol="0">
            <a:spAutoFit/>
          </a:bodyPr>
          <a:lstStyle/>
          <a:p>
            <a:pPr algn="r"/>
            <a:r>
              <a:rPr lang="en-US" sz="1400" dirty="0">
                <a:solidFill>
                  <a:prstClr val="white"/>
                </a:solidFill>
                <a:latin typeface="Chalkboard"/>
              </a:rPr>
              <a:t>April 8</a:t>
            </a:r>
            <a:r>
              <a:rPr lang="en-US" sz="1400" baseline="30000" dirty="0">
                <a:solidFill>
                  <a:prstClr val="white"/>
                </a:solidFill>
                <a:latin typeface="Chalkboard"/>
              </a:rPr>
              <a:t>th</a:t>
            </a:r>
            <a:r>
              <a:rPr lang="en-US" sz="1400" dirty="0">
                <a:solidFill>
                  <a:prstClr val="white"/>
                </a:solidFill>
                <a:latin typeface="Chalkboard"/>
              </a:rPr>
              <a:t> 2016</a:t>
            </a:r>
          </a:p>
          <a:p>
            <a:pPr algn="r"/>
            <a:r>
              <a:rPr lang="en-US" sz="1400" dirty="0">
                <a:solidFill>
                  <a:prstClr val="white"/>
                </a:solidFill>
                <a:latin typeface="Chalkboard"/>
              </a:rPr>
              <a:t>498 ES – Energy Presentation</a:t>
            </a:r>
          </a:p>
        </p:txBody>
      </p:sp>
      <p:sp>
        <p:nvSpPr>
          <p:cNvPr id="19" name="Rectangle 18"/>
          <p:cNvSpPr/>
          <p:nvPr/>
        </p:nvSpPr>
        <p:spPr>
          <a:xfrm>
            <a:off x="5708822" y="5457159"/>
            <a:ext cx="123567" cy="272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307975" y="1143000"/>
            <a:ext cx="5400847" cy="2466529"/>
          </a:xfrm>
          <a:prstGeom prst="rect">
            <a:avLst/>
          </a:prstGeom>
        </p:spPr>
      </p:pic>
      <p:sp>
        <p:nvSpPr>
          <p:cNvPr id="18" name="TextBox 17"/>
          <p:cNvSpPr txBox="1"/>
          <p:nvPr/>
        </p:nvSpPr>
        <p:spPr>
          <a:xfrm>
            <a:off x="307975" y="570975"/>
            <a:ext cx="5178426" cy="369332"/>
          </a:xfrm>
          <a:prstGeom prst="rect">
            <a:avLst/>
          </a:prstGeom>
          <a:noFill/>
        </p:spPr>
        <p:txBody>
          <a:bodyPr wrap="square" rtlCol="0">
            <a:spAutoFit/>
          </a:bodyPr>
          <a:lstStyle/>
          <a:p>
            <a:pPr algn="ctr"/>
            <a:r>
              <a:rPr lang="en-US" b="1" i="1" dirty="0" smtClean="0">
                <a:solidFill>
                  <a:schemeClr val="tx2"/>
                </a:solidFill>
                <a:latin typeface="Chalkboard"/>
              </a:rPr>
              <a:t>Energy Related Carbon Dioxide Production</a:t>
            </a:r>
            <a:endParaRPr lang="en-US" b="1" i="1" dirty="0">
              <a:solidFill>
                <a:schemeClr val="tx2"/>
              </a:solidFill>
              <a:latin typeface="Chalkboard"/>
            </a:endParaRPr>
          </a:p>
        </p:txBody>
      </p:sp>
      <p:cxnSp>
        <p:nvCxnSpPr>
          <p:cNvPr id="20" name="Straight Connector 19"/>
          <p:cNvCxnSpPr/>
          <p:nvPr/>
        </p:nvCxnSpPr>
        <p:spPr>
          <a:xfrm>
            <a:off x="307974" y="949561"/>
            <a:ext cx="517842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486401" y="4852447"/>
            <a:ext cx="3390900" cy="900246"/>
          </a:xfrm>
          <a:prstGeom prst="rect">
            <a:avLst/>
          </a:prstGeom>
          <a:noFill/>
        </p:spPr>
        <p:txBody>
          <a:bodyPr wrap="square" rtlCol="0">
            <a:spAutoFit/>
          </a:bodyPr>
          <a:lstStyle/>
          <a:p>
            <a:pPr algn="just"/>
            <a:r>
              <a:rPr lang="en-US" sz="1050" b="1" dirty="0">
                <a:latin typeface="Chalkboard"/>
              </a:rPr>
              <a:t>Fig. </a:t>
            </a:r>
            <a:r>
              <a:rPr lang="en-US" sz="1050" b="1" dirty="0" smtClean="0">
                <a:latin typeface="Chalkboard"/>
              </a:rPr>
              <a:t>15. (A) </a:t>
            </a:r>
            <a:r>
              <a:rPr lang="en-US" sz="1050" dirty="0" smtClean="0">
                <a:latin typeface="Chalkboard"/>
              </a:rPr>
              <a:t>The total amount of carbon dioxide produced from 1990 to 2014 with annual percentage change. </a:t>
            </a:r>
            <a:r>
              <a:rPr lang="en-US" sz="1050" b="1" dirty="0" smtClean="0">
                <a:latin typeface="Chalkboard"/>
              </a:rPr>
              <a:t>(B) </a:t>
            </a:r>
            <a:r>
              <a:rPr lang="en-US" sz="1050" dirty="0" smtClean="0">
                <a:latin typeface="Chalkboard"/>
              </a:rPr>
              <a:t>The production of carbon dioxide from various sources such as coal, natural gas, and liquids from 1990 to 2014. </a:t>
            </a:r>
          </a:p>
        </p:txBody>
      </p:sp>
      <p:pic>
        <p:nvPicPr>
          <p:cNvPr id="17" name="Picture 16"/>
          <p:cNvPicPr>
            <a:picLocks noChangeAspect="1"/>
          </p:cNvPicPr>
          <p:nvPr/>
        </p:nvPicPr>
        <p:blipFill>
          <a:blip r:embed="rId4"/>
          <a:stretch>
            <a:fillRect/>
          </a:stretch>
        </p:blipFill>
        <p:spPr>
          <a:xfrm>
            <a:off x="307779" y="3711733"/>
            <a:ext cx="5178622" cy="2251009"/>
          </a:xfrm>
          <a:prstGeom prst="rect">
            <a:avLst/>
          </a:prstGeom>
        </p:spPr>
      </p:pic>
      <p:cxnSp>
        <p:nvCxnSpPr>
          <p:cNvPr id="26" name="Straight Connector 25"/>
          <p:cNvCxnSpPr/>
          <p:nvPr/>
        </p:nvCxnSpPr>
        <p:spPr>
          <a:xfrm>
            <a:off x="5708822" y="950463"/>
            <a:ext cx="298073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708822" y="577561"/>
            <a:ext cx="2979696" cy="369332"/>
          </a:xfrm>
          <a:prstGeom prst="rect">
            <a:avLst/>
          </a:prstGeom>
          <a:noFill/>
        </p:spPr>
        <p:txBody>
          <a:bodyPr wrap="square" rtlCol="0">
            <a:spAutoFit/>
          </a:bodyPr>
          <a:lstStyle/>
          <a:p>
            <a:pPr algn="ctr"/>
            <a:r>
              <a:rPr lang="en-US" b="1" i="1" dirty="0" smtClean="0">
                <a:solidFill>
                  <a:schemeClr val="tx2"/>
                </a:solidFill>
                <a:latin typeface="Chalkboard"/>
              </a:rPr>
              <a:t>Future Trends</a:t>
            </a:r>
            <a:endParaRPr lang="en-US" b="1" i="1" dirty="0">
              <a:solidFill>
                <a:schemeClr val="tx2"/>
              </a:solidFill>
              <a:latin typeface="Chalkboard"/>
            </a:endParaRPr>
          </a:p>
        </p:txBody>
      </p:sp>
      <p:sp>
        <p:nvSpPr>
          <p:cNvPr id="28" name="TextBox 27"/>
          <p:cNvSpPr txBox="1"/>
          <p:nvPr/>
        </p:nvSpPr>
        <p:spPr>
          <a:xfrm>
            <a:off x="5638800" y="1073962"/>
            <a:ext cx="3048000" cy="1200329"/>
          </a:xfrm>
          <a:prstGeom prst="rect">
            <a:avLst/>
          </a:prstGeom>
          <a:noFill/>
        </p:spPr>
        <p:txBody>
          <a:bodyPr wrap="square" rtlCol="0">
            <a:spAutoFit/>
          </a:bodyPr>
          <a:lstStyle/>
          <a:p>
            <a:pPr algn="just"/>
            <a:r>
              <a:rPr lang="en-US" b="1" dirty="0" smtClean="0">
                <a:latin typeface="Chalkboard"/>
              </a:rPr>
              <a:t>Carbon Dioxide: </a:t>
            </a:r>
          </a:p>
          <a:p>
            <a:pPr algn="just"/>
            <a:r>
              <a:rPr lang="en-US" i="1" dirty="0" smtClean="0">
                <a:latin typeface="Chalkboard"/>
              </a:rPr>
              <a:t>The objective is reduce carbon dioxide as much as possible </a:t>
            </a:r>
            <a:endParaRPr lang="en-US" i="1" dirty="0">
              <a:latin typeface="Chalkboard"/>
            </a:endParaRPr>
          </a:p>
        </p:txBody>
      </p:sp>
      <p:sp>
        <p:nvSpPr>
          <p:cNvPr id="29" name="TextBox 28"/>
          <p:cNvSpPr txBox="1"/>
          <p:nvPr/>
        </p:nvSpPr>
        <p:spPr>
          <a:xfrm>
            <a:off x="5638800" y="2390835"/>
            <a:ext cx="3048000" cy="923330"/>
          </a:xfrm>
          <a:prstGeom prst="rect">
            <a:avLst/>
          </a:prstGeom>
          <a:noFill/>
        </p:spPr>
        <p:txBody>
          <a:bodyPr wrap="square" rtlCol="0">
            <a:spAutoFit/>
          </a:bodyPr>
          <a:lstStyle/>
          <a:p>
            <a:pPr algn="just"/>
            <a:r>
              <a:rPr lang="en-US" b="1" dirty="0" smtClean="0">
                <a:latin typeface="Chalkboard"/>
              </a:rPr>
              <a:t>Natural Gas Growth: </a:t>
            </a:r>
          </a:p>
          <a:p>
            <a:pPr algn="just"/>
            <a:r>
              <a:rPr lang="en-US" i="1" dirty="0" smtClean="0">
                <a:latin typeface="Chalkboard"/>
              </a:rPr>
              <a:t>The only growing carbon dioxide producer</a:t>
            </a:r>
            <a:endParaRPr lang="en-US" i="1" dirty="0">
              <a:latin typeface="Chalkboard"/>
            </a:endParaRPr>
          </a:p>
        </p:txBody>
      </p:sp>
      <p:sp>
        <p:nvSpPr>
          <p:cNvPr id="30" name="TextBox 29"/>
          <p:cNvSpPr txBox="1"/>
          <p:nvPr/>
        </p:nvSpPr>
        <p:spPr>
          <a:xfrm>
            <a:off x="5638800" y="3507243"/>
            <a:ext cx="3048000" cy="1200329"/>
          </a:xfrm>
          <a:prstGeom prst="rect">
            <a:avLst/>
          </a:prstGeom>
          <a:noFill/>
        </p:spPr>
        <p:txBody>
          <a:bodyPr wrap="square" rtlCol="0">
            <a:spAutoFit/>
          </a:bodyPr>
          <a:lstStyle/>
          <a:p>
            <a:pPr algn="just"/>
            <a:r>
              <a:rPr lang="en-US" b="1" dirty="0" smtClean="0">
                <a:latin typeface="Chalkboard"/>
              </a:rPr>
              <a:t>Coal and Liquids: </a:t>
            </a:r>
          </a:p>
          <a:p>
            <a:pPr algn="just"/>
            <a:r>
              <a:rPr lang="en-US" i="1" dirty="0" smtClean="0">
                <a:latin typeface="Chalkboard"/>
              </a:rPr>
              <a:t>Slowly dropping but still relevant producers of carbon dioxide</a:t>
            </a:r>
            <a:endParaRPr lang="en-US" i="1" dirty="0">
              <a:latin typeface="Chalkboard"/>
            </a:endParaRPr>
          </a:p>
        </p:txBody>
      </p:sp>
      <p:sp>
        <p:nvSpPr>
          <p:cNvPr id="31" name="TextBox 9"/>
          <p:cNvSpPr txBox="1">
            <a:spLocks noChangeArrowheads="1"/>
          </p:cNvSpPr>
          <p:nvPr/>
        </p:nvSpPr>
        <p:spPr bwMode="auto">
          <a:xfrm>
            <a:off x="4957392" y="1042511"/>
            <a:ext cx="529009" cy="246195"/>
          </a:xfrm>
          <a:prstGeom prst="rect">
            <a:avLst/>
          </a:prstGeom>
          <a:solidFill>
            <a:srgbClr val="000000">
              <a:alpha val="70000"/>
            </a:srgbClr>
          </a:solidFill>
          <a:ln>
            <a:noFill/>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FFFF00"/>
                </a:solidFill>
                <a:effectLst/>
                <a:latin typeface="Arial" panose="020B0604020202020204" pitchFamily="34" charset="0"/>
                <a:ea typeface="Times New Roman" panose="02020603050405020304" pitchFamily="18" charset="0"/>
              </a:rPr>
              <a:t>(15A)</a:t>
            </a:r>
            <a:endParaRPr kumimoji="0" lang="en-US" altLang="en-US" sz="1800" b="1" i="0" u="none" strike="noStrike" cap="none" normalizeH="0" baseline="0" dirty="0" smtClean="0">
              <a:ln>
                <a:noFill/>
              </a:ln>
              <a:solidFill>
                <a:schemeClr val="tx1"/>
              </a:solidFill>
              <a:effectLst/>
              <a:latin typeface="Arial" panose="020B0604020202020204" pitchFamily="34" charset="0"/>
            </a:endParaRPr>
          </a:p>
        </p:txBody>
      </p:sp>
      <p:sp>
        <p:nvSpPr>
          <p:cNvPr id="32" name="TextBox 9"/>
          <p:cNvSpPr txBox="1">
            <a:spLocks noChangeArrowheads="1"/>
          </p:cNvSpPr>
          <p:nvPr/>
        </p:nvSpPr>
        <p:spPr bwMode="auto">
          <a:xfrm>
            <a:off x="4825344" y="3609652"/>
            <a:ext cx="529009" cy="246195"/>
          </a:xfrm>
          <a:prstGeom prst="rect">
            <a:avLst/>
          </a:prstGeom>
          <a:solidFill>
            <a:srgbClr val="000000">
              <a:alpha val="70000"/>
            </a:srgbClr>
          </a:solidFill>
          <a:ln>
            <a:noFill/>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FFFF00"/>
                </a:solidFill>
                <a:effectLst/>
                <a:latin typeface="Arial" panose="020B0604020202020204" pitchFamily="34" charset="0"/>
                <a:ea typeface="Times New Roman" panose="02020603050405020304" pitchFamily="18" charset="0"/>
              </a:rPr>
              <a:t>(15B)</a:t>
            </a:r>
            <a:endParaRPr kumimoji="0" lang="en-US" altLang="en-US" sz="1800" b="1"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255684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6334791"/>
            <a:ext cx="9144000" cy="5232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0"/>
            <a:ext cx="9144000" cy="5394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411494"/>
            <a:ext cx="9144000" cy="121919"/>
          </a:xfrm>
          <a:prstGeom prst="rect">
            <a:avLst/>
          </a:prstGeom>
          <a:gradFill>
            <a:gsLst>
              <a:gs pos="0">
                <a:srgbClr val="DDEBCF"/>
              </a:gs>
              <a:gs pos="50000">
                <a:schemeClr val="tx2"/>
              </a:gs>
              <a:gs pos="100000">
                <a:schemeClr val="tx2">
                  <a:lumMod val="50000"/>
                </a:schemeClr>
              </a:gs>
            </a:gsLst>
            <a:lin ang="54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63071"/>
            <a:ext cx="8229600" cy="1143000"/>
          </a:xfrm>
        </p:spPr>
        <p:txBody>
          <a:bodyPr>
            <a:noAutofit/>
          </a:bodyPr>
          <a:lstStyle/>
          <a:p>
            <a:pPr algn="ctr"/>
            <a:r>
              <a:rPr lang="en-US" sz="2000" b="1" dirty="0" smtClean="0">
                <a:ln w="12700">
                  <a:noFill/>
                </a:ln>
                <a:solidFill>
                  <a:schemeClr val="bg1"/>
                </a:solidFill>
                <a:latin typeface="Chalkboard"/>
                <a:cs typeface="Arial" panose="020B0604020202020204" pitchFamily="34" charset="0"/>
              </a:rPr>
              <a:t>Moving Forward With EIA Trends – Renewable Ingredient</a:t>
            </a:r>
            <a:endParaRPr lang="en-US" sz="2000" dirty="0">
              <a:solidFill>
                <a:schemeClr val="bg1"/>
              </a:solidFill>
              <a:latin typeface="Chalkboard"/>
            </a:endParaRPr>
          </a:p>
        </p:txBody>
      </p:sp>
      <p:sp>
        <p:nvSpPr>
          <p:cNvPr id="4098" name="AutoShape 2" descr="https://mail-attachment.googleusercontent.com/attachment/u/0/?ui=2&amp;ik=cc2618cd76&amp;view=att&amp;th=13f548a09492ac07&amp;attid=0.1&amp;disp=inline&amp;realattid=f_hi2bd8hp0&amp;safe=1&amp;zw&amp;saduie=AG9B_P8YQ0AUByB998LNiweXDiMs&amp;sadet=1371512951063&amp;sads=URlmAS36vY4TEVLfJsRlRagvIPU"/>
          <p:cNvSpPr>
            <a:spLocks noChangeAspect="1" noChangeArrowheads="1"/>
          </p:cNvSpPr>
          <p:nvPr/>
        </p:nvSpPr>
        <p:spPr bwMode="auto">
          <a:xfrm>
            <a:off x="155575" y="-144457"/>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Rectangle 11"/>
          <p:cNvSpPr/>
          <p:nvPr/>
        </p:nvSpPr>
        <p:spPr>
          <a:xfrm>
            <a:off x="0" y="6248412"/>
            <a:ext cx="9144000" cy="121919"/>
          </a:xfrm>
          <a:prstGeom prst="rect">
            <a:avLst/>
          </a:prstGeom>
          <a:gradFill>
            <a:gsLst>
              <a:gs pos="0">
                <a:srgbClr val="DDEBCF"/>
              </a:gs>
              <a:gs pos="50000">
                <a:schemeClr val="tx2"/>
              </a:gs>
              <a:gs pos="100000">
                <a:schemeClr val="tx2">
                  <a:lumMod val="50000"/>
                </a:schemeClr>
              </a:gs>
            </a:gsLst>
            <a:lin ang="54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p:cNvPicPr>
            <a:picLocks noChangeAspect="1" noChangeArrowheads="1"/>
          </p:cNvPicPr>
          <p:nvPr/>
        </p:nvPicPr>
        <p:blipFill>
          <a:blip r:embed="rId2" cstate="print"/>
          <a:srcRect/>
          <a:stretch>
            <a:fillRect/>
          </a:stretch>
        </p:blipFill>
        <p:spPr bwMode="auto">
          <a:xfrm>
            <a:off x="35264" y="6391665"/>
            <a:ext cx="345736" cy="447788"/>
          </a:xfrm>
          <a:prstGeom prst="rect">
            <a:avLst/>
          </a:prstGeom>
          <a:noFill/>
          <a:ln w="9525">
            <a:noFill/>
            <a:miter lim="800000"/>
            <a:headEnd/>
            <a:tailEnd/>
          </a:ln>
        </p:spPr>
      </p:pic>
      <p:sp>
        <p:nvSpPr>
          <p:cNvPr id="14" name="TextBox 13"/>
          <p:cNvSpPr txBox="1"/>
          <p:nvPr/>
        </p:nvSpPr>
        <p:spPr>
          <a:xfrm>
            <a:off x="381001" y="6334783"/>
            <a:ext cx="5105400" cy="523220"/>
          </a:xfrm>
          <a:prstGeom prst="rect">
            <a:avLst/>
          </a:prstGeom>
          <a:noFill/>
        </p:spPr>
        <p:txBody>
          <a:bodyPr wrap="square" rtlCol="0">
            <a:spAutoFit/>
          </a:bodyPr>
          <a:lstStyle/>
          <a:p>
            <a:r>
              <a:rPr lang="en-US" sz="1400" dirty="0">
                <a:solidFill>
                  <a:schemeClr val="bg1"/>
                </a:solidFill>
                <a:latin typeface="Chalkboard"/>
              </a:rPr>
              <a:t>Nuclear, Plasma, and Radiological Eng.</a:t>
            </a:r>
          </a:p>
          <a:p>
            <a:r>
              <a:rPr lang="en-US" sz="1400" dirty="0">
                <a:solidFill>
                  <a:schemeClr val="bg1"/>
                </a:solidFill>
                <a:latin typeface="Chalkboard"/>
              </a:rPr>
              <a:t>University of Illinois </a:t>
            </a:r>
          </a:p>
        </p:txBody>
      </p:sp>
      <p:sp>
        <p:nvSpPr>
          <p:cNvPr id="15" name="TextBox 14"/>
          <p:cNvSpPr txBox="1"/>
          <p:nvPr/>
        </p:nvSpPr>
        <p:spPr>
          <a:xfrm>
            <a:off x="4038601" y="6339872"/>
            <a:ext cx="5105400" cy="523220"/>
          </a:xfrm>
          <a:prstGeom prst="rect">
            <a:avLst/>
          </a:prstGeom>
          <a:noFill/>
        </p:spPr>
        <p:txBody>
          <a:bodyPr wrap="square" rtlCol="0">
            <a:spAutoFit/>
          </a:bodyPr>
          <a:lstStyle/>
          <a:p>
            <a:pPr algn="r"/>
            <a:r>
              <a:rPr lang="en-US" sz="1400" dirty="0">
                <a:solidFill>
                  <a:prstClr val="white"/>
                </a:solidFill>
                <a:latin typeface="Chalkboard"/>
              </a:rPr>
              <a:t>April 8</a:t>
            </a:r>
            <a:r>
              <a:rPr lang="en-US" sz="1400" baseline="30000" dirty="0">
                <a:solidFill>
                  <a:prstClr val="white"/>
                </a:solidFill>
                <a:latin typeface="Chalkboard"/>
              </a:rPr>
              <a:t>th</a:t>
            </a:r>
            <a:r>
              <a:rPr lang="en-US" sz="1400" dirty="0">
                <a:solidFill>
                  <a:prstClr val="white"/>
                </a:solidFill>
                <a:latin typeface="Chalkboard"/>
              </a:rPr>
              <a:t> 2016</a:t>
            </a:r>
          </a:p>
          <a:p>
            <a:pPr algn="r"/>
            <a:r>
              <a:rPr lang="en-US" sz="1400" dirty="0">
                <a:solidFill>
                  <a:prstClr val="white"/>
                </a:solidFill>
                <a:latin typeface="Chalkboard"/>
              </a:rPr>
              <a:t>498 ES – Energy Presentation</a:t>
            </a:r>
          </a:p>
        </p:txBody>
      </p:sp>
      <p:sp>
        <p:nvSpPr>
          <p:cNvPr id="19" name="Rectangle 18"/>
          <p:cNvSpPr/>
          <p:nvPr/>
        </p:nvSpPr>
        <p:spPr>
          <a:xfrm>
            <a:off x="5708822" y="5457159"/>
            <a:ext cx="123567" cy="272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07975" y="570975"/>
            <a:ext cx="5178426" cy="369332"/>
          </a:xfrm>
          <a:prstGeom prst="rect">
            <a:avLst/>
          </a:prstGeom>
          <a:noFill/>
        </p:spPr>
        <p:txBody>
          <a:bodyPr wrap="square" rtlCol="0">
            <a:spAutoFit/>
          </a:bodyPr>
          <a:lstStyle/>
          <a:p>
            <a:pPr algn="ctr"/>
            <a:r>
              <a:rPr lang="en-US" b="1" i="1" dirty="0" smtClean="0">
                <a:solidFill>
                  <a:schemeClr val="tx2"/>
                </a:solidFill>
                <a:latin typeface="Chalkboard"/>
              </a:rPr>
              <a:t>Extracting Hydrogen from the #1 Renewable</a:t>
            </a:r>
            <a:endParaRPr lang="en-US" b="1" i="1" dirty="0">
              <a:solidFill>
                <a:schemeClr val="tx2"/>
              </a:solidFill>
              <a:latin typeface="Chalkboard"/>
            </a:endParaRPr>
          </a:p>
        </p:txBody>
      </p:sp>
      <p:cxnSp>
        <p:nvCxnSpPr>
          <p:cNvPr id="20" name="Straight Connector 19"/>
          <p:cNvCxnSpPr/>
          <p:nvPr/>
        </p:nvCxnSpPr>
        <p:spPr>
          <a:xfrm>
            <a:off x="307974" y="949561"/>
            <a:ext cx="517842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0" name="Picture 2" descr="http://www.energy-storage-online.com/cache/pica/7/1/8/65791350287390/Windpark_Bowbeat_E.ON_UK.jpg"/>
          <p:cNvPicPr>
            <a:picLocks noChangeAspect="1" noChangeArrowheads="1"/>
          </p:cNvPicPr>
          <p:nvPr/>
        </p:nvPicPr>
        <p:blipFill rotWithShape="1">
          <a:blip r:embed="rId3">
            <a:extLst>
              <a:ext uri="{28A0092B-C50C-407E-A947-70E740481C1C}">
                <a14:useLocalDpi xmlns:a14="http://schemas.microsoft.com/office/drawing/2010/main" val="0"/>
              </a:ext>
            </a:extLst>
          </a:blip>
          <a:srcRect t="17326"/>
          <a:stretch/>
        </p:blipFill>
        <p:spPr bwMode="auto">
          <a:xfrm>
            <a:off x="307974" y="1052601"/>
            <a:ext cx="5178427" cy="281790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energy-storage-online.com/cache/pica/8/1/8/74621350287560/Power_to_Gas_Anwendungsfelder_c_den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4" y="4057764"/>
            <a:ext cx="3330576" cy="200339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a:off x="5708822" y="949561"/>
            <a:ext cx="2971800" cy="3076575"/>
          </a:xfrm>
          <a:prstGeom prst="rect">
            <a:avLst/>
          </a:prstGeom>
        </p:spPr>
      </p:pic>
      <p:cxnSp>
        <p:nvCxnSpPr>
          <p:cNvPr id="17" name="Straight Connector 16"/>
          <p:cNvCxnSpPr/>
          <p:nvPr/>
        </p:nvCxnSpPr>
        <p:spPr>
          <a:xfrm>
            <a:off x="5708822" y="950463"/>
            <a:ext cx="298073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708822" y="577561"/>
            <a:ext cx="2979696" cy="369332"/>
          </a:xfrm>
          <a:prstGeom prst="rect">
            <a:avLst/>
          </a:prstGeom>
          <a:noFill/>
        </p:spPr>
        <p:txBody>
          <a:bodyPr wrap="square" rtlCol="0">
            <a:spAutoFit/>
          </a:bodyPr>
          <a:lstStyle/>
          <a:p>
            <a:pPr algn="ctr"/>
            <a:r>
              <a:rPr lang="en-US" b="1" i="1" dirty="0" smtClean="0">
                <a:solidFill>
                  <a:schemeClr val="tx2"/>
                </a:solidFill>
                <a:latin typeface="Chalkboard"/>
              </a:rPr>
              <a:t>Storing Wind Energy</a:t>
            </a:r>
            <a:endParaRPr lang="en-US" b="1" i="1" dirty="0">
              <a:solidFill>
                <a:schemeClr val="tx2"/>
              </a:solidFill>
              <a:latin typeface="Chalkboard"/>
            </a:endParaRPr>
          </a:p>
        </p:txBody>
      </p:sp>
      <p:sp>
        <p:nvSpPr>
          <p:cNvPr id="24" name="TextBox 23"/>
          <p:cNvSpPr txBox="1"/>
          <p:nvPr/>
        </p:nvSpPr>
        <p:spPr>
          <a:xfrm>
            <a:off x="3743326" y="3931016"/>
            <a:ext cx="4937296" cy="369332"/>
          </a:xfrm>
          <a:prstGeom prst="rect">
            <a:avLst/>
          </a:prstGeom>
          <a:noFill/>
        </p:spPr>
        <p:txBody>
          <a:bodyPr wrap="square" rtlCol="0">
            <a:spAutoFit/>
          </a:bodyPr>
          <a:lstStyle/>
          <a:p>
            <a:pPr algn="ctr"/>
            <a:r>
              <a:rPr lang="en-US" b="1" i="1" dirty="0" smtClean="0">
                <a:solidFill>
                  <a:schemeClr val="tx2"/>
                </a:solidFill>
                <a:latin typeface="Chalkboard"/>
              </a:rPr>
              <a:t>Electrolysis Anode and Cathode Eq. </a:t>
            </a:r>
            <a:endParaRPr lang="en-US" b="1" i="1" dirty="0">
              <a:solidFill>
                <a:schemeClr val="tx2"/>
              </a:solidFill>
              <a:latin typeface="Chalkboard"/>
            </a:endParaRPr>
          </a:p>
        </p:txBody>
      </p:sp>
      <p:cxnSp>
        <p:nvCxnSpPr>
          <p:cNvPr id="25" name="Straight Connector 24"/>
          <p:cNvCxnSpPr/>
          <p:nvPr/>
        </p:nvCxnSpPr>
        <p:spPr>
          <a:xfrm>
            <a:off x="3743324" y="4309602"/>
            <a:ext cx="493729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6"/>
          <a:stretch>
            <a:fillRect/>
          </a:stretch>
        </p:blipFill>
        <p:spPr>
          <a:xfrm>
            <a:off x="4583606" y="4478928"/>
            <a:ext cx="3565031" cy="725515"/>
          </a:xfrm>
          <a:prstGeom prst="rect">
            <a:avLst/>
          </a:prstGeom>
        </p:spPr>
      </p:pic>
      <p:sp>
        <p:nvSpPr>
          <p:cNvPr id="26" name="TextBox 25"/>
          <p:cNvSpPr txBox="1"/>
          <p:nvPr/>
        </p:nvSpPr>
        <p:spPr>
          <a:xfrm>
            <a:off x="3743324" y="5316744"/>
            <a:ext cx="4897567" cy="577081"/>
          </a:xfrm>
          <a:prstGeom prst="rect">
            <a:avLst/>
          </a:prstGeom>
          <a:noFill/>
        </p:spPr>
        <p:txBody>
          <a:bodyPr wrap="square" rtlCol="0">
            <a:spAutoFit/>
          </a:bodyPr>
          <a:lstStyle/>
          <a:p>
            <a:pPr algn="just"/>
            <a:r>
              <a:rPr lang="en-US" sz="1050" b="1" dirty="0">
                <a:latin typeface="Chalkboard"/>
              </a:rPr>
              <a:t>Fig. </a:t>
            </a:r>
            <a:r>
              <a:rPr lang="en-US" sz="1050" b="1" dirty="0" smtClean="0">
                <a:latin typeface="Chalkboard"/>
              </a:rPr>
              <a:t>16. (A) </a:t>
            </a:r>
            <a:r>
              <a:rPr lang="en-US" sz="1050" dirty="0" smtClean="0">
                <a:latin typeface="Chalkboard"/>
              </a:rPr>
              <a:t>Wind turbines that generate wind power. </a:t>
            </a:r>
            <a:r>
              <a:rPr lang="en-US" sz="1050" b="1" dirty="0" smtClean="0">
                <a:latin typeface="Chalkboard"/>
              </a:rPr>
              <a:t>(B) </a:t>
            </a:r>
            <a:r>
              <a:rPr lang="en-US" sz="1050" dirty="0" smtClean="0">
                <a:latin typeface="Chalkboard"/>
              </a:rPr>
              <a:t>Electrolysis used for hydrogen and oxygen production. </a:t>
            </a:r>
            <a:r>
              <a:rPr lang="en-US" sz="1050" b="1" dirty="0" smtClean="0">
                <a:latin typeface="Chalkboard"/>
              </a:rPr>
              <a:t>(C) </a:t>
            </a:r>
            <a:r>
              <a:rPr lang="en-US" sz="1050" dirty="0" smtClean="0">
                <a:latin typeface="Chalkboard"/>
              </a:rPr>
              <a:t>Schematic of potential energy usage from wind based generation. </a:t>
            </a:r>
          </a:p>
        </p:txBody>
      </p:sp>
      <p:sp>
        <p:nvSpPr>
          <p:cNvPr id="27" name="TextBox 9"/>
          <p:cNvSpPr txBox="1">
            <a:spLocks noChangeArrowheads="1"/>
          </p:cNvSpPr>
          <p:nvPr/>
        </p:nvSpPr>
        <p:spPr bwMode="auto">
          <a:xfrm>
            <a:off x="4957392" y="1042511"/>
            <a:ext cx="529009" cy="246195"/>
          </a:xfrm>
          <a:prstGeom prst="rect">
            <a:avLst/>
          </a:prstGeom>
          <a:solidFill>
            <a:srgbClr val="000000">
              <a:alpha val="70000"/>
            </a:srgbClr>
          </a:solidFill>
          <a:ln>
            <a:noFill/>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FFFF00"/>
                </a:solidFill>
                <a:effectLst/>
                <a:latin typeface="Arial" panose="020B0604020202020204" pitchFamily="34" charset="0"/>
                <a:ea typeface="Times New Roman" panose="02020603050405020304" pitchFamily="18" charset="0"/>
              </a:rPr>
              <a:t>(16A)</a:t>
            </a:r>
            <a:endParaRPr kumimoji="0" lang="en-US" altLang="en-US" sz="1800" b="1" i="0" u="none" strike="noStrike" cap="none" normalizeH="0" baseline="0" dirty="0" smtClean="0">
              <a:ln>
                <a:noFill/>
              </a:ln>
              <a:solidFill>
                <a:schemeClr val="tx1"/>
              </a:solidFill>
              <a:effectLst/>
              <a:latin typeface="Arial" panose="020B0604020202020204" pitchFamily="34" charset="0"/>
            </a:endParaRPr>
          </a:p>
        </p:txBody>
      </p:sp>
      <p:sp>
        <p:nvSpPr>
          <p:cNvPr id="28" name="TextBox 9"/>
          <p:cNvSpPr txBox="1">
            <a:spLocks noChangeArrowheads="1"/>
          </p:cNvSpPr>
          <p:nvPr/>
        </p:nvSpPr>
        <p:spPr bwMode="auto">
          <a:xfrm>
            <a:off x="3109541" y="4186504"/>
            <a:ext cx="529009" cy="246195"/>
          </a:xfrm>
          <a:prstGeom prst="rect">
            <a:avLst/>
          </a:prstGeom>
          <a:solidFill>
            <a:srgbClr val="000000">
              <a:alpha val="70000"/>
            </a:srgbClr>
          </a:solidFill>
          <a:ln>
            <a:noFill/>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FFFF00"/>
                </a:solidFill>
                <a:effectLst/>
                <a:latin typeface="Arial" panose="020B0604020202020204" pitchFamily="34" charset="0"/>
                <a:ea typeface="Times New Roman" panose="02020603050405020304" pitchFamily="18" charset="0"/>
              </a:rPr>
              <a:t>(16C)</a:t>
            </a:r>
            <a:endParaRPr kumimoji="0" lang="en-US" altLang="en-US" sz="1800" b="1" i="0" u="none" strike="noStrike" cap="none" normalizeH="0" baseline="0" dirty="0" smtClean="0">
              <a:ln>
                <a:noFill/>
              </a:ln>
              <a:solidFill>
                <a:schemeClr val="tx1"/>
              </a:solidFill>
              <a:effectLst/>
              <a:latin typeface="Arial" panose="020B0604020202020204" pitchFamily="34" charset="0"/>
            </a:endParaRPr>
          </a:p>
        </p:txBody>
      </p:sp>
      <p:sp>
        <p:nvSpPr>
          <p:cNvPr id="29" name="TextBox 9"/>
          <p:cNvSpPr txBox="1">
            <a:spLocks noChangeArrowheads="1"/>
          </p:cNvSpPr>
          <p:nvPr/>
        </p:nvSpPr>
        <p:spPr bwMode="auto">
          <a:xfrm>
            <a:off x="8159509" y="1036306"/>
            <a:ext cx="529009" cy="246195"/>
          </a:xfrm>
          <a:prstGeom prst="rect">
            <a:avLst/>
          </a:prstGeom>
          <a:solidFill>
            <a:srgbClr val="000000">
              <a:alpha val="70000"/>
            </a:srgbClr>
          </a:solidFill>
          <a:ln>
            <a:noFill/>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FFFF00"/>
                </a:solidFill>
                <a:effectLst/>
                <a:latin typeface="Arial" panose="020B0604020202020204" pitchFamily="34" charset="0"/>
                <a:ea typeface="Times New Roman" panose="02020603050405020304" pitchFamily="18" charset="0"/>
              </a:rPr>
              <a:t>(16B)</a:t>
            </a:r>
            <a:endParaRPr kumimoji="0" lang="en-US" altLang="en-US" sz="1800" b="1"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282605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6334791"/>
            <a:ext cx="9144000" cy="5232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0"/>
            <a:ext cx="9144000" cy="5394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411494"/>
            <a:ext cx="9144000" cy="121919"/>
          </a:xfrm>
          <a:prstGeom prst="rect">
            <a:avLst/>
          </a:prstGeom>
          <a:gradFill>
            <a:gsLst>
              <a:gs pos="0">
                <a:srgbClr val="DDEBCF"/>
              </a:gs>
              <a:gs pos="50000">
                <a:schemeClr val="tx2"/>
              </a:gs>
              <a:gs pos="100000">
                <a:schemeClr val="tx2">
                  <a:lumMod val="50000"/>
                </a:schemeClr>
              </a:gs>
            </a:gsLst>
            <a:lin ang="54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63071"/>
            <a:ext cx="8229600" cy="1143000"/>
          </a:xfrm>
        </p:spPr>
        <p:txBody>
          <a:bodyPr>
            <a:noAutofit/>
          </a:bodyPr>
          <a:lstStyle/>
          <a:p>
            <a:pPr algn="ctr"/>
            <a:r>
              <a:rPr lang="en-US" sz="2000" b="1" dirty="0" smtClean="0">
                <a:ln w="12700">
                  <a:noFill/>
                </a:ln>
                <a:solidFill>
                  <a:schemeClr val="bg1"/>
                </a:solidFill>
                <a:latin typeface="Chalkboard"/>
                <a:cs typeface="Arial" panose="020B0604020202020204" pitchFamily="34" charset="0"/>
              </a:rPr>
              <a:t>Moving Forward With EIA Trends – Renewable Ingredient</a:t>
            </a:r>
            <a:endParaRPr lang="en-US" sz="2000" dirty="0">
              <a:solidFill>
                <a:schemeClr val="bg1"/>
              </a:solidFill>
              <a:latin typeface="Chalkboard"/>
            </a:endParaRPr>
          </a:p>
        </p:txBody>
      </p:sp>
      <p:sp>
        <p:nvSpPr>
          <p:cNvPr id="4098" name="AutoShape 2" descr="https://mail-attachment.googleusercontent.com/attachment/u/0/?ui=2&amp;ik=cc2618cd76&amp;view=att&amp;th=13f548a09492ac07&amp;attid=0.1&amp;disp=inline&amp;realattid=f_hi2bd8hp0&amp;safe=1&amp;zw&amp;saduie=AG9B_P8YQ0AUByB998LNiweXDiMs&amp;sadet=1371512951063&amp;sads=URlmAS36vY4TEVLfJsRlRagvIPU"/>
          <p:cNvSpPr>
            <a:spLocks noChangeAspect="1" noChangeArrowheads="1"/>
          </p:cNvSpPr>
          <p:nvPr/>
        </p:nvSpPr>
        <p:spPr bwMode="auto">
          <a:xfrm>
            <a:off x="155575" y="-144457"/>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Rectangle 11"/>
          <p:cNvSpPr/>
          <p:nvPr/>
        </p:nvSpPr>
        <p:spPr>
          <a:xfrm>
            <a:off x="0" y="6248412"/>
            <a:ext cx="9144000" cy="121919"/>
          </a:xfrm>
          <a:prstGeom prst="rect">
            <a:avLst/>
          </a:prstGeom>
          <a:gradFill>
            <a:gsLst>
              <a:gs pos="0">
                <a:srgbClr val="DDEBCF"/>
              </a:gs>
              <a:gs pos="50000">
                <a:schemeClr val="tx2"/>
              </a:gs>
              <a:gs pos="100000">
                <a:schemeClr val="tx2">
                  <a:lumMod val="50000"/>
                </a:schemeClr>
              </a:gs>
            </a:gsLst>
            <a:lin ang="54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p:cNvPicPr>
            <a:picLocks noChangeAspect="1" noChangeArrowheads="1"/>
          </p:cNvPicPr>
          <p:nvPr/>
        </p:nvPicPr>
        <p:blipFill>
          <a:blip r:embed="rId2" cstate="print"/>
          <a:srcRect/>
          <a:stretch>
            <a:fillRect/>
          </a:stretch>
        </p:blipFill>
        <p:spPr bwMode="auto">
          <a:xfrm>
            <a:off x="35264" y="6391665"/>
            <a:ext cx="345736" cy="447788"/>
          </a:xfrm>
          <a:prstGeom prst="rect">
            <a:avLst/>
          </a:prstGeom>
          <a:noFill/>
          <a:ln w="9525">
            <a:noFill/>
            <a:miter lim="800000"/>
            <a:headEnd/>
            <a:tailEnd/>
          </a:ln>
        </p:spPr>
      </p:pic>
      <p:sp>
        <p:nvSpPr>
          <p:cNvPr id="14" name="TextBox 13"/>
          <p:cNvSpPr txBox="1"/>
          <p:nvPr/>
        </p:nvSpPr>
        <p:spPr>
          <a:xfrm>
            <a:off x="381001" y="6334783"/>
            <a:ext cx="5105400" cy="523220"/>
          </a:xfrm>
          <a:prstGeom prst="rect">
            <a:avLst/>
          </a:prstGeom>
          <a:noFill/>
        </p:spPr>
        <p:txBody>
          <a:bodyPr wrap="square" rtlCol="0">
            <a:spAutoFit/>
          </a:bodyPr>
          <a:lstStyle/>
          <a:p>
            <a:r>
              <a:rPr lang="en-US" sz="1400" dirty="0">
                <a:solidFill>
                  <a:schemeClr val="bg1"/>
                </a:solidFill>
                <a:latin typeface="Chalkboard"/>
              </a:rPr>
              <a:t>Nuclear, Plasma, and Radiological Eng.</a:t>
            </a:r>
          </a:p>
          <a:p>
            <a:r>
              <a:rPr lang="en-US" sz="1400" dirty="0">
                <a:solidFill>
                  <a:schemeClr val="bg1"/>
                </a:solidFill>
                <a:latin typeface="Chalkboard"/>
              </a:rPr>
              <a:t>University of Illinois </a:t>
            </a:r>
          </a:p>
        </p:txBody>
      </p:sp>
      <p:sp>
        <p:nvSpPr>
          <p:cNvPr id="15" name="TextBox 14"/>
          <p:cNvSpPr txBox="1"/>
          <p:nvPr/>
        </p:nvSpPr>
        <p:spPr>
          <a:xfrm>
            <a:off x="4038601" y="6339872"/>
            <a:ext cx="5105400" cy="523220"/>
          </a:xfrm>
          <a:prstGeom prst="rect">
            <a:avLst/>
          </a:prstGeom>
          <a:noFill/>
        </p:spPr>
        <p:txBody>
          <a:bodyPr wrap="square" rtlCol="0">
            <a:spAutoFit/>
          </a:bodyPr>
          <a:lstStyle/>
          <a:p>
            <a:pPr algn="r"/>
            <a:r>
              <a:rPr lang="en-US" sz="1400" dirty="0">
                <a:solidFill>
                  <a:prstClr val="white"/>
                </a:solidFill>
                <a:latin typeface="Chalkboard"/>
              </a:rPr>
              <a:t>April 8</a:t>
            </a:r>
            <a:r>
              <a:rPr lang="en-US" sz="1400" baseline="30000" dirty="0">
                <a:solidFill>
                  <a:prstClr val="white"/>
                </a:solidFill>
                <a:latin typeface="Chalkboard"/>
              </a:rPr>
              <a:t>th</a:t>
            </a:r>
            <a:r>
              <a:rPr lang="en-US" sz="1400" dirty="0">
                <a:solidFill>
                  <a:prstClr val="white"/>
                </a:solidFill>
                <a:latin typeface="Chalkboard"/>
              </a:rPr>
              <a:t> 2016</a:t>
            </a:r>
          </a:p>
          <a:p>
            <a:pPr algn="r"/>
            <a:r>
              <a:rPr lang="en-US" sz="1400" dirty="0">
                <a:solidFill>
                  <a:prstClr val="white"/>
                </a:solidFill>
                <a:latin typeface="Chalkboard"/>
              </a:rPr>
              <a:t>498 ES – Energy Presentation</a:t>
            </a:r>
          </a:p>
        </p:txBody>
      </p:sp>
      <p:sp>
        <p:nvSpPr>
          <p:cNvPr id="19" name="Rectangle 18"/>
          <p:cNvSpPr/>
          <p:nvPr/>
        </p:nvSpPr>
        <p:spPr>
          <a:xfrm>
            <a:off x="5708822" y="5457159"/>
            <a:ext cx="123567" cy="272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07975" y="570975"/>
            <a:ext cx="8445500" cy="369332"/>
          </a:xfrm>
          <a:prstGeom prst="rect">
            <a:avLst/>
          </a:prstGeom>
          <a:noFill/>
        </p:spPr>
        <p:txBody>
          <a:bodyPr wrap="square" rtlCol="0">
            <a:spAutoFit/>
          </a:bodyPr>
          <a:lstStyle/>
          <a:p>
            <a:pPr algn="ctr"/>
            <a:r>
              <a:rPr lang="en-US" b="1" i="1" dirty="0" smtClean="0">
                <a:solidFill>
                  <a:schemeClr val="tx2"/>
                </a:solidFill>
                <a:latin typeface="Chalkboard"/>
              </a:rPr>
              <a:t>Solar Based Hydrogen Production – Efficiency Improvement</a:t>
            </a:r>
            <a:endParaRPr lang="en-US" b="1" i="1" dirty="0">
              <a:solidFill>
                <a:schemeClr val="tx2"/>
              </a:solidFill>
              <a:latin typeface="Chalkboard"/>
            </a:endParaRPr>
          </a:p>
        </p:txBody>
      </p:sp>
      <p:cxnSp>
        <p:nvCxnSpPr>
          <p:cNvPr id="20" name="Straight Connector 19"/>
          <p:cNvCxnSpPr/>
          <p:nvPr/>
        </p:nvCxnSpPr>
        <p:spPr>
          <a:xfrm>
            <a:off x="307974" y="949561"/>
            <a:ext cx="844550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stretch>
            <a:fillRect/>
          </a:stretch>
        </p:blipFill>
        <p:spPr>
          <a:xfrm>
            <a:off x="457199" y="3350509"/>
            <a:ext cx="3531659" cy="2193214"/>
          </a:xfrm>
          <a:prstGeom prst="rect">
            <a:avLst/>
          </a:prstGeom>
        </p:spPr>
      </p:pic>
      <p:sp>
        <p:nvSpPr>
          <p:cNvPr id="17" name="TextBox 16"/>
          <p:cNvSpPr txBox="1"/>
          <p:nvPr/>
        </p:nvSpPr>
        <p:spPr>
          <a:xfrm>
            <a:off x="292099" y="5552977"/>
            <a:ext cx="8559801" cy="415498"/>
          </a:xfrm>
          <a:prstGeom prst="rect">
            <a:avLst/>
          </a:prstGeom>
          <a:noFill/>
        </p:spPr>
        <p:txBody>
          <a:bodyPr wrap="square" rtlCol="0">
            <a:spAutoFit/>
          </a:bodyPr>
          <a:lstStyle/>
          <a:p>
            <a:pPr algn="just"/>
            <a:r>
              <a:rPr lang="en-US" sz="1050" b="1" dirty="0">
                <a:latin typeface="Chalkboard"/>
              </a:rPr>
              <a:t>Fig. </a:t>
            </a:r>
            <a:r>
              <a:rPr lang="en-US" sz="1050" b="1" dirty="0" smtClean="0">
                <a:latin typeface="Chalkboard"/>
              </a:rPr>
              <a:t>17. (A) </a:t>
            </a:r>
            <a:r>
              <a:rPr lang="en-US" sz="1050" dirty="0" smtClean="0">
                <a:latin typeface="Chalkboard"/>
              </a:rPr>
              <a:t>The efficiency of hydrogen production from solar has not changed dramatically over the last 17 years. Recently the record of 12.4 % has appeared to be broken. Currently 14% is now achievable. The next goals focus on improving efficiency to 17%. </a:t>
            </a:r>
          </a:p>
        </p:txBody>
      </p:sp>
      <p:pic>
        <p:nvPicPr>
          <p:cNvPr id="5" name="Picture 4"/>
          <p:cNvPicPr>
            <a:picLocks noChangeAspect="1"/>
          </p:cNvPicPr>
          <p:nvPr/>
        </p:nvPicPr>
        <p:blipFill>
          <a:blip r:embed="rId4"/>
          <a:stretch>
            <a:fillRect/>
          </a:stretch>
        </p:blipFill>
        <p:spPr>
          <a:xfrm>
            <a:off x="419101" y="1035933"/>
            <a:ext cx="7277100" cy="2314575"/>
          </a:xfrm>
          <a:prstGeom prst="rect">
            <a:avLst/>
          </a:prstGeom>
        </p:spPr>
      </p:pic>
      <p:pic>
        <p:nvPicPr>
          <p:cNvPr id="7" name="Picture 6"/>
          <p:cNvPicPr>
            <a:picLocks noChangeAspect="1"/>
          </p:cNvPicPr>
          <p:nvPr/>
        </p:nvPicPr>
        <p:blipFill>
          <a:blip r:embed="rId5"/>
          <a:stretch>
            <a:fillRect/>
          </a:stretch>
        </p:blipFill>
        <p:spPr>
          <a:xfrm>
            <a:off x="4248150" y="3219120"/>
            <a:ext cx="4438650" cy="2343112"/>
          </a:xfrm>
          <a:prstGeom prst="rect">
            <a:avLst/>
          </a:prstGeom>
        </p:spPr>
      </p:pic>
      <p:sp>
        <p:nvSpPr>
          <p:cNvPr id="21" name="TextBox 9"/>
          <p:cNvSpPr txBox="1">
            <a:spLocks noChangeArrowheads="1"/>
          </p:cNvSpPr>
          <p:nvPr/>
        </p:nvSpPr>
        <p:spPr bwMode="auto">
          <a:xfrm>
            <a:off x="699716" y="3511289"/>
            <a:ext cx="529009" cy="246195"/>
          </a:xfrm>
          <a:prstGeom prst="rect">
            <a:avLst/>
          </a:prstGeom>
          <a:solidFill>
            <a:srgbClr val="000000">
              <a:alpha val="70000"/>
            </a:srgbClr>
          </a:solidFill>
          <a:ln>
            <a:noFill/>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FFFF00"/>
                </a:solidFill>
                <a:effectLst/>
                <a:latin typeface="Arial" panose="020B0604020202020204" pitchFamily="34" charset="0"/>
                <a:ea typeface="Times New Roman" panose="02020603050405020304" pitchFamily="18" charset="0"/>
              </a:rPr>
              <a:t>(17A)</a:t>
            </a:r>
            <a:endParaRPr kumimoji="0" lang="en-US" altLang="en-US" sz="1800" b="1"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814599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6334791"/>
            <a:ext cx="9144000" cy="5232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0"/>
            <a:ext cx="9144000" cy="5394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411494"/>
            <a:ext cx="9144000" cy="121919"/>
          </a:xfrm>
          <a:prstGeom prst="rect">
            <a:avLst/>
          </a:prstGeom>
          <a:gradFill>
            <a:gsLst>
              <a:gs pos="0">
                <a:srgbClr val="DDEBCF"/>
              </a:gs>
              <a:gs pos="50000">
                <a:schemeClr val="tx2"/>
              </a:gs>
              <a:gs pos="100000">
                <a:schemeClr val="tx2">
                  <a:lumMod val="50000"/>
                </a:schemeClr>
              </a:gs>
            </a:gsLst>
            <a:lin ang="54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63071"/>
            <a:ext cx="8229600" cy="1143000"/>
          </a:xfrm>
        </p:spPr>
        <p:txBody>
          <a:bodyPr>
            <a:noAutofit/>
          </a:bodyPr>
          <a:lstStyle/>
          <a:p>
            <a:pPr algn="ctr"/>
            <a:r>
              <a:rPr lang="en-US" sz="2000" b="1" dirty="0" smtClean="0">
                <a:ln w="12700">
                  <a:noFill/>
                </a:ln>
                <a:solidFill>
                  <a:schemeClr val="bg1"/>
                </a:solidFill>
                <a:latin typeface="Chalkboard"/>
                <a:cs typeface="Arial" panose="020B0604020202020204" pitchFamily="34" charset="0"/>
              </a:rPr>
              <a:t>Moving Forward With EIA Trends – The Ingredients</a:t>
            </a:r>
            <a:endParaRPr lang="en-US" sz="2000" dirty="0">
              <a:solidFill>
                <a:schemeClr val="bg1"/>
              </a:solidFill>
              <a:latin typeface="Chalkboard"/>
            </a:endParaRPr>
          </a:p>
        </p:txBody>
      </p:sp>
      <p:sp>
        <p:nvSpPr>
          <p:cNvPr id="4098" name="AutoShape 2" descr="https://mail-attachment.googleusercontent.com/attachment/u/0/?ui=2&amp;ik=cc2618cd76&amp;view=att&amp;th=13f548a09492ac07&amp;attid=0.1&amp;disp=inline&amp;realattid=f_hi2bd8hp0&amp;safe=1&amp;zw&amp;saduie=AG9B_P8YQ0AUByB998LNiweXDiMs&amp;sadet=1371512951063&amp;sads=URlmAS36vY4TEVLfJsRlRagvIPU"/>
          <p:cNvSpPr>
            <a:spLocks noChangeAspect="1" noChangeArrowheads="1"/>
          </p:cNvSpPr>
          <p:nvPr/>
        </p:nvSpPr>
        <p:spPr bwMode="auto">
          <a:xfrm>
            <a:off x="155575" y="-144457"/>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Rectangle 11"/>
          <p:cNvSpPr/>
          <p:nvPr/>
        </p:nvSpPr>
        <p:spPr>
          <a:xfrm>
            <a:off x="0" y="6248412"/>
            <a:ext cx="9144000" cy="121919"/>
          </a:xfrm>
          <a:prstGeom prst="rect">
            <a:avLst/>
          </a:prstGeom>
          <a:gradFill>
            <a:gsLst>
              <a:gs pos="0">
                <a:srgbClr val="DDEBCF"/>
              </a:gs>
              <a:gs pos="50000">
                <a:schemeClr val="tx2"/>
              </a:gs>
              <a:gs pos="100000">
                <a:schemeClr val="tx2">
                  <a:lumMod val="50000"/>
                </a:schemeClr>
              </a:gs>
            </a:gsLst>
            <a:lin ang="54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p:cNvPicPr>
            <a:picLocks noChangeAspect="1" noChangeArrowheads="1"/>
          </p:cNvPicPr>
          <p:nvPr/>
        </p:nvPicPr>
        <p:blipFill>
          <a:blip r:embed="rId2" cstate="print"/>
          <a:srcRect/>
          <a:stretch>
            <a:fillRect/>
          </a:stretch>
        </p:blipFill>
        <p:spPr bwMode="auto">
          <a:xfrm>
            <a:off x="35264" y="6391665"/>
            <a:ext cx="345736" cy="447788"/>
          </a:xfrm>
          <a:prstGeom prst="rect">
            <a:avLst/>
          </a:prstGeom>
          <a:noFill/>
          <a:ln w="9525">
            <a:noFill/>
            <a:miter lim="800000"/>
            <a:headEnd/>
            <a:tailEnd/>
          </a:ln>
        </p:spPr>
      </p:pic>
      <p:sp>
        <p:nvSpPr>
          <p:cNvPr id="14" name="TextBox 13"/>
          <p:cNvSpPr txBox="1"/>
          <p:nvPr/>
        </p:nvSpPr>
        <p:spPr>
          <a:xfrm>
            <a:off x="381001" y="6334783"/>
            <a:ext cx="5105400" cy="523220"/>
          </a:xfrm>
          <a:prstGeom prst="rect">
            <a:avLst/>
          </a:prstGeom>
          <a:noFill/>
        </p:spPr>
        <p:txBody>
          <a:bodyPr wrap="square" rtlCol="0">
            <a:spAutoFit/>
          </a:bodyPr>
          <a:lstStyle/>
          <a:p>
            <a:r>
              <a:rPr lang="en-US" sz="1400" dirty="0">
                <a:solidFill>
                  <a:schemeClr val="bg1"/>
                </a:solidFill>
                <a:latin typeface="Chalkboard"/>
              </a:rPr>
              <a:t>Nuclear, Plasma, and Radiological Eng.</a:t>
            </a:r>
          </a:p>
          <a:p>
            <a:r>
              <a:rPr lang="en-US" sz="1400" dirty="0">
                <a:solidFill>
                  <a:schemeClr val="bg1"/>
                </a:solidFill>
                <a:latin typeface="Chalkboard"/>
              </a:rPr>
              <a:t>University of Illinois </a:t>
            </a:r>
          </a:p>
        </p:txBody>
      </p:sp>
      <p:sp>
        <p:nvSpPr>
          <p:cNvPr id="15" name="TextBox 14"/>
          <p:cNvSpPr txBox="1"/>
          <p:nvPr/>
        </p:nvSpPr>
        <p:spPr>
          <a:xfrm>
            <a:off x="4038601" y="6339872"/>
            <a:ext cx="5105400" cy="523220"/>
          </a:xfrm>
          <a:prstGeom prst="rect">
            <a:avLst/>
          </a:prstGeom>
          <a:noFill/>
        </p:spPr>
        <p:txBody>
          <a:bodyPr wrap="square" rtlCol="0">
            <a:spAutoFit/>
          </a:bodyPr>
          <a:lstStyle/>
          <a:p>
            <a:pPr algn="r"/>
            <a:r>
              <a:rPr lang="en-US" sz="1400" dirty="0">
                <a:solidFill>
                  <a:prstClr val="white"/>
                </a:solidFill>
                <a:latin typeface="Chalkboard"/>
              </a:rPr>
              <a:t>April 8</a:t>
            </a:r>
            <a:r>
              <a:rPr lang="en-US" sz="1400" baseline="30000" dirty="0">
                <a:solidFill>
                  <a:prstClr val="white"/>
                </a:solidFill>
                <a:latin typeface="Chalkboard"/>
              </a:rPr>
              <a:t>th</a:t>
            </a:r>
            <a:r>
              <a:rPr lang="en-US" sz="1400" dirty="0">
                <a:solidFill>
                  <a:prstClr val="white"/>
                </a:solidFill>
                <a:latin typeface="Chalkboard"/>
              </a:rPr>
              <a:t> 2016</a:t>
            </a:r>
          </a:p>
          <a:p>
            <a:pPr algn="r"/>
            <a:r>
              <a:rPr lang="en-US" sz="1400" dirty="0">
                <a:solidFill>
                  <a:prstClr val="white"/>
                </a:solidFill>
                <a:latin typeface="Chalkboard"/>
              </a:rPr>
              <a:t>498 ES – Energy Presentation</a:t>
            </a:r>
          </a:p>
        </p:txBody>
      </p:sp>
      <p:sp>
        <p:nvSpPr>
          <p:cNvPr id="19" name="Rectangle 18"/>
          <p:cNvSpPr/>
          <p:nvPr/>
        </p:nvSpPr>
        <p:spPr>
          <a:xfrm>
            <a:off x="5708822" y="5457159"/>
            <a:ext cx="123567" cy="272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731836" y="1173483"/>
            <a:ext cx="7743825" cy="2171700"/>
          </a:xfrm>
          <a:prstGeom prst="rect">
            <a:avLst/>
          </a:prstGeom>
        </p:spPr>
      </p:pic>
      <p:sp>
        <p:nvSpPr>
          <p:cNvPr id="23" name="TextBox 22"/>
          <p:cNvSpPr txBox="1"/>
          <p:nvPr/>
        </p:nvSpPr>
        <p:spPr>
          <a:xfrm>
            <a:off x="381000" y="629211"/>
            <a:ext cx="8445500" cy="369332"/>
          </a:xfrm>
          <a:prstGeom prst="rect">
            <a:avLst/>
          </a:prstGeom>
          <a:noFill/>
        </p:spPr>
        <p:txBody>
          <a:bodyPr wrap="square" rtlCol="0">
            <a:spAutoFit/>
          </a:bodyPr>
          <a:lstStyle/>
          <a:p>
            <a:pPr algn="ctr"/>
            <a:r>
              <a:rPr lang="en-US" b="1" i="1" dirty="0" smtClean="0">
                <a:solidFill>
                  <a:schemeClr val="tx2"/>
                </a:solidFill>
                <a:latin typeface="Chalkboard"/>
              </a:rPr>
              <a:t>Nature Paper – Methanol Usage </a:t>
            </a:r>
            <a:endParaRPr lang="en-US" b="1" i="1" dirty="0">
              <a:solidFill>
                <a:schemeClr val="tx2"/>
              </a:solidFill>
              <a:latin typeface="Chalkboard"/>
            </a:endParaRPr>
          </a:p>
        </p:txBody>
      </p:sp>
      <p:cxnSp>
        <p:nvCxnSpPr>
          <p:cNvPr id="24" name="Straight Connector 23"/>
          <p:cNvCxnSpPr/>
          <p:nvPr/>
        </p:nvCxnSpPr>
        <p:spPr>
          <a:xfrm>
            <a:off x="380999" y="1007797"/>
            <a:ext cx="844550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80999" y="3403977"/>
            <a:ext cx="8445500" cy="369332"/>
          </a:xfrm>
          <a:prstGeom prst="rect">
            <a:avLst/>
          </a:prstGeom>
          <a:noFill/>
        </p:spPr>
        <p:txBody>
          <a:bodyPr wrap="square" rtlCol="0">
            <a:spAutoFit/>
          </a:bodyPr>
          <a:lstStyle/>
          <a:p>
            <a:pPr algn="ctr"/>
            <a:r>
              <a:rPr lang="en-US" b="1" i="1" dirty="0" smtClean="0">
                <a:solidFill>
                  <a:schemeClr val="tx2"/>
                </a:solidFill>
                <a:latin typeface="Chalkboard"/>
              </a:rPr>
              <a:t>A Hydrogen Fuel – Methanol as the Carrier </a:t>
            </a:r>
            <a:endParaRPr lang="en-US" b="1" i="1" dirty="0">
              <a:solidFill>
                <a:schemeClr val="tx2"/>
              </a:solidFill>
              <a:latin typeface="Chalkboard"/>
            </a:endParaRPr>
          </a:p>
        </p:txBody>
      </p:sp>
      <p:cxnSp>
        <p:nvCxnSpPr>
          <p:cNvPr id="26" name="Straight Connector 25"/>
          <p:cNvCxnSpPr/>
          <p:nvPr/>
        </p:nvCxnSpPr>
        <p:spPr>
          <a:xfrm>
            <a:off x="380998" y="3782563"/>
            <a:ext cx="844550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80997" y="4022996"/>
            <a:ext cx="8445501" cy="1754326"/>
          </a:xfrm>
          <a:prstGeom prst="rect">
            <a:avLst/>
          </a:prstGeom>
          <a:noFill/>
        </p:spPr>
        <p:txBody>
          <a:bodyPr wrap="square" rtlCol="0">
            <a:spAutoFit/>
          </a:bodyPr>
          <a:lstStyle/>
          <a:p>
            <a:pPr marL="285750" indent="-285750">
              <a:buFont typeface="Wingdings" panose="05000000000000000000" pitchFamily="2" charset="2"/>
              <a:buChar char="q"/>
            </a:pPr>
            <a:r>
              <a:rPr lang="en-US" b="1" dirty="0" smtClean="0">
                <a:latin typeface="Chalkboard"/>
              </a:rPr>
              <a:t>Methanol has a low specific energy</a:t>
            </a:r>
            <a:endParaRPr lang="en-US" dirty="0" smtClean="0">
              <a:latin typeface="Chalkboard"/>
            </a:endParaRPr>
          </a:p>
          <a:p>
            <a:pPr marL="285750" indent="-285750">
              <a:buFont typeface="Wingdings" panose="05000000000000000000" pitchFamily="2" charset="2"/>
              <a:buChar char="q"/>
            </a:pPr>
            <a:endParaRPr lang="en-US" dirty="0" smtClean="0">
              <a:latin typeface="Chalkboard"/>
            </a:endParaRPr>
          </a:p>
          <a:p>
            <a:pPr marL="285750" indent="-285750">
              <a:buFont typeface="Wingdings" panose="05000000000000000000" pitchFamily="2" charset="2"/>
              <a:buChar char="q"/>
            </a:pPr>
            <a:r>
              <a:rPr lang="en-US" b="1" dirty="0" smtClean="0">
                <a:latin typeface="Chalkboard"/>
              </a:rPr>
              <a:t>Hydrogen has a very high specific energy</a:t>
            </a:r>
          </a:p>
          <a:p>
            <a:pPr marL="285750" indent="-285750">
              <a:buFont typeface="Wingdings" panose="05000000000000000000" pitchFamily="2" charset="2"/>
              <a:buChar char="q"/>
            </a:pPr>
            <a:endParaRPr lang="en-US" b="1" dirty="0">
              <a:latin typeface="Chalkboard"/>
            </a:endParaRPr>
          </a:p>
          <a:p>
            <a:pPr marL="285750" indent="-285750">
              <a:buFont typeface="Wingdings" panose="05000000000000000000" pitchFamily="2" charset="2"/>
              <a:buChar char="q"/>
            </a:pPr>
            <a:r>
              <a:rPr lang="en-US" b="1" dirty="0" smtClean="0">
                <a:latin typeface="Chalkboard"/>
              </a:rPr>
              <a:t>We use methanol as an intermediate store of hydrogen for future use</a:t>
            </a:r>
          </a:p>
          <a:p>
            <a:pPr marL="285750" indent="-285750">
              <a:buFont typeface="Wingdings" panose="05000000000000000000" pitchFamily="2" charset="2"/>
              <a:buChar char="q"/>
            </a:pPr>
            <a:endParaRPr lang="en-US" b="1" dirty="0">
              <a:latin typeface="Chalkboard"/>
            </a:endParaRPr>
          </a:p>
        </p:txBody>
      </p:sp>
    </p:spTree>
    <p:extLst>
      <p:ext uri="{BB962C8B-B14F-4D97-AF65-F5344CB8AC3E}">
        <p14:creationId xmlns:p14="http://schemas.microsoft.com/office/powerpoint/2010/main" val="40490678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6334791"/>
            <a:ext cx="9144000" cy="5232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0"/>
            <a:ext cx="9144000" cy="5394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411494"/>
            <a:ext cx="9144000" cy="121919"/>
          </a:xfrm>
          <a:prstGeom prst="rect">
            <a:avLst/>
          </a:prstGeom>
          <a:gradFill>
            <a:gsLst>
              <a:gs pos="0">
                <a:srgbClr val="DDEBCF"/>
              </a:gs>
              <a:gs pos="50000">
                <a:schemeClr val="tx2"/>
              </a:gs>
              <a:gs pos="100000">
                <a:schemeClr val="tx2">
                  <a:lumMod val="50000"/>
                </a:schemeClr>
              </a:gs>
            </a:gsLst>
            <a:lin ang="54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63071"/>
            <a:ext cx="8229600" cy="1143000"/>
          </a:xfrm>
        </p:spPr>
        <p:txBody>
          <a:bodyPr>
            <a:noAutofit/>
          </a:bodyPr>
          <a:lstStyle/>
          <a:p>
            <a:pPr algn="ctr"/>
            <a:r>
              <a:rPr lang="en-US" sz="2000" b="1" dirty="0" smtClean="0">
                <a:ln w="12700">
                  <a:noFill/>
                </a:ln>
                <a:solidFill>
                  <a:schemeClr val="bg1"/>
                </a:solidFill>
                <a:latin typeface="Chalkboard"/>
                <a:cs typeface="Arial" panose="020B0604020202020204" pitchFamily="34" charset="0"/>
              </a:rPr>
              <a:t>Moving Forward With EIA Trends – Methanol Dehydrogenation</a:t>
            </a:r>
            <a:endParaRPr lang="en-US" sz="2000" dirty="0">
              <a:solidFill>
                <a:schemeClr val="bg1"/>
              </a:solidFill>
              <a:latin typeface="Chalkboard"/>
            </a:endParaRPr>
          </a:p>
        </p:txBody>
      </p:sp>
      <p:sp>
        <p:nvSpPr>
          <p:cNvPr id="4098" name="AutoShape 2" descr="https://mail-attachment.googleusercontent.com/attachment/u/0/?ui=2&amp;ik=cc2618cd76&amp;view=att&amp;th=13f548a09492ac07&amp;attid=0.1&amp;disp=inline&amp;realattid=f_hi2bd8hp0&amp;safe=1&amp;zw&amp;saduie=AG9B_P8YQ0AUByB998LNiweXDiMs&amp;sadet=1371512951063&amp;sads=URlmAS36vY4TEVLfJsRlRagvIPU"/>
          <p:cNvSpPr>
            <a:spLocks noChangeAspect="1" noChangeArrowheads="1"/>
          </p:cNvSpPr>
          <p:nvPr/>
        </p:nvSpPr>
        <p:spPr bwMode="auto">
          <a:xfrm>
            <a:off x="155575" y="-144457"/>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Rectangle 11"/>
          <p:cNvSpPr/>
          <p:nvPr/>
        </p:nvSpPr>
        <p:spPr>
          <a:xfrm>
            <a:off x="0" y="6248412"/>
            <a:ext cx="9144000" cy="121919"/>
          </a:xfrm>
          <a:prstGeom prst="rect">
            <a:avLst/>
          </a:prstGeom>
          <a:gradFill>
            <a:gsLst>
              <a:gs pos="0">
                <a:srgbClr val="DDEBCF"/>
              </a:gs>
              <a:gs pos="50000">
                <a:schemeClr val="tx2"/>
              </a:gs>
              <a:gs pos="100000">
                <a:schemeClr val="tx2">
                  <a:lumMod val="50000"/>
                </a:schemeClr>
              </a:gs>
            </a:gsLst>
            <a:lin ang="54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p:cNvPicPr>
            <a:picLocks noChangeAspect="1" noChangeArrowheads="1"/>
          </p:cNvPicPr>
          <p:nvPr/>
        </p:nvPicPr>
        <p:blipFill>
          <a:blip r:embed="rId2" cstate="print"/>
          <a:srcRect/>
          <a:stretch>
            <a:fillRect/>
          </a:stretch>
        </p:blipFill>
        <p:spPr bwMode="auto">
          <a:xfrm>
            <a:off x="35264" y="6391665"/>
            <a:ext cx="345736" cy="447788"/>
          </a:xfrm>
          <a:prstGeom prst="rect">
            <a:avLst/>
          </a:prstGeom>
          <a:noFill/>
          <a:ln w="9525">
            <a:noFill/>
            <a:miter lim="800000"/>
            <a:headEnd/>
            <a:tailEnd/>
          </a:ln>
        </p:spPr>
      </p:pic>
      <p:sp>
        <p:nvSpPr>
          <p:cNvPr id="14" name="TextBox 13"/>
          <p:cNvSpPr txBox="1"/>
          <p:nvPr/>
        </p:nvSpPr>
        <p:spPr>
          <a:xfrm>
            <a:off x="381001" y="6334783"/>
            <a:ext cx="5105400" cy="523220"/>
          </a:xfrm>
          <a:prstGeom prst="rect">
            <a:avLst/>
          </a:prstGeom>
          <a:noFill/>
        </p:spPr>
        <p:txBody>
          <a:bodyPr wrap="square" rtlCol="0">
            <a:spAutoFit/>
          </a:bodyPr>
          <a:lstStyle/>
          <a:p>
            <a:r>
              <a:rPr lang="en-US" sz="1400" dirty="0">
                <a:solidFill>
                  <a:schemeClr val="bg1"/>
                </a:solidFill>
                <a:latin typeface="Chalkboard"/>
              </a:rPr>
              <a:t>Nuclear, Plasma, and Radiological Eng.</a:t>
            </a:r>
          </a:p>
          <a:p>
            <a:r>
              <a:rPr lang="en-US" sz="1400" dirty="0">
                <a:solidFill>
                  <a:schemeClr val="bg1"/>
                </a:solidFill>
                <a:latin typeface="Chalkboard"/>
              </a:rPr>
              <a:t>University of Illinois </a:t>
            </a:r>
          </a:p>
        </p:txBody>
      </p:sp>
      <p:sp>
        <p:nvSpPr>
          <p:cNvPr id="15" name="TextBox 14"/>
          <p:cNvSpPr txBox="1"/>
          <p:nvPr/>
        </p:nvSpPr>
        <p:spPr>
          <a:xfrm>
            <a:off x="4038601" y="6339872"/>
            <a:ext cx="5105400" cy="523220"/>
          </a:xfrm>
          <a:prstGeom prst="rect">
            <a:avLst/>
          </a:prstGeom>
          <a:noFill/>
        </p:spPr>
        <p:txBody>
          <a:bodyPr wrap="square" rtlCol="0">
            <a:spAutoFit/>
          </a:bodyPr>
          <a:lstStyle/>
          <a:p>
            <a:pPr algn="r"/>
            <a:r>
              <a:rPr lang="en-US" sz="1400" dirty="0">
                <a:solidFill>
                  <a:prstClr val="white"/>
                </a:solidFill>
                <a:latin typeface="Chalkboard"/>
              </a:rPr>
              <a:t>April 8</a:t>
            </a:r>
            <a:r>
              <a:rPr lang="en-US" sz="1400" baseline="30000" dirty="0">
                <a:solidFill>
                  <a:prstClr val="white"/>
                </a:solidFill>
                <a:latin typeface="Chalkboard"/>
              </a:rPr>
              <a:t>th</a:t>
            </a:r>
            <a:r>
              <a:rPr lang="en-US" sz="1400" dirty="0">
                <a:solidFill>
                  <a:prstClr val="white"/>
                </a:solidFill>
                <a:latin typeface="Chalkboard"/>
              </a:rPr>
              <a:t> 2016</a:t>
            </a:r>
          </a:p>
          <a:p>
            <a:pPr algn="r"/>
            <a:r>
              <a:rPr lang="en-US" sz="1400" dirty="0">
                <a:solidFill>
                  <a:prstClr val="white"/>
                </a:solidFill>
                <a:latin typeface="Chalkboard"/>
              </a:rPr>
              <a:t>498 ES – Energy Presentation</a:t>
            </a:r>
          </a:p>
        </p:txBody>
      </p:sp>
      <p:sp>
        <p:nvSpPr>
          <p:cNvPr id="19" name="Rectangle 18"/>
          <p:cNvSpPr/>
          <p:nvPr/>
        </p:nvSpPr>
        <p:spPr>
          <a:xfrm>
            <a:off x="5708822" y="5457159"/>
            <a:ext cx="123567" cy="272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07975" y="570975"/>
            <a:ext cx="4892675" cy="369332"/>
          </a:xfrm>
          <a:prstGeom prst="rect">
            <a:avLst/>
          </a:prstGeom>
          <a:noFill/>
        </p:spPr>
        <p:txBody>
          <a:bodyPr wrap="square" rtlCol="0">
            <a:spAutoFit/>
          </a:bodyPr>
          <a:lstStyle/>
          <a:p>
            <a:pPr algn="ctr"/>
            <a:r>
              <a:rPr lang="en-US" b="1" i="1" dirty="0" smtClean="0">
                <a:solidFill>
                  <a:schemeClr val="tx2"/>
                </a:solidFill>
                <a:latin typeface="Chalkboard"/>
              </a:rPr>
              <a:t>Energy Related Hydrogen Emission</a:t>
            </a:r>
            <a:endParaRPr lang="en-US" b="1" i="1" dirty="0">
              <a:solidFill>
                <a:schemeClr val="tx2"/>
              </a:solidFill>
              <a:latin typeface="Chalkboard"/>
            </a:endParaRPr>
          </a:p>
        </p:txBody>
      </p:sp>
      <p:cxnSp>
        <p:nvCxnSpPr>
          <p:cNvPr id="20" name="Straight Connector 19"/>
          <p:cNvCxnSpPr/>
          <p:nvPr/>
        </p:nvCxnSpPr>
        <p:spPr>
          <a:xfrm>
            <a:off x="307974" y="949561"/>
            <a:ext cx="489267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stretch>
            <a:fillRect/>
          </a:stretch>
        </p:blipFill>
        <p:spPr>
          <a:xfrm>
            <a:off x="307974" y="998543"/>
            <a:ext cx="5178427" cy="4884675"/>
          </a:xfrm>
          <a:prstGeom prst="rect">
            <a:avLst/>
          </a:prstGeom>
        </p:spPr>
      </p:pic>
      <p:sp>
        <p:nvSpPr>
          <p:cNvPr id="17" name="TextBox 16"/>
          <p:cNvSpPr txBox="1"/>
          <p:nvPr/>
        </p:nvSpPr>
        <p:spPr>
          <a:xfrm>
            <a:off x="5295899" y="4870370"/>
            <a:ext cx="3609975" cy="738664"/>
          </a:xfrm>
          <a:prstGeom prst="rect">
            <a:avLst/>
          </a:prstGeom>
          <a:noFill/>
        </p:spPr>
        <p:txBody>
          <a:bodyPr wrap="square" rtlCol="0">
            <a:spAutoFit/>
          </a:bodyPr>
          <a:lstStyle/>
          <a:p>
            <a:pPr algn="just"/>
            <a:r>
              <a:rPr lang="en-US" sz="1050" b="1" dirty="0">
                <a:latin typeface="Chalkboard"/>
              </a:rPr>
              <a:t>Fig. </a:t>
            </a:r>
            <a:r>
              <a:rPr lang="en-US" sz="1050" b="1" dirty="0" smtClean="0">
                <a:latin typeface="Chalkboard"/>
              </a:rPr>
              <a:t>18. (A) </a:t>
            </a:r>
            <a:r>
              <a:rPr lang="en-US" sz="1050" dirty="0" smtClean="0">
                <a:latin typeface="Chalkboard"/>
              </a:rPr>
              <a:t>Rubidium based methanol dehydrogenation which improves the pressure and temperature at which hydrogen can be released.  </a:t>
            </a:r>
            <a:r>
              <a:rPr lang="en-US" sz="1050" b="1" dirty="0" smtClean="0">
                <a:latin typeface="Chalkboard"/>
              </a:rPr>
              <a:t>(B) </a:t>
            </a:r>
            <a:r>
              <a:rPr lang="en-US" sz="1050" dirty="0" smtClean="0">
                <a:latin typeface="Chalkboard"/>
              </a:rPr>
              <a:t>The rubidium catalyst which makes this process possible. </a:t>
            </a:r>
          </a:p>
        </p:txBody>
      </p:sp>
      <p:pic>
        <p:nvPicPr>
          <p:cNvPr id="11266" name="Picture 2" descr="http://www.nature.com/polopoly_fs/7.9199.1361980149!/image/1.12518_crystals.jpg_gen/derivatives/landscape_300/1.12518_crystal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2136" y="1200907"/>
            <a:ext cx="2857500" cy="34671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384800" y="570975"/>
            <a:ext cx="3521075" cy="369332"/>
          </a:xfrm>
          <a:prstGeom prst="rect">
            <a:avLst/>
          </a:prstGeom>
          <a:noFill/>
        </p:spPr>
        <p:txBody>
          <a:bodyPr wrap="square" rtlCol="0">
            <a:spAutoFit/>
          </a:bodyPr>
          <a:lstStyle/>
          <a:p>
            <a:pPr algn="ctr"/>
            <a:r>
              <a:rPr lang="en-US" b="1" i="1" dirty="0" smtClean="0">
                <a:solidFill>
                  <a:schemeClr val="tx2"/>
                </a:solidFill>
                <a:latin typeface="Chalkboard"/>
              </a:rPr>
              <a:t>Rubidium Catalyst</a:t>
            </a:r>
            <a:endParaRPr lang="en-US" b="1" i="1" dirty="0">
              <a:solidFill>
                <a:schemeClr val="tx2"/>
              </a:solidFill>
              <a:latin typeface="Chalkboard"/>
            </a:endParaRPr>
          </a:p>
        </p:txBody>
      </p:sp>
      <p:cxnSp>
        <p:nvCxnSpPr>
          <p:cNvPr id="22" name="Straight Connector 21"/>
          <p:cNvCxnSpPr/>
          <p:nvPr/>
        </p:nvCxnSpPr>
        <p:spPr>
          <a:xfrm>
            <a:off x="5384799" y="949561"/>
            <a:ext cx="352107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9"/>
          <p:cNvSpPr txBox="1">
            <a:spLocks noChangeArrowheads="1"/>
          </p:cNvSpPr>
          <p:nvPr/>
        </p:nvSpPr>
        <p:spPr bwMode="auto">
          <a:xfrm>
            <a:off x="307974" y="1061045"/>
            <a:ext cx="529009" cy="246195"/>
          </a:xfrm>
          <a:prstGeom prst="rect">
            <a:avLst/>
          </a:prstGeom>
          <a:solidFill>
            <a:srgbClr val="000000">
              <a:alpha val="70000"/>
            </a:srgbClr>
          </a:solidFill>
          <a:ln>
            <a:noFill/>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FFFF00"/>
                </a:solidFill>
                <a:effectLst/>
                <a:latin typeface="Arial" panose="020B0604020202020204" pitchFamily="34" charset="0"/>
                <a:ea typeface="Times New Roman" panose="02020603050405020304" pitchFamily="18" charset="0"/>
              </a:rPr>
              <a:t>(18A)</a:t>
            </a:r>
            <a:endParaRPr kumimoji="0" lang="en-US" altLang="en-US" sz="1800" b="1" i="0" u="none" strike="noStrike" cap="none" normalizeH="0" baseline="0" dirty="0" smtClean="0">
              <a:ln>
                <a:noFill/>
              </a:ln>
              <a:solidFill>
                <a:schemeClr val="tx1"/>
              </a:solidFill>
              <a:effectLst/>
              <a:latin typeface="Arial" panose="020B0604020202020204" pitchFamily="34" charset="0"/>
            </a:endParaRPr>
          </a:p>
        </p:txBody>
      </p:sp>
      <p:sp>
        <p:nvSpPr>
          <p:cNvPr id="24" name="TextBox 9"/>
          <p:cNvSpPr txBox="1">
            <a:spLocks noChangeArrowheads="1"/>
          </p:cNvSpPr>
          <p:nvPr/>
        </p:nvSpPr>
        <p:spPr bwMode="auto">
          <a:xfrm>
            <a:off x="5672136" y="1200907"/>
            <a:ext cx="529009" cy="246195"/>
          </a:xfrm>
          <a:prstGeom prst="rect">
            <a:avLst/>
          </a:prstGeom>
          <a:solidFill>
            <a:srgbClr val="000000">
              <a:alpha val="70000"/>
            </a:srgbClr>
          </a:solidFill>
          <a:ln>
            <a:noFill/>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FFFF00"/>
                </a:solidFill>
                <a:effectLst/>
                <a:latin typeface="Arial" panose="020B0604020202020204" pitchFamily="34" charset="0"/>
                <a:ea typeface="Times New Roman" panose="02020603050405020304" pitchFamily="18" charset="0"/>
              </a:rPr>
              <a:t>(18B)</a:t>
            </a:r>
            <a:endParaRPr kumimoji="0" lang="en-US" altLang="en-US" sz="1800" b="1"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834156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6334791"/>
            <a:ext cx="9144000" cy="5232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0"/>
            <a:ext cx="9144000" cy="5394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411494"/>
            <a:ext cx="9144000" cy="121919"/>
          </a:xfrm>
          <a:prstGeom prst="rect">
            <a:avLst/>
          </a:prstGeom>
          <a:gradFill>
            <a:gsLst>
              <a:gs pos="0">
                <a:srgbClr val="DDEBCF"/>
              </a:gs>
              <a:gs pos="50000">
                <a:schemeClr val="tx2"/>
              </a:gs>
              <a:gs pos="100000">
                <a:schemeClr val="tx2">
                  <a:lumMod val="50000"/>
                </a:schemeClr>
              </a:gs>
            </a:gsLst>
            <a:lin ang="54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63071"/>
            <a:ext cx="8229600" cy="1143000"/>
          </a:xfrm>
        </p:spPr>
        <p:txBody>
          <a:bodyPr>
            <a:noAutofit/>
          </a:bodyPr>
          <a:lstStyle/>
          <a:p>
            <a:pPr algn="ctr"/>
            <a:r>
              <a:rPr lang="en-US" sz="2000" b="1" dirty="0" smtClean="0">
                <a:ln w="12700">
                  <a:noFill/>
                </a:ln>
                <a:solidFill>
                  <a:schemeClr val="bg1"/>
                </a:solidFill>
                <a:latin typeface="Chalkboard"/>
                <a:cs typeface="Arial" panose="020B0604020202020204" pitchFamily="34" charset="0"/>
              </a:rPr>
              <a:t>References</a:t>
            </a:r>
            <a:endParaRPr lang="en-US" sz="2000" dirty="0">
              <a:solidFill>
                <a:schemeClr val="bg1"/>
              </a:solidFill>
              <a:latin typeface="Chalkboard"/>
            </a:endParaRPr>
          </a:p>
        </p:txBody>
      </p:sp>
      <p:sp>
        <p:nvSpPr>
          <p:cNvPr id="4098" name="AutoShape 2" descr="https://mail-attachment.googleusercontent.com/attachment/u/0/?ui=2&amp;ik=cc2618cd76&amp;view=att&amp;th=13f548a09492ac07&amp;attid=0.1&amp;disp=inline&amp;realattid=f_hi2bd8hp0&amp;safe=1&amp;zw&amp;saduie=AG9B_P8YQ0AUByB998LNiweXDiMs&amp;sadet=1371512951063&amp;sads=URlmAS36vY4TEVLfJsRlRagvIPU"/>
          <p:cNvSpPr>
            <a:spLocks noChangeAspect="1" noChangeArrowheads="1"/>
          </p:cNvSpPr>
          <p:nvPr/>
        </p:nvSpPr>
        <p:spPr bwMode="auto">
          <a:xfrm>
            <a:off x="155575" y="-144457"/>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Rectangle 11"/>
          <p:cNvSpPr/>
          <p:nvPr/>
        </p:nvSpPr>
        <p:spPr>
          <a:xfrm>
            <a:off x="0" y="6248412"/>
            <a:ext cx="9144000" cy="121919"/>
          </a:xfrm>
          <a:prstGeom prst="rect">
            <a:avLst/>
          </a:prstGeom>
          <a:gradFill>
            <a:gsLst>
              <a:gs pos="0">
                <a:srgbClr val="DDEBCF"/>
              </a:gs>
              <a:gs pos="50000">
                <a:schemeClr val="tx2"/>
              </a:gs>
              <a:gs pos="100000">
                <a:schemeClr val="tx2">
                  <a:lumMod val="50000"/>
                </a:schemeClr>
              </a:gs>
            </a:gsLst>
            <a:lin ang="54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p:cNvPicPr>
            <a:picLocks noChangeAspect="1" noChangeArrowheads="1"/>
          </p:cNvPicPr>
          <p:nvPr/>
        </p:nvPicPr>
        <p:blipFill>
          <a:blip r:embed="rId2" cstate="print"/>
          <a:srcRect/>
          <a:stretch>
            <a:fillRect/>
          </a:stretch>
        </p:blipFill>
        <p:spPr bwMode="auto">
          <a:xfrm>
            <a:off x="35264" y="6391665"/>
            <a:ext cx="345736" cy="447788"/>
          </a:xfrm>
          <a:prstGeom prst="rect">
            <a:avLst/>
          </a:prstGeom>
          <a:noFill/>
          <a:ln w="9525">
            <a:noFill/>
            <a:miter lim="800000"/>
            <a:headEnd/>
            <a:tailEnd/>
          </a:ln>
        </p:spPr>
      </p:pic>
      <p:sp>
        <p:nvSpPr>
          <p:cNvPr id="14" name="TextBox 13"/>
          <p:cNvSpPr txBox="1"/>
          <p:nvPr/>
        </p:nvSpPr>
        <p:spPr>
          <a:xfrm>
            <a:off x="381001" y="6334783"/>
            <a:ext cx="5105400" cy="523220"/>
          </a:xfrm>
          <a:prstGeom prst="rect">
            <a:avLst/>
          </a:prstGeom>
          <a:noFill/>
        </p:spPr>
        <p:txBody>
          <a:bodyPr wrap="square" rtlCol="0">
            <a:spAutoFit/>
          </a:bodyPr>
          <a:lstStyle/>
          <a:p>
            <a:r>
              <a:rPr lang="en-US" sz="1400" dirty="0">
                <a:solidFill>
                  <a:schemeClr val="bg1"/>
                </a:solidFill>
                <a:latin typeface="Chalkboard"/>
              </a:rPr>
              <a:t>Nuclear, Plasma, and Radiological Eng.</a:t>
            </a:r>
          </a:p>
          <a:p>
            <a:r>
              <a:rPr lang="en-US" sz="1400" dirty="0">
                <a:solidFill>
                  <a:schemeClr val="bg1"/>
                </a:solidFill>
                <a:latin typeface="Chalkboard"/>
              </a:rPr>
              <a:t>University of Illinois </a:t>
            </a:r>
          </a:p>
        </p:txBody>
      </p:sp>
      <p:sp>
        <p:nvSpPr>
          <p:cNvPr id="15" name="TextBox 14"/>
          <p:cNvSpPr txBox="1"/>
          <p:nvPr/>
        </p:nvSpPr>
        <p:spPr>
          <a:xfrm>
            <a:off x="4038601" y="6339872"/>
            <a:ext cx="5105400" cy="523220"/>
          </a:xfrm>
          <a:prstGeom prst="rect">
            <a:avLst/>
          </a:prstGeom>
          <a:noFill/>
        </p:spPr>
        <p:txBody>
          <a:bodyPr wrap="square" rtlCol="0">
            <a:spAutoFit/>
          </a:bodyPr>
          <a:lstStyle/>
          <a:p>
            <a:pPr algn="r"/>
            <a:r>
              <a:rPr lang="en-US" sz="1400" dirty="0">
                <a:solidFill>
                  <a:prstClr val="white"/>
                </a:solidFill>
                <a:latin typeface="Chalkboard"/>
              </a:rPr>
              <a:t>April 8</a:t>
            </a:r>
            <a:r>
              <a:rPr lang="en-US" sz="1400" baseline="30000" dirty="0">
                <a:solidFill>
                  <a:prstClr val="white"/>
                </a:solidFill>
                <a:latin typeface="Chalkboard"/>
              </a:rPr>
              <a:t>th</a:t>
            </a:r>
            <a:r>
              <a:rPr lang="en-US" sz="1400" dirty="0">
                <a:solidFill>
                  <a:prstClr val="white"/>
                </a:solidFill>
                <a:latin typeface="Chalkboard"/>
              </a:rPr>
              <a:t> 2016</a:t>
            </a:r>
          </a:p>
          <a:p>
            <a:pPr algn="r"/>
            <a:r>
              <a:rPr lang="en-US" sz="1400" dirty="0">
                <a:solidFill>
                  <a:prstClr val="white"/>
                </a:solidFill>
                <a:latin typeface="Chalkboard"/>
              </a:rPr>
              <a:t>498 ES – Energy Presentation</a:t>
            </a:r>
          </a:p>
        </p:txBody>
      </p:sp>
      <p:sp>
        <p:nvSpPr>
          <p:cNvPr id="19" name="Rectangle 18"/>
          <p:cNvSpPr/>
          <p:nvPr/>
        </p:nvSpPr>
        <p:spPr>
          <a:xfrm>
            <a:off x="5708822" y="5457159"/>
            <a:ext cx="123567" cy="272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57200" y="2241381"/>
            <a:ext cx="8445501" cy="2308324"/>
          </a:xfrm>
          <a:prstGeom prst="rect">
            <a:avLst/>
          </a:prstGeom>
          <a:noFill/>
        </p:spPr>
        <p:txBody>
          <a:bodyPr wrap="square" rtlCol="0">
            <a:spAutoFit/>
          </a:bodyPr>
          <a:lstStyle/>
          <a:p>
            <a:pPr marL="285750" indent="-285750">
              <a:buFont typeface="Wingdings" panose="05000000000000000000" pitchFamily="2" charset="2"/>
              <a:buChar char="q"/>
            </a:pPr>
            <a:r>
              <a:rPr lang="en-US" b="1" dirty="0" smtClean="0">
                <a:latin typeface="Chalkboard"/>
              </a:rPr>
              <a:t>United States Government Energy Information Agency (EIA)</a:t>
            </a:r>
          </a:p>
          <a:p>
            <a:pPr marL="742950" lvl="1" indent="-285750">
              <a:buFont typeface="Wingdings" panose="05000000000000000000" pitchFamily="2" charset="2"/>
              <a:buChar char="q"/>
            </a:pPr>
            <a:r>
              <a:rPr lang="en-US" b="1" dirty="0" smtClean="0">
                <a:latin typeface="Chalkboard"/>
              </a:rPr>
              <a:t>Specifically the 2015 outlook publication</a:t>
            </a:r>
            <a:endParaRPr lang="en-US" dirty="0" smtClean="0">
              <a:latin typeface="Chalkboard"/>
            </a:endParaRPr>
          </a:p>
          <a:p>
            <a:pPr marL="285750" indent="-285750">
              <a:buFont typeface="Wingdings" panose="05000000000000000000" pitchFamily="2" charset="2"/>
              <a:buChar char="q"/>
            </a:pPr>
            <a:endParaRPr lang="en-US" dirty="0" smtClean="0">
              <a:latin typeface="Chalkboard"/>
            </a:endParaRPr>
          </a:p>
          <a:p>
            <a:pPr marL="285750" indent="-285750">
              <a:buFont typeface="Wingdings" panose="05000000000000000000" pitchFamily="2" charset="2"/>
              <a:buChar char="q"/>
            </a:pPr>
            <a:r>
              <a:rPr lang="en-US" b="1" dirty="0" smtClean="0">
                <a:latin typeface="Chalkboard"/>
              </a:rPr>
              <a:t>Nature Letters (Look up the impact factor of Nature)</a:t>
            </a:r>
          </a:p>
          <a:p>
            <a:pPr marL="285750" indent="-285750">
              <a:buFont typeface="Wingdings" panose="05000000000000000000" pitchFamily="2" charset="2"/>
              <a:buChar char="q"/>
            </a:pPr>
            <a:endParaRPr lang="en-US" b="1" dirty="0">
              <a:latin typeface="Chalkboard"/>
            </a:endParaRPr>
          </a:p>
          <a:p>
            <a:pPr marL="285750" indent="-285750">
              <a:buFont typeface="Wingdings" panose="05000000000000000000" pitchFamily="2" charset="2"/>
              <a:buChar char="q"/>
            </a:pPr>
            <a:r>
              <a:rPr lang="en-US" b="1" dirty="0" smtClean="0">
                <a:latin typeface="Chalkboard"/>
              </a:rPr>
              <a:t>Car companies Tesla, Nissan and Toyota</a:t>
            </a:r>
          </a:p>
          <a:p>
            <a:pPr marL="285750" indent="-285750">
              <a:buFont typeface="Wingdings" panose="05000000000000000000" pitchFamily="2" charset="2"/>
              <a:buChar char="q"/>
            </a:pPr>
            <a:endParaRPr lang="en-US" b="1" dirty="0">
              <a:latin typeface="Chalkboard"/>
            </a:endParaRPr>
          </a:p>
          <a:p>
            <a:pPr marL="285750" indent="-285750">
              <a:buFont typeface="Wingdings" panose="05000000000000000000" pitchFamily="2" charset="2"/>
              <a:buChar char="q"/>
            </a:pPr>
            <a:endParaRPr lang="en-US" b="1" dirty="0">
              <a:latin typeface="Chalkboard"/>
            </a:endParaRPr>
          </a:p>
        </p:txBody>
      </p:sp>
      <p:sp>
        <p:nvSpPr>
          <p:cNvPr id="24" name="TextBox 23"/>
          <p:cNvSpPr txBox="1"/>
          <p:nvPr/>
        </p:nvSpPr>
        <p:spPr>
          <a:xfrm>
            <a:off x="381000" y="1621796"/>
            <a:ext cx="8445500" cy="369332"/>
          </a:xfrm>
          <a:prstGeom prst="rect">
            <a:avLst/>
          </a:prstGeom>
          <a:noFill/>
        </p:spPr>
        <p:txBody>
          <a:bodyPr wrap="square" rtlCol="0">
            <a:spAutoFit/>
          </a:bodyPr>
          <a:lstStyle/>
          <a:p>
            <a:pPr algn="ctr"/>
            <a:r>
              <a:rPr lang="en-US" b="1" i="1" dirty="0" smtClean="0">
                <a:solidFill>
                  <a:schemeClr val="tx2"/>
                </a:solidFill>
                <a:latin typeface="Chalkboard"/>
              </a:rPr>
              <a:t>Identify the Contributing Articles</a:t>
            </a:r>
            <a:endParaRPr lang="en-US" b="1" i="1" dirty="0">
              <a:solidFill>
                <a:schemeClr val="tx2"/>
              </a:solidFill>
              <a:latin typeface="Chalkboard"/>
            </a:endParaRPr>
          </a:p>
        </p:txBody>
      </p:sp>
      <p:cxnSp>
        <p:nvCxnSpPr>
          <p:cNvPr id="25" name="Straight Connector 24"/>
          <p:cNvCxnSpPr/>
          <p:nvPr/>
        </p:nvCxnSpPr>
        <p:spPr>
          <a:xfrm>
            <a:off x="380999" y="2000382"/>
            <a:ext cx="844550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11770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extBox 114"/>
          <p:cNvSpPr txBox="1"/>
          <p:nvPr/>
        </p:nvSpPr>
        <p:spPr>
          <a:xfrm>
            <a:off x="307245" y="589645"/>
            <a:ext cx="3426940" cy="369332"/>
          </a:xfrm>
          <a:prstGeom prst="rect">
            <a:avLst/>
          </a:prstGeom>
          <a:noFill/>
        </p:spPr>
        <p:txBody>
          <a:bodyPr wrap="square" rtlCol="0">
            <a:spAutoFit/>
          </a:bodyPr>
          <a:lstStyle/>
          <a:p>
            <a:pPr algn="ctr"/>
            <a:r>
              <a:rPr lang="en-US" b="1" dirty="0" smtClean="0">
                <a:solidFill>
                  <a:schemeClr val="tx2"/>
                </a:solidFill>
              </a:rPr>
              <a:t>Compact </a:t>
            </a:r>
            <a:r>
              <a:rPr lang="en-US" b="1" dirty="0" err="1" smtClean="0">
                <a:solidFill>
                  <a:schemeClr val="tx2"/>
                </a:solidFill>
              </a:rPr>
              <a:t>CdTe</a:t>
            </a:r>
            <a:r>
              <a:rPr lang="en-US" b="1" dirty="0" smtClean="0">
                <a:solidFill>
                  <a:schemeClr val="tx2"/>
                </a:solidFill>
              </a:rPr>
              <a:t> Detectors</a:t>
            </a:r>
            <a:endParaRPr lang="en-US" b="1" dirty="0">
              <a:solidFill>
                <a:schemeClr val="tx2"/>
              </a:solidFill>
            </a:endParaRPr>
          </a:p>
        </p:txBody>
      </p:sp>
      <p:sp>
        <p:nvSpPr>
          <p:cNvPr id="16" name="Rectangle 15"/>
          <p:cNvSpPr/>
          <p:nvPr/>
        </p:nvSpPr>
        <p:spPr>
          <a:xfrm>
            <a:off x="0" y="6334791"/>
            <a:ext cx="9144000" cy="5232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0"/>
            <a:ext cx="9144000" cy="5394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411494"/>
            <a:ext cx="9144000" cy="121919"/>
          </a:xfrm>
          <a:prstGeom prst="rect">
            <a:avLst/>
          </a:prstGeom>
          <a:gradFill>
            <a:gsLst>
              <a:gs pos="0">
                <a:srgbClr val="DDEBCF"/>
              </a:gs>
              <a:gs pos="50000">
                <a:schemeClr val="tx2"/>
              </a:gs>
              <a:gs pos="100000">
                <a:schemeClr val="tx2">
                  <a:lumMod val="50000"/>
                </a:schemeClr>
              </a:gs>
            </a:gsLst>
            <a:lin ang="54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63071"/>
            <a:ext cx="8229600" cy="1143000"/>
          </a:xfrm>
        </p:spPr>
        <p:txBody>
          <a:bodyPr>
            <a:noAutofit/>
          </a:bodyPr>
          <a:lstStyle/>
          <a:p>
            <a:pPr algn="ctr"/>
            <a:r>
              <a:rPr lang="en-US" sz="2000" b="1" dirty="0" smtClean="0">
                <a:ln w="12700">
                  <a:noFill/>
                </a:ln>
                <a:solidFill>
                  <a:schemeClr val="bg1"/>
                </a:solidFill>
                <a:latin typeface="Chalkboard"/>
                <a:cs typeface="Arial" panose="020B0604020202020204" pitchFamily="34" charset="0"/>
              </a:rPr>
              <a:t>Short Bio - Hybrid </a:t>
            </a:r>
            <a:r>
              <a:rPr lang="en-US" sz="2000" b="1" dirty="0">
                <a:ln w="12700">
                  <a:noFill/>
                </a:ln>
                <a:solidFill>
                  <a:schemeClr val="bg1"/>
                </a:solidFill>
                <a:latin typeface="Chalkboard"/>
                <a:cs typeface="Arial" panose="020B0604020202020204" pitchFamily="34" charset="0"/>
              </a:rPr>
              <a:t>Pixel-Waveform (HPWF) </a:t>
            </a:r>
            <a:r>
              <a:rPr lang="en-US" sz="2000" b="1" dirty="0" err="1" smtClean="0">
                <a:ln w="12700">
                  <a:noFill/>
                </a:ln>
                <a:solidFill>
                  <a:schemeClr val="bg1"/>
                </a:solidFill>
                <a:latin typeface="Chalkboard"/>
                <a:cs typeface="Arial" panose="020B0604020202020204" pitchFamily="34" charset="0"/>
              </a:rPr>
              <a:t>CdTe</a:t>
            </a:r>
            <a:endParaRPr lang="en-US" sz="2000" dirty="0">
              <a:solidFill>
                <a:schemeClr val="bg1"/>
              </a:solidFill>
              <a:latin typeface="Chalkboard"/>
            </a:endParaRPr>
          </a:p>
        </p:txBody>
      </p:sp>
      <p:sp>
        <p:nvSpPr>
          <p:cNvPr id="4098" name="AutoShape 2" descr="https://mail-attachment.googleusercontent.com/attachment/u/0/?ui=2&amp;ik=cc2618cd76&amp;view=att&amp;th=13f548a09492ac07&amp;attid=0.1&amp;disp=inline&amp;realattid=f_hi2bd8hp0&amp;safe=1&amp;zw&amp;saduie=AG9B_P8YQ0AUByB998LNiweXDiMs&amp;sadet=1371512951063&amp;sads=URlmAS36vY4TEVLfJsRlRagvIPU"/>
          <p:cNvSpPr>
            <a:spLocks noChangeAspect="1" noChangeArrowheads="1"/>
          </p:cNvSpPr>
          <p:nvPr/>
        </p:nvSpPr>
        <p:spPr bwMode="auto">
          <a:xfrm>
            <a:off x="155575" y="-144457"/>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Rectangle 11"/>
          <p:cNvSpPr/>
          <p:nvPr/>
        </p:nvSpPr>
        <p:spPr>
          <a:xfrm>
            <a:off x="0" y="6248412"/>
            <a:ext cx="9144000" cy="121919"/>
          </a:xfrm>
          <a:prstGeom prst="rect">
            <a:avLst/>
          </a:prstGeom>
          <a:gradFill>
            <a:gsLst>
              <a:gs pos="0">
                <a:srgbClr val="DDEBCF"/>
              </a:gs>
              <a:gs pos="50000">
                <a:schemeClr val="tx2"/>
              </a:gs>
              <a:gs pos="100000">
                <a:schemeClr val="tx2">
                  <a:lumMod val="50000"/>
                </a:schemeClr>
              </a:gs>
            </a:gsLst>
            <a:lin ang="54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p:cNvPicPr>
            <a:picLocks noChangeAspect="1" noChangeArrowheads="1"/>
          </p:cNvPicPr>
          <p:nvPr/>
        </p:nvPicPr>
        <p:blipFill>
          <a:blip r:embed="rId2" cstate="print"/>
          <a:srcRect/>
          <a:stretch>
            <a:fillRect/>
          </a:stretch>
        </p:blipFill>
        <p:spPr bwMode="auto">
          <a:xfrm>
            <a:off x="35264" y="6391665"/>
            <a:ext cx="345736" cy="447788"/>
          </a:xfrm>
          <a:prstGeom prst="rect">
            <a:avLst/>
          </a:prstGeom>
          <a:noFill/>
          <a:ln w="9525">
            <a:noFill/>
            <a:miter lim="800000"/>
            <a:headEnd/>
            <a:tailEnd/>
          </a:ln>
        </p:spPr>
      </p:pic>
      <p:sp>
        <p:nvSpPr>
          <p:cNvPr id="14" name="TextBox 13"/>
          <p:cNvSpPr txBox="1"/>
          <p:nvPr/>
        </p:nvSpPr>
        <p:spPr>
          <a:xfrm>
            <a:off x="381001" y="6334783"/>
            <a:ext cx="5105400" cy="523220"/>
          </a:xfrm>
          <a:prstGeom prst="rect">
            <a:avLst/>
          </a:prstGeom>
          <a:noFill/>
        </p:spPr>
        <p:txBody>
          <a:bodyPr wrap="square" rtlCol="0">
            <a:spAutoFit/>
          </a:bodyPr>
          <a:lstStyle/>
          <a:p>
            <a:r>
              <a:rPr lang="en-US" sz="1400" dirty="0">
                <a:solidFill>
                  <a:schemeClr val="bg1"/>
                </a:solidFill>
                <a:latin typeface="Chalkboard"/>
              </a:rPr>
              <a:t>Nuclear, Plasma, and Radiological Eng.</a:t>
            </a:r>
          </a:p>
          <a:p>
            <a:r>
              <a:rPr lang="en-US" sz="1400" dirty="0">
                <a:solidFill>
                  <a:schemeClr val="bg1"/>
                </a:solidFill>
                <a:latin typeface="Chalkboard"/>
              </a:rPr>
              <a:t>University of Illinois </a:t>
            </a:r>
          </a:p>
        </p:txBody>
      </p:sp>
      <p:sp>
        <p:nvSpPr>
          <p:cNvPr id="15" name="TextBox 14"/>
          <p:cNvSpPr txBox="1"/>
          <p:nvPr/>
        </p:nvSpPr>
        <p:spPr>
          <a:xfrm>
            <a:off x="4038601" y="6339872"/>
            <a:ext cx="5105400" cy="523220"/>
          </a:xfrm>
          <a:prstGeom prst="rect">
            <a:avLst/>
          </a:prstGeom>
          <a:noFill/>
        </p:spPr>
        <p:txBody>
          <a:bodyPr wrap="square" rtlCol="0">
            <a:spAutoFit/>
          </a:bodyPr>
          <a:lstStyle/>
          <a:p>
            <a:pPr algn="r"/>
            <a:r>
              <a:rPr lang="en-US" sz="1400" dirty="0" smtClean="0">
                <a:solidFill>
                  <a:prstClr val="white"/>
                </a:solidFill>
                <a:latin typeface="Chalkboard"/>
              </a:rPr>
              <a:t>April 8</a:t>
            </a:r>
            <a:r>
              <a:rPr lang="en-US" sz="1400" baseline="30000" dirty="0" smtClean="0">
                <a:solidFill>
                  <a:prstClr val="white"/>
                </a:solidFill>
                <a:latin typeface="Chalkboard"/>
              </a:rPr>
              <a:t>th</a:t>
            </a:r>
            <a:r>
              <a:rPr lang="en-US" sz="1400" dirty="0" smtClean="0">
                <a:solidFill>
                  <a:prstClr val="white"/>
                </a:solidFill>
                <a:latin typeface="Chalkboard"/>
              </a:rPr>
              <a:t> 2016</a:t>
            </a:r>
            <a:endParaRPr lang="en-US" sz="1400" dirty="0">
              <a:solidFill>
                <a:prstClr val="white"/>
              </a:solidFill>
              <a:latin typeface="Chalkboard"/>
            </a:endParaRPr>
          </a:p>
          <a:p>
            <a:pPr algn="r"/>
            <a:r>
              <a:rPr lang="en-US" sz="1400" dirty="0" smtClean="0">
                <a:solidFill>
                  <a:prstClr val="white"/>
                </a:solidFill>
                <a:latin typeface="Chalkboard"/>
              </a:rPr>
              <a:t>498 ES – Energy Presentation </a:t>
            </a:r>
            <a:endParaRPr lang="en-US" sz="1400" dirty="0">
              <a:solidFill>
                <a:prstClr val="white"/>
              </a:solidFill>
              <a:latin typeface="Chalkboard"/>
            </a:endParaRPr>
          </a:p>
        </p:txBody>
      </p:sp>
      <p:sp>
        <p:nvSpPr>
          <p:cNvPr id="19" name="Rectangle 18"/>
          <p:cNvSpPr/>
          <p:nvPr/>
        </p:nvSpPr>
        <p:spPr>
          <a:xfrm>
            <a:off x="5708822" y="5457159"/>
            <a:ext cx="123567" cy="272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8563233" y="2062361"/>
            <a:ext cx="271848" cy="5420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563233" y="2062361"/>
            <a:ext cx="271848" cy="5420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그림 25"/>
          <p:cNvPicPr>
            <a:picLocks noChangeAspect="1"/>
          </p:cNvPicPr>
          <p:nvPr/>
        </p:nvPicPr>
        <p:blipFill rotWithShape="1">
          <a:blip r:embed="rId3"/>
          <a:srcRect l="23827" t="2180" r="11523" b="33169"/>
          <a:stretch/>
        </p:blipFill>
        <p:spPr>
          <a:xfrm>
            <a:off x="5424685" y="4154129"/>
            <a:ext cx="1143000" cy="1143000"/>
          </a:xfrm>
          <a:prstGeom prst="rect">
            <a:avLst/>
          </a:prstGeom>
          <a:ln w="19050">
            <a:solidFill>
              <a:schemeClr val="tx1"/>
            </a:solidFill>
          </a:ln>
        </p:spPr>
      </p:pic>
      <p:pic>
        <p:nvPicPr>
          <p:cNvPr id="66" name="그림 24"/>
          <p:cNvPicPr>
            <a:picLocks noChangeAspect="1"/>
          </p:cNvPicPr>
          <p:nvPr/>
        </p:nvPicPr>
        <p:blipFill rotWithShape="1">
          <a:blip r:embed="rId4"/>
          <a:srcRect l="24737" t="2180" r="10613" b="33170"/>
          <a:stretch/>
        </p:blipFill>
        <p:spPr>
          <a:xfrm>
            <a:off x="6636699" y="4157376"/>
            <a:ext cx="1143000" cy="1143000"/>
          </a:xfrm>
          <a:prstGeom prst="rect">
            <a:avLst/>
          </a:prstGeom>
          <a:ln w="19050">
            <a:solidFill>
              <a:schemeClr val="tx1"/>
            </a:solidFill>
          </a:ln>
        </p:spPr>
      </p:pic>
      <p:pic>
        <p:nvPicPr>
          <p:cNvPr id="67" name="그림 3"/>
          <p:cNvPicPr>
            <a:picLocks noChangeAspect="1"/>
          </p:cNvPicPr>
          <p:nvPr/>
        </p:nvPicPr>
        <p:blipFill>
          <a:blip r:embed="rId5"/>
          <a:stretch>
            <a:fillRect/>
          </a:stretch>
        </p:blipFill>
        <p:spPr>
          <a:xfrm>
            <a:off x="7848716" y="4157376"/>
            <a:ext cx="1143000" cy="1143000"/>
          </a:xfrm>
          <a:prstGeom prst="rect">
            <a:avLst/>
          </a:prstGeom>
          <a:ln w="19050">
            <a:solidFill>
              <a:schemeClr val="tx1"/>
            </a:solidFill>
          </a:ln>
        </p:spPr>
      </p:pic>
      <p:sp>
        <p:nvSpPr>
          <p:cNvPr id="111" name="TextBox 110"/>
          <p:cNvSpPr txBox="1"/>
          <p:nvPr/>
        </p:nvSpPr>
        <p:spPr>
          <a:xfrm>
            <a:off x="4125098" y="593130"/>
            <a:ext cx="4587147" cy="369332"/>
          </a:xfrm>
          <a:prstGeom prst="rect">
            <a:avLst/>
          </a:prstGeom>
          <a:noFill/>
        </p:spPr>
        <p:txBody>
          <a:bodyPr wrap="square" rtlCol="0">
            <a:spAutoFit/>
          </a:bodyPr>
          <a:lstStyle/>
          <a:p>
            <a:pPr algn="ctr"/>
            <a:r>
              <a:rPr lang="en-US" b="1" dirty="0" smtClean="0">
                <a:solidFill>
                  <a:schemeClr val="tx2"/>
                </a:solidFill>
              </a:rPr>
              <a:t>Hybrid Pixel-Waveform (HPWF) Method</a:t>
            </a:r>
            <a:endParaRPr lang="en-US" b="1" dirty="0">
              <a:solidFill>
                <a:schemeClr val="tx2"/>
              </a:solidFill>
            </a:endParaRPr>
          </a:p>
        </p:txBody>
      </p:sp>
      <p:cxnSp>
        <p:nvCxnSpPr>
          <p:cNvPr id="112" name="Straight Connector 111"/>
          <p:cNvCxnSpPr/>
          <p:nvPr/>
        </p:nvCxnSpPr>
        <p:spPr>
          <a:xfrm>
            <a:off x="4125098" y="968231"/>
            <a:ext cx="458714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283726" y="968231"/>
            <a:ext cx="34269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46278" y="3805934"/>
            <a:ext cx="2835971" cy="2523768"/>
          </a:xfrm>
          <a:prstGeom prst="rect">
            <a:avLst/>
          </a:prstGeom>
          <a:noFill/>
        </p:spPr>
        <p:txBody>
          <a:bodyPr wrap="square" rtlCol="0">
            <a:spAutoFit/>
          </a:bodyPr>
          <a:lstStyle/>
          <a:p>
            <a:r>
              <a:rPr lang="en-US" sz="1200" b="1" i="1" dirty="0" smtClean="0">
                <a:latin typeface="Chalkboard"/>
              </a:rPr>
              <a:t>Combining the cathode waveform and pixel information for each interaction yields:</a:t>
            </a:r>
          </a:p>
          <a:p>
            <a:endParaRPr lang="en-US" sz="800" i="1" dirty="0">
              <a:latin typeface="Chalkboard"/>
            </a:endParaRPr>
          </a:p>
          <a:p>
            <a:pPr marL="285750" indent="-285750">
              <a:buFont typeface="Wingdings" panose="05000000000000000000" pitchFamily="2" charset="2"/>
              <a:buChar char="q"/>
            </a:pPr>
            <a:r>
              <a:rPr lang="en-US" sz="1100" i="1" dirty="0" smtClean="0">
                <a:latin typeface="Chalkboard"/>
              </a:rPr>
              <a:t>Depth of interaction (DOI) information </a:t>
            </a:r>
            <a:r>
              <a:rPr lang="en-US" sz="1100" dirty="0" smtClean="0">
                <a:latin typeface="Chalkboard"/>
              </a:rPr>
              <a:t>from the cathode waveform</a:t>
            </a:r>
          </a:p>
          <a:p>
            <a:pPr marL="285750" indent="-285750">
              <a:buFont typeface="Wingdings" panose="05000000000000000000" pitchFamily="2" charset="2"/>
              <a:buChar char="q"/>
            </a:pPr>
            <a:r>
              <a:rPr lang="en-US" sz="1100" i="1" dirty="0" smtClean="0">
                <a:latin typeface="Chalkboard"/>
              </a:rPr>
              <a:t>Improved energy resolution</a:t>
            </a:r>
            <a:r>
              <a:rPr lang="en-US" sz="1100" dirty="0" smtClean="0">
                <a:latin typeface="Chalkboard"/>
              </a:rPr>
              <a:t> using the induced cathode waveform amplitude </a:t>
            </a:r>
          </a:p>
          <a:p>
            <a:pPr marL="285750" indent="-285750">
              <a:buFont typeface="Wingdings" panose="05000000000000000000" pitchFamily="2" charset="2"/>
              <a:buChar char="q"/>
            </a:pPr>
            <a:r>
              <a:rPr lang="en-US" sz="1100" i="1" dirty="0" smtClean="0">
                <a:latin typeface="Chalkboard"/>
              </a:rPr>
              <a:t>Improved timing resolution</a:t>
            </a:r>
            <a:r>
              <a:rPr lang="en-US" sz="1100" dirty="0" smtClean="0">
                <a:latin typeface="Chalkboard"/>
              </a:rPr>
              <a:t> from using the initial bending point of the cathode waveform</a:t>
            </a:r>
          </a:p>
          <a:p>
            <a:pPr marL="285750" indent="-285750">
              <a:buFont typeface="Wingdings" panose="05000000000000000000" pitchFamily="2" charset="2"/>
              <a:buChar char="q"/>
            </a:pPr>
            <a:r>
              <a:rPr lang="en-US" sz="1100" i="1" dirty="0" smtClean="0">
                <a:latin typeface="Chalkboard"/>
              </a:rPr>
              <a:t>Simplified readout circuitry</a:t>
            </a:r>
            <a:r>
              <a:rPr lang="en-US" sz="1100" dirty="0" smtClean="0">
                <a:latin typeface="Chalkboard"/>
              </a:rPr>
              <a:t> due to the reduced burden of extracting critical information from the anode</a:t>
            </a:r>
            <a:endParaRPr lang="en-US" sz="1100" i="1" dirty="0">
              <a:latin typeface="Chalkboard"/>
            </a:endParaRPr>
          </a:p>
        </p:txBody>
      </p:sp>
      <p:sp>
        <p:nvSpPr>
          <p:cNvPr id="118" name="TextBox 117"/>
          <p:cNvSpPr txBox="1"/>
          <p:nvPr/>
        </p:nvSpPr>
        <p:spPr>
          <a:xfrm>
            <a:off x="5424684" y="5330513"/>
            <a:ext cx="3567031" cy="900246"/>
          </a:xfrm>
          <a:prstGeom prst="rect">
            <a:avLst/>
          </a:prstGeom>
          <a:noFill/>
        </p:spPr>
        <p:txBody>
          <a:bodyPr wrap="square" rtlCol="0">
            <a:spAutoFit/>
          </a:bodyPr>
          <a:lstStyle/>
          <a:p>
            <a:pPr algn="just"/>
            <a:r>
              <a:rPr lang="en-US" sz="1050" b="1" dirty="0">
                <a:latin typeface="Chalkboard"/>
              </a:rPr>
              <a:t>Fig. 4</a:t>
            </a:r>
            <a:r>
              <a:rPr lang="en-US" sz="1050" b="1" dirty="0" smtClean="0">
                <a:latin typeface="Chalkboard"/>
              </a:rPr>
              <a:t>. (A) </a:t>
            </a:r>
            <a:r>
              <a:rPr lang="en-US" sz="1050" dirty="0" smtClean="0">
                <a:latin typeface="Chalkboard"/>
              </a:rPr>
              <a:t>Raw data reconstruction of Na-22 point source at multiple positions. </a:t>
            </a:r>
            <a:r>
              <a:rPr lang="en-US" sz="1050" b="1" dirty="0" smtClean="0">
                <a:latin typeface="Chalkboard"/>
              </a:rPr>
              <a:t>(B) </a:t>
            </a:r>
            <a:r>
              <a:rPr lang="en-US" sz="1050" dirty="0" smtClean="0">
                <a:latin typeface="Chalkboard"/>
              </a:rPr>
              <a:t>Reconstructed point source data with DOI correction. </a:t>
            </a:r>
            <a:r>
              <a:rPr lang="en-US" sz="1050" b="1" dirty="0" smtClean="0">
                <a:latin typeface="Chalkboard"/>
              </a:rPr>
              <a:t>(C) </a:t>
            </a:r>
            <a:r>
              <a:rPr lang="en-US" sz="1050" dirty="0" smtClean="0">
                <a:latin typeface="Chalkboard"/>
              </a:rPr>
              <a:t>Reconstructed data with DOI and positron range correction. Preliminary work indicates that’s sub 500-µm resolution is possible. </a:t>
            </a:r>
            <a:endParaRPr lang="en-US" sz="1050" dirty="0">
              <a:latin typeface="Chalkboard"/>
            </a:endParaRPr>
          </a:p>
        </p:txBody>
      </p:sp>
      <p:sp>
        <p:nvSpPr>
          <p:cNvPr id="31" name="TextBox 30"/>
          <p:cNvSpPr txBox="1"/>
          <p:nvPr/>
        </p:nvSpPr>
        <p:spPr>
          <a:xfrm>
            <a:off x="5399284" y="4132736"/>
            <a:ext cx="407705" cy="307777"/>
          </a:xfrm>
          <a:prstGeom prst="rect">
            <a:avLst/>
          </a:prstGeom>
          <a:noFill/>
        </p:spPr>
        <p:txBody>
          <a:bodyPr wrap="square" rtlCol="0">
            <a:spAutoFit/>
          </a:bodyPr>
          <a:lstStyle/>
          <a:p>
            <a:r>
              <a:rPr lang="en-US" sz="1400" dirty="0">
                <a:solidFill>
                  <a:schemeClr val="bg1"/>
                </a:solidFill>
              </a:rPr>
              <a:t>(</a:t>
            </a:r>
            <a:r>
              <a:rPr lang="en-US" sz="1400" dirty="0" smtClean="0">
                <a:solidFill>
                  <a:schemeClr val="bg1"/>
                </a:solidFill>
              </a:rPr>
              <a:t>A)</a:t>
            </a:r>
            <a:endParaRPr lang="en-US" sz="1400" dirty="0">
              <a:solidFill>
                <a:schemeClr val="bg1"/>
              </a:solidFill>
            </a:endParaRPr>
          </a:p>
        </p:txBody>
      </p:sp>
      <p:sp>
        <p:nvSpPr>
          <p:cNvPr id="119" name="TextBox 118"/>
          <p:cNvSpPr txBox="1"/>
          <p:nvPr/>
        </p:nvSpPr>
        <p:spPr>
          <a:xfrm>
            <a:off x="6611298" y="4116818"/>
            <a:ext cx="476719" cy="307777"/>
          </a:xfrm>
          <a:prstGeom prst="rect">
            <a:avLst/>
          </a:prstGeom>
          <a:noFill/>
        </p:spPr>
        <p:txBody>
          <a:bodyPr wrap="square" rtlCol="0">
            <a:spAutoFit/>
          </a:bodyPr>
          <a:lstStyle/>
          <a:p>
            <a:r>
              <a:rPr lang="en-US" sz="1400" dirty="0" smtClean="0">
                <a:solidFill>
                  <a:schemeClr val="bg1"/>
                </a:solidFill>
              </a:rPr>
              <a:t>(</a:t>
            </a:r>
            <a:r>
              <a:rPr lang="en-US" sz="1400" dirty="0">
                <a:solidFill>
                  <a:schemeClr val="bg1"/>
                </a:solidFill>
              </a:rPr>
              <a:t>B</a:t>
            </a:r>
            <a:r>
              <a:rPr lang="en-US" sz="1400" dirty="0" smtClean="0">
                <a:solidFill>
                  <a:schemeClr val="bg1"/>
                </a:solidFill>
              </a:rPr>
              <a:t>)</a:t>
            </a:r>
            <a:endParaRPr lang="en-US" sz="1400" dirty="0">
              <a:solidFill>
                <a:schemeClr val="bg1"/>
              </a:solidFill>
            </a:endParaRPr>
          </a:p>
        </p:txBody>
      </p:sp>
      <p:sp>
        <p:nvSpPr>
          <p:cNvPr id="120" name="TextBox 119"/>
          <p:cNvSpPr txBox="1"/>
          <p:nvPr/>
        </p:nvSpPr>
        <p:spPr>
          <a:xfrm>
            <a:off x="7823313" y="4129149"/>
            <a:ext cx="444215" cy="307777"/>
          </a:xfrm>
          <a:prstGeom prst="rect">
            <a:avLst/>
          </a:prstGeom>
          <a:noFill/>
        </p:spPr>
        <p:txBody>
          <a:bodyPr wrap="square" rtlCol="0">
            <a:spAutoFit/>
          </a:bodyPr>
          <a:lstStyle/>
          <a:p>
            <a:r>
              <a:rPr lang="en-US" sz="1400" dirty="0" smtClean="0">
                <a:solidFill>
                  <a:schemeClr val="bg1"/>
                </a:solidFill>
              </a:rPr>
              <a:t>(C)</a:t>
            </a:r>
            <a:endParaRPr lang="en-US" sz="1400" dirty="0">
              <a:solidFill>
                <a:schemeClr val="bg1"/>
              </a:solidFill>
            </a:endParaRPr>
          </a:p>
        </p:txBody>
      </p:sp>
      <p:cxnSp>
        <p:nvCxnSpPr>
          <p:cNvPr id="121" name="Straight Connector 120"/>
          <p:cNvCxnSpPr/>
          <p:nvPr/>
        </p:nvCxnSpPr>
        <p:spPr>
          <a:xfrm>
            <a:off x="8262441" y="4700204"/>
            <a:ext cx="0" cy="108585"/>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8141791" y="4704014"/>
            <a:ext cx="0" cy="108585"/>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sp>
        <p:nvSpPr>
          <p:cNvPr id="123" name="Text Box 2"/>
          <p:cNvSpPr txBox="1">
            <a:spLocks noChangeArrowheads="1"/>
          </p:cNvSpPr>
          <p:nvPr/>
        </p:nvSpPr>
        <p:spPr bwMode="auto">
          <a:xfrm>
            <a:off x="7950655" y="4799899"/>
            <a:ext cx="574477" cy="246221"/>
          </a:xfrm>
          <a:prstGeom prst="rect">
            <a:avLst/>
          </a:prstGeom>
          <a:noFill/>
          <a:ln w="9525">
            <a:no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sz="10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300 </a:t>
            </a:r>
            <a:r>
              <a:rPr lang="en-US" sz="1000" dirty="0">
                <a:solidFill>
                  <a:schemeClr val="bg1"/>
                </a:solidFill>
                <a:effectLst/>
                <a:latin typeface="Constantia" panose="02030602050306030303" pitchFamily="18" charset="0"/>
                <a:ea typeface="SimSun" panose="02010600030101010101" pitchFamily="2" charset="-122"/>
                <a:cs typeface="Times New Roman" panose="02020603050405020304" pitchFamily="18" charset="0"/>
              </a:rPr>
              <a:t>µ</a:t>
            </a:r>
            <a:r>
              <a:rPr lang="en-US" sz="10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m</a:t>
            </a:r>
            <a:endParaRPr lang="en-US" sz="20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p:txBody>
      </p:sp>
      <p:cxnSp>
        <p:nvCxnSpPr>
          <p:cNvPr id="124" name="Straight Connector 123"/>
          <p:cNvCxnSpPr/>
          <p:nvPr/>
        </p:nvCxnSpPr>
        <p:spPr>
          <a:xfrm>
            <a:off x="8155126" y="4754179"/>
            <a:ext cx="90170"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8542277" y="4457317"/>
            <a:ext cx="0" cy="108585"/>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8421627" y="4461127"/>
            <a:ext cx="0" cy="108585"/>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8434962" y="4511292"/>
            <a:ext cx="90170"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sp>
        <p:nvSpPr>
          <p:cNvPr id="128" name="Text Box 2"/>
          <p:cNvSpPr txBox="1">
            <a:spLocks noChangeArrowheads="1"/>
          </p:cNvSpPr>
          <p:nvPr/>
        </p:nvSpPr>
        <p:spPr bwMode="auto">
          <a:xfrm>
            <a:off x="8203672" y="4246877"/>
            <a:ext cx="574477" cy="246221"/>
          </a:xfrm>
          <a:prstGeom prst="rect">
            <a:avLst/>
          </a:prstGeom>
          <a:noFill/>
          <a:ln w="9525">
            <a:no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sz="1000" dirty="0">
                <a:solidFill>
                  <a:schemeClr val="bg1"/>
                </a:solidFill>
                <a:latin typeface="Times New Roman" panose="02020603050405020304" pitchFamily="18" charset="0"/>
                <a:ea typeface="SimSun" panose="02010600030101010101" pitchFamily="2" charset="-122"/>
                <a:cs typeface="Times New Roman" panose="02020603050405020304" pitchFamily="18" charset="0"/>
              </a:rPr>
              <a:t>4</a:t>
            </a:r>
            <a:r>
              <a:rPr lang="en-US" sz="1000" dirty="0" smtClean="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00 </a:t>
            </a:r>
            <a:r>
              <a:rPr lang="en-US" sz="1000" dirty="0">
                <a:solidFill>
                  <a:schemeClr val="bg1"/>
                </a:solidFill>
                <a:effectLst/>
                <a:latin typeface="Constantia" panose="02030602050306030303" pitchFamily="18" charset="0"/>
                <a:ea typeface="SimSun" panose="02010600030101010101" pitchFamily="2" charset="-122"/>
                <a:cs typeface="Times New Roman" panose="02020603050405020304" pitchFamily="18" charset="0"/>
              </a:rPr>
              <a:t>µ</a:t>
            </a:r>
            <a:r>
              <a:rPr lang="en-US" sz="10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m</a:t>
            </a:r>
            <a:endParaRPr lang="en-US" sz="20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p:txBody>
      </p:sp>
      <p:grpSp>
        <p:nvGrpSpPr>
          <p:cNvPr id="5" name="Group 4"/>
          <p:cNvGrpSpPr/>
          <p:nvPr/>
        </p:nvGrpSpPr>
        <p:grpSpPr>
          <a:xfrm>
            <a:off x="3071920" y="4133835"/>
            <a:ext cx="2313736" cy="1861678"/>
            <a:chOff x="1850629" y="977082"/>
            <a:chExt cx="2313736" cy="1861678"/>
          </a:xfrm>
        </p:grpSpPr>
        <p:pic>
          <p:nvPicPr>
            <p:cNvPr id="114" name="Picture 113" descr="UncorrectedVsCorrectESpectrum2"/>
            <p:cNvPicPr/>
            <p:nvPr/>
          </p:nvPicPr>
          <p:blipFill rotWithShape="1">
            <a:blip r:embed="rId6" cstate="print">
              <a:extLst>
                <a:ext uri="{28A0092B-C50C-407E-A947-70E740481C1C}">
                  <a14:useLocalDpi xmlns:a14="http://schemas.microsoft.com/office/drawing/2010/main" val="0"/>
                </a:ext>
              </a:extLst>
            </a:blip>
            <a:srcRect t="2865" r="6484" b="-1"/>
            <a:stretch/>
          </p:blipFill>
          <p:spPr bwMode="auto">
            <a:xfrm>
              <a:off x="1850629" y="977082"/>
              <a:ext cx="2313736" cy="1861678"/>
            </a:xfrm>
            <a:prstGeom prst="rect">
              <a:avLst/>
            </a:prstGeom>
            <a:noFill/>
            <a:ln>
              <a:noFill/>
            </a:ln>
            <a:extLst>
              <a:ext uri="{53640926-AAD7-44D8-BBD7-CCE9431645EC}">
                <a14:shadowObscured xmlns:a14="http://schemas.microsoft.com/office/drawing/2010/main"/>
              </a:ext>
            </a:extLst>
          </p:spPr>
        </p:pic>
        <p:sp>
          <p:nvSpPr>
            <p:cNvPr id="32" name="TextBox 31"/>
            <p:cNvSpPr txBox="1"/>
            <p:nvPr/>
          </p:nvSpPr>
          <p:spPr>
            <a:xfrm>
              <a:off x="2148366" y="1522966"/>
              <a:ext cx="1358537" cy="461665"/>
            </a:xfrm>
            <a:prstGeom prst="rect">
              <a:avLst/>
            </a:prstGeom>
            <a:noFill/>
          </p:spPr>
          <p:txBody>
            <a:bodyPr wrap="square" rtlCol="0">
              <a:spAutoFit/>
            </a:bodyPr>
            <a:lstStyle/>
            <a:p>
              <a:pPr algn="ctr"/>
              <a:r>
                <a:rPr lang="en-US" sz="1200" dirty="0" smtClean="0">
                  <a:latin typeface="Chalkboard"/>
                </a:rPr>
                <a:t>5% Energy Resolution</a:t>
              </a:r>
              <a:endParaRPr lang="en-US" sz="1200" dirty="0">
                <a:latin typeface="Chalkboard"/>
              </a:endParaRPr>
            </a:p>
          </p:txBody>
        </p:sp>
      </p:grpSp>
      <p:grpSp>
        <p:nvGrpSpPr>
          <p:cNvPr id="61" name="Group 235"/>
          <p:cNvGrpSpPr>
            <a:grpSpLocks/>
          </p:cNvGrpSpPr>
          <p:nvPr/>
        </p:nvGrpSpPr>
        <p:grpSpPr bwMode="auto">
          <a:xfrm>
            <a:off x="448292" y="1132786"/>
            <a:ext cx="3167692" cy="2338256"/>
            <a:chOff x="0" y="187"/>
            <a:chExt cx="2686908" cy="2105473"/>
          </a:xfrm>
        </p:grpSpPr>
        <p:pic>
          <p:nvPicPr>
            <p:cNvPr id="62" name="Picture 9" descr="IMG_3819.JPG"/>
            <p:cNvPicPr>
              <a:picLocks noChangeAspect="1"/>
            </p:cNvPicPr>
            <p:nvPr/>
          </p:nvPicPr>
          <p:blipFill>
            <a:blip r:embed="rId7" cstate="print">
              <a:extLst>
                <a:ext uri="{28A0092B-C50C-407E-A947-70E740481C1C}">
                  <a14:useLocalDpi xmlns:a14="http://schemas.microsoft.com/office/drawing/2010/main" val="0"/>
                </a:ext>
              </a:extLst>
            </a:blip>
            <a:srcRect l="42084" t="15338" r="28119" b="21043"/>
            <a:stretch>
              <a:fillRect/>
            </a:stretch>
          </p:blipFill>
          <p:spPr bwMode="auto">
            <a:xfrm>
              <a:off x="0" y="635"/>
              <a:ext cx="1313815"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8" descr="IMG_3822.JPG"/>
            <p:cNvPicPr>
              <a:picLocks noChangeAspect="1"/>
            </p:cNvPicPr>
            <p:nvPr/>
          </p:nvPicPr>
          <p:blipFill>
            <a:blip r:embed="rId8" cstate="print">
              <a:extLst>
                <a:ext uri="{28A0092B-C50C-407E-A947-70E740481C1C}">
                  <a14:useLocalDpi xmlns:a14="http://schemas.microsoft.com/office/drawing/2010/main" val="0"/>
                </a:ext>
              </a:extLst>
            </a:blip>
            <a:srcRect l="37785" t="6665" r="26945" b="18031"/>
            <a:stretch>
              <a:fillRect/>
            </a:stretch>
          </p:blipFill>
          <p:spPr bwMode="auto">
            <a:xfrm>
              <a:off x="1372984" y="187"/>
              <a:ext cx="1313924" cy="21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5" name="Straight Arrow Connector 4"/>
            <p:cNvCxnSpPr>
              <a:cxnSpLocks noChangeShapeType="1"/>
            </p:cNvCxnSpPr>
            <p:nvPr/>
          </p:nvCxnSpPr>
          <p:spPr bwMode="auto">
            <a:xfrm flipV="1">
              <a:off x="1084842" y="404047"/>
              <a:ext cx="0" cy="1148443"/>
            </a:xfrm>
            <a:prstGeom prst="straightConnector1">
              <a:avLst/>
            </a:prstGeom>
            <a:noFill/>
            <a:ln w="25400">
              <a:solidFill>
                <a:srgbClr val="FFFF00"/>
              </a:solidFill>
              <a:round/>
              <a:headEnd type="arrow" w="sm" len="sm"/>
              <a:tailEnd type="arrow" w="sm" len="sm"/>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8" name="Text Box 57"/>
            <p:cNvSpPr txBox="1">
              <a:spLocks noChangeArrowheads="1"/>
            </p:cNvSpPr>
            <p:nvPr/>
          </p:nvSpPr>
          <p:spPr bwMode="auto">
            <a:xfrm rot="-5400000">
              <a:off x="579037" y="881379"/>
              <a:ext cx="1205865" cy="23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200" b="1">
                  <a:solidFill>
                    <a:srgbClr val="FFFF00"/>
                  </a:solidFill>
                </a:rPr>
                <a:t>2.2 cm</a:t>
              </a:r>
              <a:endParaRPr lang="en-US" altLang="en-US"/>
            </a:p>
          </p:txBody>
        </p:sp>
        <p:cxnSp>
          <p:nvCxnSpPr>
            <p:cNvPr id="69" name="Straight Arrow Connector 240"/>
            <p:cNvCxnSpPr>
              <a:cxnSpLocks noChangeShapeType="1"/>
            </p:cNvCxnSpPr>
            <p:nvPr/>
          </p:nvCxnSpPr>
          <p:spPr bwMode="auto">
            <a:xfrm flipV="1">
              <a:off x="1628907" y="692108"/>
              <a:ext cx="201464" cy="276653"/>
            </a:xfrm>
            <a:prstGeom prst="straightConnector1">
              <a:avLst/>
            </a:prstGeom>
            <a:noFill/>
            <a:ln w="25400">
              <a:solidFill>
                <a:srgbClr val="FFFF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0" name="Text Box 23"/>
            <p:cNvSpPr txBox="1">
              <a:spLocks noChangeArrowheads="1"/>
            </p:cNvSpPr>
            <p:nvPr/>
          </p:nvSpPr>
          <p:spPr bwMode="auto">
            <a:xfrm rot="-5400000">
              <a:off x="1058227" y="1155383"/>
              <a:ext cx="1054735" cy="33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ts val="500"/>
                </a:spcBef>
                <a:spcAft>
                  <a:spcPts val="500"/>
                </a:spcAft>
              </a:pPr>
              <a:r>
                <a:rPr lang="en-US" altLang="en-US" sz="900">
                  <a:solidFill>
                    <a:srgbClr val="FFFF00"/>
                  </a:solidFill>
                  <a:latin typeface="Apple Casual" charset="0"/>
                  <a:ea typeface="SimSun" panose="02010600030101010101" pitchFamily="2" charset="-122"/>
                </a:rPr>
                <a:t>Super-compact PCBs</a:t>
              </a:r>
              <a:endParaRPr lang="en-US" altLang="en-US"/>
            </a:p>
          </p:txBody>
        </p:sp>
        <p:cxnSp>
          <p:nvCxnSpPr>
            <p:cNvPr id="71" name="Straight Arrow Connector 242"/>
            <p:cNvCxnSpPr>
              <a:cxnSpLocks noChangeShapeType="1"/>
            </p:cNvCxnSpPr>
            <p:nvPr/>
          </p:nvCxnSpPr>
          <p:spPr bwMode="auto">
            <a:xfrm flipV="1">
              <a:off x="1663053" y="1096155"/>
              <a:ext cx="422277" cy="576123"/>
            </a:xfrm>
            <a:prstGeom prst="straightConnector1">
              <a:avLst/>
            </a:prstGeom>
            <a:noFill/>
            <a:ln w="25400">
              <a:solidFill>
                <a:srgbClr val="FFFF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72" name="TextBox 71"/>
          <p:cNvSpPr txBox="1"/>
          <p:nvPr/>
        </p:nvSpPr>
        <p:spPr>
          <a:xfrm>
            <a:off x="5480543" y="3697542"/>
            <a:ext cx="3432798" cy="369332"/>
          </a:xfrm>
          <a:prstGeom prst="rect">
            <a:avLst/>
          </a:prstGeom>
          <a:noFill/>
        </p:spPr>
        <p:txBody>
          <a:bodyPr wrap="square" rtlCol="0">
            <a:spAutoFit/>
          </a:bodyPr>
          <a:lstStyle/>
          <a:p>
            <a:pPr algn="ctr"/>
            <a:r>
              <a:rPr lang="en-US" b="1" dirty="0" smtClean="0">
                <a:solidFill>
                  <a:schemeClr val="tx2"/>
                </a:solidFill>
              </a:rPr>
              <a:t>Point Source Resolution</a:t>
            </a:r>
            <a:endParaRPr lang="en-US" b="1" dirty="0">
              <a:solidFill>
                <a:schemeClr val="tx2"/>
              </a:solidFill>
            </a:endParaRPr>
          </a:p>
        </p:txBody>
      </p:sp>
      <p:cxnSp>
        <p:nvCxnSpPr>
          <p:cNvPr id="73" name="Straight Connector 72"/>
          <p:cNvCxnSpPr/>
          <p:nvPr/>
        </p:nvCxnSpPr>
        <p:spPr>
          <a:xfrm>
            <a:off x="5486401" y="4083433"/>
            <a:ext cx="34269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3193931" y="3717674"/>
            <a:ext cx="2145652" cy="369332"/>
          </a:xfrm>
          <a:prstGeom prst="rect">
            <a:avLst/>
          </a:prstGeom>
          <a:noFill/>
        </p:spPr>
        <p:txBody>
          <a:bodyPr wrap="square" rtlCol="0">
            <a:spAutoFit/>
          </a:bodyPr>
          <a:lstStyle/>
          <a:p>
            <a:pPr algn="ctr"/>
            <a:r>
              <a:rPr lang="en-US" b="1" dirty="0" smtClean="0">
                <a:solidFill>
                  <a:schemeClr val="tx2"/>
                </a:solidFill>
              </a:rPr>
              <a:t>Energy Resolution</a:t>
            </a:r>
            <a:endParaRPr lang="en-US" b="1" dirty="0">
              <a:solidFill>
                <a:schemeClr val="tx2"/>
              </a:solidFill>
            </a:endParaRPr>
          </a:p>
        </p:txBody>
      </p:sp>
      <p:cxnSp>
        <p:nvCxnSpPr>
          <p:cNvPr id="75" name="Straight Connector 74"/>
          <p:cNvCxnSpPr/>
          <p:nvPr/>
        </p:nvCxnSpPr>
        <p:spPr>
          <a:xfrm>
            <a:off x="3193931" y="4083433"/>
            <a:ext cx="214565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3964235" y="3451260"/>
            <a:ext cx="4870846" cy="253916"/>
          </a:xfrm>
          <a:prstGeom prst="rect">
            <a:avLst/>
          </a:prstGeom>
          <a:noFill/>
        </p:spPr>
        <p:txBody>
          <a:bodyPr wrap="square" rtlCol="0">
            <a:spAutoFit/>
          </a:bodyPr>
          <a:lstStyle/>
          <a:p>
            <a:pPr algn="just"/>
            <a:r>
              <a:rPr lang="en-US" sz="1050" b="1" dirty="0" smtClean="0">
                <a:latin typeface="Chalkboard"/>
              </a:rPr>
              <a:t>Fig. 2. </a:t>
            </a:r>
            <a:r>
              <a:rPr lang="en-US" sz="1050" dirty="0" smtClean="0">
                <a:latin typeface="Chalkboard"/>
              </a:rPr>
              <a:t>Cathode signal and pixelated anode acquired from HPWF detectors</a:t>
            </a:r>
            <a:endParaRPr lang="en-US" sz="1050" dirty="0">
              <a:latin typeface="Chalkboard"/>
            </a:endParaRPr>
          </a:p>
        </p:txBody>
      </p:sp>
      <p:sp>
        <p:nvSpPr>
          <p:cNvPr id="77" name="TextBox 76"/>
          <p:cNvSpPr txBox="1"/>
          <p:nvPr/>
        </p:nvSpPr>
        <p:spPr>
          <a:xfrm>
            <a:off x="448292" y="3473034"/>
            <a:ext cx="3167692" cy="253916"/>
          </a:xfrm>
          <a:prstGeom prst="rect">
            <a:avLst/>
          </a:prstGeom>
          <a:noFill/>
        </p:spPr>
        <p:txBody>
          <a:bodyPr wrap="square" rtlCol="0">
            <a:spAutoFit/>
          </a:bodyPr>
          <a:lstStyle/>
          <a:p>
            <a:pPr algn="ctr"/>
            <a:r>
              <a:rPr lang="en-US" sz="1050" b="1" dirty="0" smtClean="0">
                <a:latin typeface="Chalkboard"/>
              </a:rPr>
              <a:t>Fig. 1. </a:t>
            </a:r>
            <a:r>
              <a:rPr lang="en-US" sz="1050" dirty="0" smtClean="0">
                <a:latin typeface="Chalkboard"/>
              </a:rPr>
              <a:t>Super-compact </a:t>
            </a:r>
            <a:r>
              <a:rPr lang="en-US" sz="1050" dirty="0" err="1">
                <a:latin typeface="Chalkboard"/>
              </a:rPr>
              <a:t>CdTe</a:t>
            </a:r>
            <a:r>
              <a:rPr lang="en-US" sz="1050" dirty="0">
                <a:latin typeface="Chalkboard"/>
              </a:rPr>
              <a:t> detectors for </a:t>
            </a:r>
            <a:r>
              <a:rPr lang="en-US" sz="1050" dirty="0" smtClean="0">
                <a:latin typeface="Chalkboard"/>
              </a:rPr>
              <a:t>imaging</a:t>
            </a:r>
            <a:endParaRPr lang="en-US" sz="1050" dirty="0">
              <a:latin typeface="Chalkboard"/>
            </a:endParaRPr>
          </a:p>
        </p:txBody>
      </p:sp>
      <p:sp>
        <p:nvSpPr>
          <p:cNvPr id="78" name="TextBox 77"/>
          <p:cNvSpPr txBox="1"/>
          <p:nvPr/>
        </p:nvSpPr>
        <p:spPr>
          <a:xfrm>
            <a:off x="3071920" y="5867043"/>
            <a:ext cx="2267663" cy="415498"/>
          </a:xfrm>
          <a:prstGeom prst="rect">
            <a:avLst/>
          </a:prstGeom>
          <a:noFill/>
        </p:spPr>
        <p:txBody>
          <a:bodyPr wrap="square" rtlCol="0">
            <a:spAutoFit/>
          </a:bodyPr>
          <a:lstStyle/>
          <a:p>
            <a:pPr algn="ctr"/>
            <a:r>
              <a:rPr lang="en-US" sz="1050" b="1" dirty="0" smtClean="0">
                <a:latin typeface="Chalkboard"/>
              </a:rPr>
              <a:t>Fig. 3. </a:t>
            </a:r>
            <a:r>
              <a:rPr lang="en-US" sz="1050" dirty="0" smtClean="0">
                <a:latin typeface="Chalkboard"/>
              </a:rPr>
              <a:t>Raw energy spectrum and DOI corrected energy spectrum</a:t>
            </a:r>
            <a:endParaRPr lang="en-US" sz="1050" dirty="0">
              <a:latin typeface="Chalkboard"/>
            </a:endParaRPr>
          </a:p>
        </p:txBody>
      </p:sp>
      <p:grpSp>
        <p:nvGrpSpPr>
          <p:cNvPr id="7" name="Group 6"/>
          <p:cNvGrpSpPr/>
          <p:nvPr/>
        </p:nvGrpSpPr>
        <p:grpSpPr>
          <a:xfrm>
            <a:off x="3935793" y="990501"/>
            <a:ext cx="4776452" cy="2522333"/>
            <a:chOff x="3935793" y="990501"/>
            <a:chExt cx="4776452" cy="2522333"/>
          </a:xfrm>
        </p:grpSpPr>
        <p:grpSp>
          <p:nvGrpSpPr>
            <p:cNvPr id="3" name="Group 2"/>
            <p:cNvGrpSpPr/>
            <p:nvPr/>
          </p:nvGrpSpPr>
          <p:grpSpPr>
            <a:xfrm>
              <a:off x="4125098" y="990501"/>
              <a:ext cx="4587147" cy="2522333"/>
              <a:chOff x="-175057" y="936993"/>
              <a:chExt cx="4691407" cy="2811843"/>
            </a:xfrm>
          </p:grpSpPr>
          <p:pic>
            <p:nvPicPr>
              <p:cNvPr id="108" name="Picture 107"/>
              <p:cNvPicPr/>
              <p:nvPr/>
            </p:nvPicPr>
            <p:blipFill rotWithShape="1">
              <a:blip r:embed="rId9" cstate="print">
                <a:extLst>
                  <a:ext uri="{28A0092B-C50C-407E-A947-70E740481C1C}">
                    <a14:useLocalDpi xmlns:a14="http://schemas.microsoft.com/office/drawing/2010/main" val="0"/>
                  </a:ext>
                </a:extLst>
              </a:blip>
              <a:srcRect l="6664" r="7835"/>
              <a:stretch/>
            </p:blipFill>
            <p:spPr bwMode="auto">
              <a:xfrm>
                <a:off x="-175057" y="936993"/>
                <a:ext cx="3205262" cy="2811843"/>
              </a:xfrm>
              <a:prstGeom prst="rect">
                <a:avLst/>
              </a:prstGeom>
              <a:noFill/>
              <a:ln>
                <a:noFill/>
              </a:ln>
              <a:extLst>
                <a:ext uri="{53640926-AAD7-44D8-BBD7-CCE9431645EC}">
                  <a14:shadowObscured xmlns:a14="http://schemas.microsoft.com/office/drawing/2010/main"/>
                </a:ext>
              </a:extLst>
            </p:spPr>
          </p:pic>
          <p:pic>
            <p:nvPicPr>
              <p:cNvPr id="109" name="Picture 108"/>
              <p:cNvPicPr/>
              <p:nvPr/>
            </p:nvPicPr>
            <p:blipFill rotWithShape="1">
              <a:blip r:embed="rId10">
                <a:extLst>
                  <a:ext uri="{28A0092B-C50C-407E-A947-70E740481C1C}">
                    <a14:useLocalDpi xmlns:a14="http://schemas.microsoft.com/office/drawing/2010/main" val="0"/>
                  </a:ext>
                </a:extLst>
              </a:blip>
              <a:srcRect l="2520" r="-1"/>
              <a:stretch/>
            </p:blipFill>
            <p:spPr bwMode="auto">
              <a:xfrm>
                <a:off x="3186897" y="1057659"/>
                <a:ext cx="618890" cy="2644007"/>
              </a:xfrm>
              <a:prstGeom prst="rect">
                <a:avLst/>
              </a:prstGeom>
              <a:noFill/>
              <a:ln>
                <a:noFill/>
              </a:ln>
              <a:extLst>
                <a:ext uri="{53640926-AAD7-44D8-BBD7-CCE9431645EC}">
                  <a14:shadowObscured xmlns:a14="http://schemas.microsoft.com/office/drawing/2010/main"/>
                </a:ext>
              </a:extLst>
            </p:spPr>
          </p:pic>
          <p:pic>
            <p:nvPicPr>
              <p:cNvPr id="110" name="Picture 109"/>
              <p:cNvPicPr/>
              <p:nvPr/>
            </p:nvPicPr>
            <p:blipFill rotWithShape="1">
              <a:blip r:embed="rId11">
                <a:extLst>
                  <a:ext uri="{28A0092B-C50C-407E-A947-70E740481C1C}">
                    <a14:useLocalDpi xmlns:a14="http://schemas.microsoft.com/office/drawing/2010/main" val="0"/>
                  </a:ext>
                </a:extLst>
              </a:blip>
              <a:srcRect l="2965"/>
              <a:stretch/>
            </p:blipFill>
            <p:spPr bwMode="auto">
              <a:xfrm>
                <a:off x="3912660" y="1040044"/>
                <a:ext cx="603690" cy="2675307"/>
              </a:xfrm>
              <a:prstGeom prst="rect">
                <a:avLst/>
              </a:prstGeom>
              <a:noFill/>
              <a:ln>
                <a:noFill/>
              </a:ln>
              <a:extLst>
                <a:ext uri="{53640926-AAD7-44D8-BBD7-CCE9431645EC}">
                  <a14:shadowObscured xmlns:a14="http://schemas.microsoft.com/office/drawing/2010/main"/>
                </a:ext>
              </a:extLst>
            </p:spPr>
          </p:pic>
          <p:sp>
            <p:nvSpPr>
              <p:cNvPr id="129" name="Text Box 2"/>
              <p:cNvSpPr txBox="1">
                <a:spLocks noChangeArrowheads="1"/>
              </p:cNvSpPr>
              <p:nvPr/>
            </p:nvSpPr>
            <p:spPr bwMode="auto">
              <a:xfrm>
                <a:off x="-17418" y="1345354"/>
                <a:ext cx="1649482" cy="215444"/>
              </a:xfrm>
              <a:prstGeom prst="rect">
                <a:avLst/>
              </a:prstGeom>
              <a:noFill/>
              <a:ln w="9525">
                <a:no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sz="800" dirty="0">
                    <a:effectLst/>
                    <a:latin typeface="Chalkboard"/>
                    <a:ea typeface="SimSun" panose="02010600030101010101" pitchFamily="2" charset="-122"/>
                    <a:cs typeface="Times New Roman" panose="02020603050405020304" pitchFamily="18" charset="0"/>
                  </a:rPr>
                  <a:t>Electron and hole drift begin</a:t>
                </a:r>
                <a:endParaRPr lang="en-US" sz="1600" dirty="0">
                  <a:effectLst/>
                  <a:latin typeface="Chalkboard"/>
                  <a:ea typeface="SimSun" panose="02010600030101010101" pitchFamily="2" charset="-122"/>
                  <a:cs typeface="Times New Roman" panose="02020603050405020304" pitchFamily="18" charset="0"/>
                </a:endParaRPr>
              </a:p>
            </p:txBody>
          </p:sp>
          <p:sp>
            <p:nvSpPr>
              <p:cNvPr id="130" name="Text Box 2"/>
              <p:cNvSpPr txBox="1">
                <a:spLocks noChangeArrowheads="1"/>
              </p:cNvSpPr>
              <p:nvPr/>
            </p:nvSpPr>
            <p:spPr bwMode="auto">
              <a:xfrm>
                <a:off x="200628" y="1653887"/>
                <a:ext cx="1397000" cy="215444"/>
              </a:xfrm>
              <a:prstGeom prst="rect">
                <a:avLst/>
              </a:prstGeom>
              <a:noFill/>
              <a:ln w="9525">
                <a:no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sz="800" dirty="0">
                    <a:effectLst/>
                    <a:latin typeface="Chalkboard"/>
                    <a:ea typeface="SimSun" panose="02010600030101010101" pitchFamily="2" charset="-122"/>
                    <a:cs typeface="Times New Roman" panose="02020603050405020304" pitchFamily="18" charset="0"/>
                  </a:rPr>
                  <a:t>Electrons arrive at anode</a:t>
                </a:r>
              </a:p>
            </p:txBody>
          </p:sp>
          <p:sp>
            <p:nvSpPr>
              <p:cNvPr id="131" name="Text Box 2"/>
              <p:cNvSpPr txBox="1">
                <a:spLocks noChangeArrowheads="1"/>
              </p:cNvSpPr>
              <p:nvPr/>
            </p:nvSpPr>
            <p:spPr bwMode="auto">
              <a:xfrm>
                <a:off x="1686547" y="1536240"/>
                <a:ext cx="1270976" cy="215444"/>
              </a:xfrm>
              <a:prstGeom prst="rect">
                <a:avLst/>
              </a:prstGeom>
              <a:noFill/>
              <a:ln w="9525">
                <a:no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sz="800" dirty="0">
                    <a:effectLst/>
                    <a:latin typeface="Chalkboard"/>
                    <a:ea typeface="SimSun" panose="02010600030101010101" pitchFamily="2" charset="-122"/>
                    <a:cs typeface="Times New Roman" panose="02020603050405020304" pitchFamily="18" charset="0"/>
                  </a:rPr>
                  <a:t>Holes arrive at cathode</a:t>
                </a:r>
                <a:endParaRPr lang="en-US" sz="1600" dirty="0">
                  <a:effectLst/>
                  <a:latin typeface="Chalkboard"/>
                  <a:ea typeface="SimSun" panose="02010600030101010101" pitchFamily="2" charset="-122"/>
                  <a:cs typeface="Times New Roman" panose="02020603050405020304" pitchFamily="18" charset="0"/>
                </a:endParaRPr>
              </a:p>
            </p:txBody>
          </p:sp>
          <p:cxnSp>
            <p:nvCxnSpPr>
              <p:cNvPr id="132" name="Straight Arrow Connector 131"/>
              <p:cNvCxnSpPr/>
              <p:nvPr/>
            </p:nvCxnSpPr>
            <p:spPr>
              <a:xfrm flipV="1">
                <a:off x="1462557" y="1329852"/>
                <a:ext cx="38100" cy="107950"/>
              </a:xfrm>
              <a:prstGeom prst="straightConnector1">
                <a:avLst/>
              </a:prstGeom>
              <a:ln w="12700">
                <a:tailEnd type="triangle"/>
              </a:ln>
            </p:spPr>
            <p:style>
              <a:lnRef idx="2">
                <a:schemeClr val="dk1"/>
              </a:lnRef>
              <a:fillRef idx="0">
                <a:schemeClr val="dk1"/>
              </a:fillRef>
              <a:effectRef idx="1">
                <a:schemeClr val="dk1"/>
              </a:effectRef>
              <a:fontRef idx="minor">
                <a:schemeClr val="tx1"/>
              </a:fontRef>
            </p:style>
          </p:cxnSp>
          <p:cxnSp>
            <p:nvCxnSpPr>
              <p:cNvPr id="133" name="Straight Arrow Connector 132"/>
              <p:cNvCxnSpPr/>
              <p:nvPr/>
            </p:nvCxnSpPr>
            <p:spPr>
              <a:xfrm>
                <a:off x="1484757" y="1764278"/>
                <a:ext cx="133350" cy="0"/>
              </a:xfrm>
              <a:prstGeom prst="straightConnector1">
                <a:avLst/>
              </a:prstGeom>
              <a:ln w="12700">
                <a:tailEnd type="triangle"/>
              </a:ln>
            </p:spPr>
            <p:style>
              <a:lnRef idx="2">
                <a:schemeClr val="dk1"/>
              </a:lnRef>
              <a:fillRef idx="0">
                <a:schemeClr val="dk1"/>
              </a:fillRef>
              <a:effectRef idx="1">
                <a:schemeClr val="dk1"/>
              </a:effectRef>
              <a:fontRef idx="minor">
                <a:schemeClr val="tx1"/>
              </a:fontRef>
            </p:style>
          </p:cxnSp>
          <p:cxnSp>
            <p:nvCxnSpPr>
              <p:cNvPr id="134" name="Straight Arrow Connector 133"/>
              <p:cNvCxnSpPr/>
              <p:nvPr/>
            </p:nvCxnSpPr>
            <p:spPr>
              <a:xfrm flipH="1">
                <a:off x="1711946" y="1694534"/>
                <a:ext cx="63500" cy="114300"/>
              </a:xfrm>
              <a:prstGeom prst="straightConnector1">
                <a:avLst/>
              </a:prstGeom>
              <a:ln w="12700">
                <a:tailEnd type="triangle"/>
              </a:ln>
            </p:spPr>
            <p:style>
              <a:lnRef idx="2">
                <a:schemeClr val="dk1"/>
              </a:lnRef>
              <a:fillRef idx="0">
                <a:schemeClr val="dk1"/>
              </a:fillRef>
              <a:effectRef idx="1">
                <a:schemeClr val="dk1"/>
              </a:effectRef>
              <a:fontRef idx="minor">
                <a:schemeClr val="tx1"/>
              </a:fontRef>
            </p:style>
          </p:cxnSp>
          <p:cxnSp>
            <p:nvCxnSpPr>
              <p:cNvPr id="135" name="Straight Connector 134"/>
              <p:cNvCxnSpPr/>
              <p:nvPr/>
            </p:nvCxnSpPr>
            <p:spPr>
              <a:xfrm>
                <a:off x="1437946" y="2602860"/>
                <a:ext cx="88900" cy="0"/>
              </a:xfrm>
              <a:prstGeom prst="line">
                <a:avLst/>
              </a:prstGeom>
              <a:ln w="12700"/>
            </p:spPr>
            <p:style>
              <a:lnRef idx="2">
                <a:schemeClr val="dk1"/>
              </a:lnRef>
              <a:fillRef idx="0">
                <a:schemeClr val="dk1"/>
              </a:fillRef>
              <a:effectRef idx="1">
                <a:schemeClr val="dk1"/>
              </a:effectRef>
              <a:fontRef idx="minor">
                <a:schemeClr val="tx1"/>
              </a:fontRef>
            </p:style>
          </p:cxnSp>
          <p:cxnSp>
            <p:nvCxnSpPr>
              <p:cNvPr id="136" name="Straight Connector 135"/>
              <p:cNvCxnSpPr/>
              <p:nvPr/>
            </p:nvCxnSpPr>
            <p:spPr>
              <a:xfrm>
                <a:off x="1437946" y="2777486"/>
                <a:ext cx="88900" cy="0"/>
              </a:xfrm>
              <a:prstGeom prst="line">
                <a:avLst/>
              </a:prstGeom>
              <a:ln w="12700"/>
            </p:spPr>
            <p:style>
              <a:lnRef idx="2">
                <a:schemeClr val="dk1"/>
              </a:lnRef>
              <a:fillRef idx="0">
                <a:schemeClr val="dk1"/>
              </a:fillRef>
              <a:effectRef idx="1">
                <a:schemeClr val="dk1"/>
              </a:effectRef>
              <a:fontRef idx="minor">
                <a:schemeClr val="tx1"/>
              </a:fontRef>
            </p:style>
          </p:cxnSp>
          <p:cxnSp>
            <p:nvCxnSpPr>
              <p:cNvPr id="137" name="Straight Connector 136"/>
              <p:cNvCxnSpPr/>
              <p:nvPr/>
            </p:nvCxnSpPr>
            <p:spPr>
              <a:xfrm>
                <a:off x="1482396" y="2602860"/>
                <a:ext cx="0" cy="174625"/>
              </a:xfrm>
              <a:prstGeom prst="line">
                <a:avLst/>
              </a:prstGeom>
              <a:ln w="127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38" name="Text Box 2"/>
              <p:cNvSpPr txBox="1">
                <a:spLocks noChangeArrowheads="1"/>
              </p:cNvSpPr>
              <p:nvPr/>
            </p:nvSpPr>
            <p:spPr bwMode="auto">
              <a:xfrm>
                <a:off x="145470" y="2633341"/>
                <a:ext cx="1252470" cy="215444"/>
              </a:xfrm>
              <a:prstGeom prst="rect">
                <a:avLst/>
              </a:prstGeom>
              <a:noFill/>
              <a:ln w="9525">
                <a:no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sz="800" dirty="0">
                    <a:effectLst/>
                    <a:latin typeface="Chalkboard"/>
                    <a:ea typeface="SimSun" panose="02010600030101010101" pitchFamily="2" charset="-122"/>
                    <a:cs typeface="Times New Roman" panose="02020603050405020304" pitchFamily="18" charset="0"/>
                  </a:rPr>
                  <a:t>Electron Amplitude</a:t>
                </a:r>
                <a:endParaRPr lang="en-US" sz="1600" dirty="0">
                  <a:effectLst/>
                  <a:latin typeface="Chalkboard"/>
                  <a:ea typeface="SimSun" panose="02010600030101010101" pitchFamily="2" charset="-122"/>
                  <a:cs typeface="Times New Roman" panose="02020603050405020304" pitchFamily="18" charset="0"/>
                </a:endParaRPr>
              </a:p>
            </p:txBody>
          </p:sp>
          <p:cxnSp>
            <p:nvCxnSpPr>
              <p:cNvPr id="139" name="Straight Arrow Connector 138"/>
              <p:cNvCxnSpPr/>
              <p:nvPr/>
            </p:nvCxnSpPr>
            <p:spPr>
              <a:xfrm flipV="1">
                <a:off x="1211196" y="2685412"/>
                <a:ext cx="228020" cy="59689"/>
              </a:xfrm>
              <a:prstGeom prst="straightConnector1">
                <a:avLst/>
              </a:prstGeom>
              <a:ln w="127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a:off x="1582075" y="2823402"/>
                <a:ext cx="1136650" cy="0"/>
              </a:xfrm>
              <a:prstGeom prst="line">
                <a:avLst/>
              </a:prstGeom>
              <a:ln w="12700"/>
            </p:spPr>
            <p:style>
              <a:lnRef idx="2">
                <a:schemeClr val="dk1"/>
              </a:lnRef>
              <a:fillRef idx="0">
                <a:schemeClr val="dk1"/>
              </a:fillRef>
              <a:effectRef idx="1">
                <a:schemeClr val="dk1"/>
              </a:effectRef>
              <a:fontRef idx="minor">
                <a:schemeClr val="tx1"/>
              </a:fontRef>
            </p:style>
          </p:cxnSp>
          <p:cxnSp>
            <p:nvCxnSpPr>
              <p:cNvPr id="145" name="Straight Connector 144"/>
              <p:cNvCxnSpPr/>
              <p:nvPr/>
            </p:nvCxnSpPr>
            <p:spPr>
              <a:xfrm>
                <a:off x="1589929" y="3174240"/>
                <a:ext cx="1128795" cy="0"/>
              </a:xfrm>
              <a:prstGeom prst="line">
                <a:avLst/>
              </a:prstGeom>
              <a:ln w="12700"/>
            </p:spPr>
            <p:style>
              <a:lnRef idx="2">
                <a:schemeClr val="dk1"/>
              </a:lnRef>
              <a:fillRef idx="0">
                <a:schemeClr val="dk1"/>
              </a:fillRef>
              <a:effectRef idx="1">
                <a:schemeClr val="dk1"/>
              </a:effectRef>
              <a:fontRef idx="minor">
                <a:schemeClr val="tx1"/>
              </a:fontRef>
            </p:style>
          </p:cxnSp>
          <p:cxnSp>
            <p:nvCxnSpPr>
              <p:cNvPr id="146" name="Straight Connector 145"/>
              <p:cNvCxnSpPr/>
              <p:nvPr/>
            </p:nvCxnSpPr>
            <p:spPr>
              <a:xfrm>
                <a:off x="2169449" y="2823402"/>
                <a:ext cx="0" cy="350838"/>
              </a:xfrm>
              <a:prstGeom prst="line">
                <a:avLst/>
              </a:prstGeom>
              <a:ln w="127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47" name="Text Box 2"/>
              <p:cNvSpPr txBox="1">
                <a:spLocks noChangeArrowheads="1"/>
              </p:cNvSpPr>
              <p:nvPr/>
            </p:nvSpPr>
            <p:spPr bwMode="auto">
              <a:xfrm>
                <a:off x="326007" y="2974574"/>
                <a:ext cx="1252470" cy="215444"/>
              </a:xfrm>
              <a:prstGeom prst="rect">
                <a:avLst/>
              </a:prstGeom>
              <a:noFill/>
              <a:ln w="9525">
                <a:no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sz="800" dirty="0" smtClean="0">
                    <a:effectLst/>
                    <a:latin typeface="Chalkboard"/>
                    <a:ea typeface="SimSun" panose="02010600030101010101" pitchFamily="2" charset="-122"/>
                    <a:cs typeface="Times New Roman" panose="02020603050405020304" pitchFamily="18" charset="0"/>
                  </a:rPr>
                  <a:t>Hole </a:t>
                </a:r>
                <a:r>
                  <a:rPr lang="en-US" sz="800" dirty="0">
                    <a:effectLst/>
                    <a:latin typeface="Chalkboard"/>
                    <a:ea typeface="SimSun" panose="02010600030101010101" pitchFamily="2" charset="-122"/>
                    <a:cs typeface="Times New Roman" panose="02020603050405020304" pitchFamily="18" charset="0"/>
                  </a:rPr>
                  <a:t>Amplitude</a:t>
                </a:r>
                <a:endParaRPr lang="en-US" sz="1600" dirty="0">
                  <a:effectLst/>
                  <a:latin typeface="Chalkboard"/>
                  <a:ea typeface="SimSun" panose="02010600030101010101" pitchFamily="2" charset="-122"/>
                  <a:cs typeface="Times New Roman" panose="02020603050405020304" pitchFamily="18" charset="0"/>
                </a:endParaRPr>
              </a:p>
            </p:txBody>
          </p:sp>
          <p:cxnSp>
            <p:nvCxnSpPr>
              <p:cNvPr id="148" name="Straight Arrow Connector 147"/>
              <p:cNvCxnSpPr/>
              <p:nvPr/>
            </p:nvCxnSpPr>
            <p:spPr>
              <a:xfrm flipV="1">
                <a:off x="1391733" y="3026574"/>
                <a:ext cx="209125" cy="59762"/>
              </a:xfrm>
              <a:prstGeom prst="straightConnector1">
                <a:avLst/>
              </a:prstGeom>
              <a:ln w="127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6" name="TextBox 5"/>
            <p:cNvSpPr txBox="1"/>
            <p:nvPr/>
          </p:nvSpPr>
          <p:spPr>
            <a:xfrm rot="16200000">
              <a:off x="3610462" y="2715098"/>
              <a:ext cx="890476" cy="215444"/>
            </a:xfrm>
            <a:prstGeom prst="rect">
              <a:avLst/>
            </a:prstGeom>
            <a:noFill/>
          </p:spPr>
          <p:txBody>
            <a:bodyPr wrap="square" rtlCol="0">
              <a:spAutoFit/>
            </a:bodyPr>
            <a:lstStyle/>
            <a:p>
              <a:pPr algn="ctr"/>
              <a:r>
                <a:rPr lang="en-US" sz="800" dirty="0"/>
                <a:t>[ADU]</a:t>
              </a:r>
            </a:p>
          </p:txBody>
        </p:sp>
        <p:sp>
          <p:nvSpPr>
            <p:cNvPr id="79" name="TextBox 78"/>
            <p:cNvSpPr txBox="1"/>
            <p:nvPr/>
          </p:nvSpPr>
          <p:spPr>
            <a:xfrm rot="16200000">
              <a:off x="3598277" y="1528449"/>
              <a:ext cx="890476" cy="215444"/>
            </a:xfrm>
            <a:prstGeom prst="rect">
              <a:avLst/>
            </a:prstGeom>
            <a:noFill/>
          </p:spPr>
          <p:txBody>
            <a:bodyPr wrap="square" rtlCol="0">
              <a:spAutoFit/>
            </a:bodyPr>
            <a:lstStyle/>
            <a:p>
              <a:pPr algn="ctr"/>
              <a:r>
                <a:rPr lang="en-US" sz="800" dirty="0"/>
                <a:t>[ADU]</a:t>
              </a:r>
            </a:p>
          </p:txBody>
        </p:sp>
      </p:grpSp>
    </p:spTree>
    <p:extLst>
      <p:ext uri="{BB962C8B-B14F-4D97-AF65-F5344CB8AC3E}">
        <p14:creationId xmlns:p14="http://schemas.microsoft.com/office/powerpoint/2010/main" val="41192569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6334791"/>
            <a:ext cx="9144000" cy="5232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0"/>
            <a:ext cx="9144000" cy="5394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411494"/>
            <a:ext cx="9144000" cy="121919"/>
          </a:xfrm>
          <a:prstGeom prst="rect">
            <a:avLst/>
          </a:prstGeom>
          <a:gradFill>
            <a:gsLst>
              <a:gs pos="0">
                <a:srgbClr val="DDEBCF"/>
              </a:gs>
              <a:gs pos="50000">
                <a:schemeClr val="tx2"/>
              </a:gs>
              <a:gs pos="100000">
                <a:schemeClr val="tx2">
                  <a:lumMod val="50000"/>
                </a:schemeClr>
              </a:gs>
            </a:gsLst>
            <a:lin ang="54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63071"/>
            <a:ext cx="8229600" cy="1143000"/>
          </a:xfrm>
        </p:spPr>
        <p:txBody>
          <a:bodyPr>
            <a:noAutofit/>
          </a:bodyPr>
          <a:lstStyle/>
          <a:p>
            <a:pPr algn="ctr"/>
            <a:r>
              <a:rPr lang="en-US" sz="2000" b="1" dirty="0" smtClean="0">
                <a:ln w="12700">
                  <a:noFill/>
                </a:ln>
                <a:solidFill>
                  <a:schemeClr val="bg1"/>
                </a:solidFill>
                <a:latin typeface="Chalkboard"/>
                <a:cs typeface="Arial" panose="020B0604020202020204" pitchFamily="34" charset="0"/>
              </a:rPr>
              <a:t>Short Bio –  First and Second Generation Radiation Cars</a:t>
            </a:r>
            <a:endParaRPr lang="en-US" sz="2000" dirty="0">
              <a:solidFill>
                <a:schemeClr val="bg1"/>
              </a:solidFill>
              <a:latin typeface="Chalkboard"/>
            </a:endParaRPr>
          </a:p>
        </p:txBody>
      </p:sp>
      <p:sp>
        <p:nvSpPr>
          <p:cNvPr id="4098" name="AutoShape 2" descr="https://mail-attachment.googleusercontent.com/attachment/u/0/?ui=2&amp;ik=cc2618cd76&amp;view=att&amp;th=13f548a09492ac07&amp;attid=0.1&amp;disp=inline&amp;realattid=f_hi2bd8hp0&amp;safe=1&amp;zw&amp;saduie=AG9B_P8YQ0AUByB998LNiweXDiMs&amp;sadet=1371512951063&amp;sads=URlmAS36vY4TEVLfJsRlRagvIPU"/>
          <p:cNvSpPr>
            <a:spLocks noChangeAspect="1" noChangeArrowheads="1"/>
          </p:cNvSpPr>
          <p:nvPr/>
        </p:nvSpPr>
        <p:spPr bwMode="auto">
          <a:xfrm>
            <a:off x="155575" y="-144457"/>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Rectangle 11"/>
          <p:cNvSpPr/>
          <p:nvPr/>
        </p:nvSpPr>
        <p:spPr>
          <a:xfrm>
            <a:off x="0" y="6248412"/>
            <a:ext cx="9144000" cy="121919"/>
          </a:xfrm>
          <a:prstGeom prst="rect">
            <a:avLst/>
          </a:prstGeom>
          <a:gradFill>
            <a:gsLst>
              <a:gs pos="0">
                <a:srgbClr val="DDEBCF"/>
              </a:gs>
              <a:gs pos="50000">
                <a:schemeClr val="tx2"/>
              </a:gs>
              <a:gs pos="100000">
                <a:schemeClr val="tx2">
                  <a:lumMod val="50000"/>
                </a:schemeClr>
              </a:gs>
            </a:gsLst>
            <a:lin ang="54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p:cNvPicPr>
            <a:picLocks noChangeAspect="1" noChangeArrowheads="1"/>
          </p:cNvPicPr>
          <p:nvPr/>
        </p:nvPicPr>
        <p:blipFill>
          <a:blip r:embed="rId2" cstate="print"/>
          <a:srcRect/>
          <a:stretch>
            <a:fillRect/>
          </a:stretch>
        </p:blipFill>
        <p:spPr bwMode="auto">
          <a:xfrm>
            <a:off x="35264" y="6391665"/>
            <a:ext cx="345736" cy="447788"/>
          </a:xfrm>
          <a:prstGeom prst="rect">
            <a:avLst/>
          </a:prstGeom>
          <a:noFill/>
          <a:ln w="9525">
            <a:noFill/>
            <a:miter lim="800000"/>
            <a:headEnd/>
            <a:tailEnd/>
          </a:ln>
        </p:spPr>
      </p:pic>
      <p:sp>
        <p:nvSpPr>
          <p:cNvPr id="14" name="TextBox 13"/>
          <p:cNvSpPr txBox="1"/>
          <p:nvPr/>
        </p:nvSpPr>
        <p:spPr>
          <a:xfrm>
            <a:off x="381001" y="6334783"/>
            <a:ext cx="5105400" cy="523220"/>
          </a:xfrm>
          <a:prstGeom prst="rect">
            <a:avLst/>
          </a:prstGeom>
          <a:noFill/>
        </p:spPr>
        <p:txBody>
          <a:bodyPr wrap="square" rtlCol="0">
            <a:spAutoFit/>
          </a:bodyPr>
          <a:lstStyle/>
          <a:p>
            <a:r>
              <a:rPr lang="en-US" sz="1400" dirty="0">
                <a:solidFill>
                  <a:schemeClr val="bg1"/>
                </a:solidFill>
                <a:latin typeface="Chalkboard"/>
              </a:rPr>
              <a:t>Nuclear, Plasma, and Radiological Eng.</a:t>
            </a:r>
          </a:p>
          <a:p>
            <a:r>
              <a:rPr lang="en-US" sz="1400" dirty="0">
                <a:solidFill>
                  <a:schemeClr val="bg1"/>
                </a:solidFill>
                <a:latin typeface="Chalkboard"/>
              </a:rPr>
              <a:t>University of Illinois </a:t>
            </a:r>
          </a:p>
        </p:txBody>
      </p:sp>
      <p:sp>
        <p:nvSpPr>
          <p:cNvPr id="15" name="TextBox 14"/>
          <p:cNvSpPr txBox="1"/>
          <p:nvPr/>
        </p:nvSpPr>
        <p:spPr>
          <a:xfrm>
            <a:off x="4038601" y="6339872"/>
            <a:ext cx="5105400" cy="523220"/>
          </a:xfrm>
          <a:prstGeom prst="rect">
            <a:avLst/>
          </a:prstGeom>
          <a:noFill/>
        </p:spPr>
        <p:txBody>
          <a:bodyPr wrap="square" rtlCol="0">
            <a:spAutoFit/>
          </a:bodyPr>
          <a:lstStyle/>
          <a:p>
            <a:pPr algn="r"/>
            <a:r>
              <a:rPr lang="en-US" sz="1400" dirty="0">
                <a:solidFill>
                  <a:prstClr val="white"/>
                </a:solidFill>
                <a:latin typeface="Chalkboard"/>
              </a:rPr>
              <a:t>April 8</a:t>
            </a:r>
            <a:r>
              <a:rPr lang="en-US" sz="1400" baseline="30000" dirty="0">
                <a:solidFill>
                  <a:prstClr val="white"/>
                </a:solidFill>
                <a:latin typeface="Chalkboard"/>
              </a:rPr>
              <a:t>th</a:t>
            </a:r>
            <a:r>
              <a:rPr lang="en-US" sz="1400" dirty="0">
                <a:solidFill>
                  <a:prstClr val="white"/>
                </a:solidFill>
                <a:latin typeface="Chalkboard"/>
              </a:rPr>
              <a:t> 2016</a:t>
            </a:r>
          </a:p>
          <a:p>
            <a:pPr algn="r"/>
            <a:r>
              <a:rPr lang="en-US" sz="1400" dirty="0">
                <a:solidFill>
                  <a:prstClr val="white"/>
                </a:solidFill>
                <a:latin typeface="Chalkboard"/>
              </a:rPr>
              <a:t>498 ES – Energy </a:t>
            </a:r>
            <a:r>
              <a:rPr lang="en-US" sz="1400" dirty="0" smtClean="0">
                <a:solidFill>
                  <a:prstClr val="white"/>
                </a:solidFill>
                <a:latin typeface="Chalkboard"/>
              </a:rPr>
              <a:t>Presentation</a:t>
            </a:r>
            <a:endParaRPr lang="en-US" sz="1400" dirty="0">
              <a:solidFill>
                <a:prstClr val="white"/>
              </a:solidFill>
              <a:latin typeface="Chalkboard"/>
            </a:endParaRPr>
          </a:p>
        </p:txBody>
      </p:sp>
      <p:sp>
        <p:nvSpPr>
          <p:cNvPr id="19" name="Rectangle 18"/>
          <p:cNvSpPr/>
          <p:nvPr/>
        </p:nvSpPr>
        <p:spPr>
          <a:xfrm>
            <a:off x="5708822" y="5440683"/>
            <a:ext cx="123567" cy="272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8563233" y="2045885"/>
            <a:ext cx="271848" cy="5420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563233" y="2045885"/>
            <a:ext cx="271848" cy="5420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p:cNvSpPr txBox="1"/>
          <p:nvPr/>
        </p:nvSpPr>
        <p:spPr>
          <a:xfrm>
            <a:off x="6611298" y="4100342"/>
            <a:ext cx="476719" cy="307777"/>
          </a:xfrm>
          <a:prstGeom prst="rect">
            <a:avLst/>
          </a:prstGeom>
          <a:noFill/>
        </p:spPr>
        <p:txBody>
          <a:bodyPr wrap="square" rtlCol="0">
            <a:spAutoFit/>
          </a:bodyPr>
          <a:lstStyle/>
          <a:p>
            <a:r>
              <a:rPr lang="en-US" sz="1400" dirty="0" smtClean="0">
                <a:solidFill>
                  <a:schemeClr val="bg1"/>
                </a:solidFill>
              </a:rPr>
              <a:t>(</a:t>
            </a:r>
            <a:r>
              <a:rPr lang="en-US" sz="1400" dirty="0">
                <a:solidFill>
                  <a:schemeClr val="bg1"/>
                </a:solidFill>
              </a:rPr>
              <a:t>B</a:t>
            </a:r>
            <a:r>
              <a:rPr lang="en-US" sz="1400" dirty="0" smtClean="0">
                <a:solidFill>
                  <a:schemeClr val="bg1"/>
                </a:solidFill>
              </a:rPr>
              <a:t>)</a:t>
            </a:r>
            <a:endParaRPr lang="en-US" sz="1400" dirty="0">
              <a:solidFill>
                <a:schemeClr val="bg1"/>
              </a:solidFill>
            </a:endParaRPr>
          </a:p>
        </p:txBody>
      </p:sp>
      <p:sp>
        <p:nvSpPr>
          <p:cNvPr id="120" name="TextBox 119"/>
          <p:cNvSpPr txBox="1"/>
          <p:nvPr/>
        </p:nvSpPr>
        <p:spPr>
          <a:xfrm>
            <a:off x="7823313" y="4112673"/>
            <a:ext cx="444215" cy="307777"/>
          </a:xfrm>
          <a:prstGeom prst="rect">
            <a:avLst/>
          </a:prstGeom>
          <a:noFill/>
        </p:spPr>
        <p:txBody>
          <a:bodyPr wrap="square" rtlCol="0">
            <a:spAutoFit/>
          </a:bodyPr>
          <a:lstStyle/>
          <a:p>
            <a:r>
              <a:rPr lang="en-US" sz="1400" dirty="0" smtClean="0">
                <a:solidFill>
                  <a:schemeClr val="bg1"/>
                </a:solidFill>
              </a:rPr>
              <a:t>(C)</a:t>
            </a:r>
            <a:endParaRPr lang="en-US" sz="1400" dirty="0">
              <a:solidFill>
                <a:schemeClr val="bg1"/>
              </a:solidFill>
            </a:endParaRPr>
          </a:p>
        </p:txBody>
      </p:sp>
      <p:cxnSp>
        <p:nvCxnSpPr>
          <p:cNvPr id="121" name="Straight Connector 120"/>
          <p:cNvCxnSpPr/>
          <p:nvPr/>
        </p:nvCxnSpPr>
        <p:spPr>
          <a:xfrm>
            <a:off x="8262441" y="4683728"/>
            <a:ext cx="0" cy="108585"/>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8141791" y="4687538"/>
            <a:ext cx="0" cy="108585"/>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sp>
        <p:nvSpPr>
          <p:cNvPr id="123" name="Text Box 2"/>
          <p:cNvSpPr txBox="1">
            <a:spLocks noChangeArrowheads="1"/>
          </p:cNvSpPr>
          <p:nvPr/>
        </p:nvSpPr>
        <p:spPr bwMode="auto">
          <a:xfrm>
            <a:off x="7950655" y="4783423"/>
            <a:ext cx="574477" cy="246221"/>
          </a:xfrm>
          <a:prstGeom prst="rect">
            <a:avLst/>
          </a:prstGeom>
          <a:noFill/>
          <a:ln w="9525">
            <a:no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sz="10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300 </a:t>
            </a:r>
            <a:r>
              <a:rPr lang="en-US" sz="1000" dirty="0">
                <a:solidFill>
                  <a:schemeClr val="bg1"/>
                </a:solidFill>
                <a:effectLst/>
                <a:latin typeface="Constantia" panose="02030602050306030303" pitchFamily="18" charset="0"/>
                <a:ea typeface="SimSun" panose="02010600030101010101" pitchFamily="2" charset="-122"/>
                <a:cs typeface="Times New Roman" panose="02020603050405020304" pitchFamily="18" charset="0"/>
              </a:rPr>
              <a:t>µ</a:t>
            </a:r>
            <a:r>
              <a:rPr lang="en-US" sz="10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m</a:t>
            </a:r>
            <a:endParaRPr lang="en-US" sz="20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p:txBody>
      </p:sp>
      <p:cxnSp>
        <p:nvCxnSpPr>
          <p:cNvPr id="124" name="Straight Connector 123"/>
          <p:cNvCxnSpPr/>
          <p:nvPr/>
        </p:nvCxnSpPr>
        <p:spPr>
          <a:xfrm>
            <a:off x="8155126" y="4737703"/>
            <a:ext cx="90170"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8542277" y="4440841"/>
            <a:ext cx="0" cy="108585"/>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8434962" y="4494816"/>
            <a:ext cx="90170"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sp>
        <p:nvSpPr>
          <p:cNvPr id="128" name="Text Box 2"/>
          <p:cNvSpPr txBox="1">
            <a:spLocks noChangeArrowheads="1"/>
          </p:cNvSpPr>
          <p:nvPr/>
        </p:nvSpPr>
        <p:spPr bwMode="auto">
          <a:xfrm>
            <a:off x="8203672" y="4230401"/>
            <a:ext cx="574477" cy="246221"/>
          </a:xfrm>
          <a:prstGeom prst="rect">
            <a:avLst/>
          </a:prstGeom>
          <a:noFill/>
          <a:ln w="9525">
            <a:no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sz="1000" dirty="0">
                <a:solidFill>
                  <a:schemeClr val="bg1"/>
                </a:solidFill>
                <a:latin typeface="Times New Roman" panose="02020603050405020304" pitchFamily="18" charset="0"/>
                <a:ea typeface="SimSun" panose="02010600030101010101" pitchFamily="2" charset="-122"/>
                <a:cs typeface="Times New Roman" panose="02020603050405020304" pitchFamily="18" charset="0"/>
              </a:rPr>
              <a:t>4</a:t>
            </a:r>
            <a:r>
              <a:rPr lang="en-US" sz="1000" dirty="0" smtClean="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00 </a:t>
            </a:r>
            <a:r>
              <a:rPr lang="en-US" sz="1000" dirty="0">
                <a:solidFill>
                  <a:schemeClr val="bg1"/>
                </a:solidFill>
                <a:effectLst/>
                <a:latin typeface="Constantia" panose="02030602050306030303" pitchFamily="18" charset="0"/>
                <a:ea typeface="SimSun" panose="02010600030101010101" pitchFamily="2" charset="-122"/>
                <a:cs typeface="Times New Roman" panose="02020603050405020304" pitchFamily="18" charset="0"/>
              </a:rPr>
              <a:t>µ</a:t>
            </a:r>
            <a:r>
              <a:rPr lang="en-US" sz="10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m</a:t>
            </a:r>
            <a:endParaRPr lang="en-US" sz="20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p:txBody>
      </p:sp>
      <p:grpSp>
        <p:nvGrpSpPr>
          <p:cNvPr id="5" name="Group 6"/>
          <p:cNvGrpSpPr>
            <a:grpSpLocks/>
          </p:cNvGrpSpPr>
          <p:nvPr/>
        </p:nvGrpSpPr>
        <p:grpSpPr bwMode="auto">
          <a:xfrm>
            <a:off x="336499" y="1086200"/>
            <a:ext cx="3209953" cy="3964719"/>
            <a:chOff x="-42" y="-48"/>
            <a:chExt cx="32099" cy="39648"/>
          </a:xfrm>
        </p:grpSpPr>
        <p:grpSp>
          <p:nvGrpSpPr>
            <p:cNvPr id="6" name="Group 2"/>
            <p:cNvGrpSpPr>
              <a:grpSpLocks/>
            </p:cNvGrpSpPr>
            <p:nvPr/>
          </p:nvGrpSpPr>
          <p:grpSpPr bwMode="auto">
            <a:xfrm>
              <a:off x="-42" y="0"/>
              <a:ext cx="32099" cy="39600"/>
              <a:chOff x="-42" y="0"/>
              <a:chExt cx="32099" cy="39600"/>
            </a:xfrm>
          </p:grpSpPr>
          <p:pic>
            <p:nvPicPr>
              <p:cNvPr id="2056" name="Picture 5" descr="20160221_22430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32003" cy="19074"/>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pic>
            <p:nvPicPr>
              <p:cNvPr id="2055" name="Picture 6" descr="20160221_224713"/>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 y="20454"/>
                <a:ext cx="32003" cy="19111"/>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10" name="TextBox 4"/>
              <p:cNvSpPr txBox="1">
                <a:spLocks noChangeArrowheads="1"/>
              </p:cNvSpPr>
              <p:nvPr/>
            </p:nvSpPr>
            <p:spPr bwMode="auto">
              <a:xfrm>
                <a:off x="-42" y="16726"/>
                <a:ext cx="13392" cy="2375"/>
              </a:xfrm>
              <a:prstGeom prst="rect">
                <a:avLst/>
              </a:prstGeom>
              <a:solidFill>
                <a:srgbClr val="0000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FFFF00"/>
                    </a:solidFill>
                    <a:effectLst/>
                    <a:latin typeface="Arial" panose="020B0604020202020204" pitchFamily="34" charset="0"/>
                    <a:ea typeface="Times New Roman" panose="02020603050405020304" pitchFamily="18" charset="0"/>
                  </a:rPr>
                  <a:t>Side View</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 name="TextBox 7"/>
              <p:cNvSpPr txBox="1">
                <a:spLocks noChangeArrowheads="1"/>
              </p:cNvSpPr>
              <p:nvPr/>
            </p:nvSpPr>
            <p:spPr bwMode="auto">
              <a:xfrm>
                <a:off x="-42" y="37225"/>
                <a:ext cx="13392" cy="2375"/>
              </a:xfrm>
              <a:prstGeom prst="rect">
                <a:avLst/>
              </a:prstGeom>
              <a:solidFill>
                <a:srgbClr val="0000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FFFF00"/>
                    </a:solidFill>
                    <a:effectLst/>
                    <a:latin typeface="Arial" panose="020B0604020202020204" pitchFamily="34" charset="0"/>
                    <a:ea typeface="Times New Roman" panose="02020603050405020304" pitchFamily="18" charset="0"/>
                  </a:rPr>
                  <a:t>Front View</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sp>
          <p:nvSpPr>
            <p:cNvPr id="7" name="TextBox 9"/>
            <p:cNvSpPr txBox="1">
              <a:spLocks noChangeArrowheads="1"/>
            </p:cNvSpPr>
            <p:nvPr/>
          </p:nvSpPr>
          <p:spPr bwMode="auto">
            <a:xfrm>
              <a:off x="7" y="-48"/>
              <a:ext cx="5290" cy="2462"/>
            </a:xfrm>
            <a:prstGeom prst="rect">
              <a:avLst/>
            </a:prstGeom>
            <a:solidFill>
              <a:srgbClr val="000000">
                <a:alpha val="7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FFFF00"/>
                  </a:solidFill>
                  <a:effectLst/>
                  <a:latin typeface="Arial" panose="020B0604020202020204" pitchFamily="34" charset="0"/>
                  <a:ea typeface="Times New Roman" panose="02020603050405020304" pitchFamily="18" charset="0"/>
                </a:rPr>
                <a:t>(5A)</a:t>
              </a:r>
              <a:endParaRPr kumimoji="0" lang="en-US" altLang="en-US" sz="1800" b="1" i="0" u="none" strike="noStrike" cap="none" normalizeH="0" baseline="0" dirty="0" smtClean="0">
                <a:ln>
                  <a:noFill/>
                </a:ln>
                <a:solidFill>
                  <a:schemeClr val="tx1"/>
                </a:solidFill>
                <a:effectLst/>
                <a:latin typeface="Arial" panose="020B0604020202020204" pitchFamily="34" charset="0"/>
              </a:endParaRPr>
            </a:p>
          </p:txBody>
        </p:sp>
        <p:sp>
          <p:nvSpPr>
            <p:cNvPr id="8" name="TextBox 10"/>
            <p:cNvSpPr txBox="1">
              <a:spLocks noChangeArrowheads="1"/>
            </p:cNvSpPr>
            <p:nvPr/>
          </p:nvSpPr>
          <p:spPr bwMode="auto">
            <a:xfrm>
              <a:off x="0" y="20403"/>
              <a:ext cx="5290" cy="2462"/>
            </a:xfrm>
            <a:prstGeom prst="rect">
              <a:avLst/>
            </a:prstGeom>
            <a:solidFill>
              <a:srgbClr val="000000">
                <a:alpha val="7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FFFF00"/>
                  </a:solidFill>
                  <a:effectLst/>
                  <a:latin typeface="Arial" panose="020B0604020202020204" pitchFamily="34" charset="0"/>
                  <a:ea typeface="Times New Roman" panose="02020603050405020304" pitchFamily="18" charset="0"/>
                </a:rPr>
                <a:t>(5B)</a:t>
              </a:r>
              <a:endParaRPr kumimoji="0" lang="en-US" altLang="en-US" sz="1800" b="1" i="0" u="none" strike="noStrike" cap="none" normalizeH="0" baseline="0" dirty="0" smtClean="0">
                <a:ln>
                  <a:noFill/>
                </a:ln>
                <a:solidFill>
                  <a:schemeClr val="tx1"/>
                </a:solidFill>
                <a:effectLst/>
                <a:latin typeface="Arial" panose="020B0604020202020204" pitchFamily="34" charset="0"/>
              </a:endParaRPr>
            </a:p>
          </p:txBody>
        </p:sp>
      </p:grpSp>
      <p:sp>
        <p:nvSpPr>
          <p:cNvPr id="33" name="TextBox 32"/>
          <p:cNvSpPr txBox="1"/>
          <p:nvPr/>
        </p:nvSpPr>
        <p:spPr>
          <a:xfrm>
            <a:off x="340701" y="595356"/>
            <a:ext cx="3200352" cy="369332"/>
          </a:xfrm>
          <a:prstGeom prst="rect">
            <a:avLst/>
          </a:prstGeom>
          <a:noFill/>
        </p:spPr>
        <p:txBody>
          <a:bodyPr wrap="square" rtlCol="0">
            <a:spAutoFit/>
          </a:bodyPr>
          <a:lstStyle/>
          <a:p>
            <a:pPr algn="ctr"/>
            <a:r>
              <a:rPr lang="en-US" b="1" i="1" dirty="0" smtClean="0">
                <a:solidFill>
                  <a:schemeClr val="tx2"/>
                </a:solidFill>
                <a:latin typeface="Chalkboard"/>
              </a:rPr>
              <a:t>Mark I – Geiger Car</a:t>
            </a:r>
            <a:endParaRPr lang="en-US" b="1" i="1" dirty="0">
              <a:solidFill>
                <a:schemeClr val="tx2"/>
              </a:solidFill>
              <a:latin typeface="Chalkboard"/>
            </a:endParaRPr>
          </a:p>
        </p:txBody>
      </p:sp>
      <p:cxnSp>
        <p:nvCxnSpPr>
          <p:cNvPr id="34" name="Straight Connector 33"/>
          <p:cNvCxnSpPr/>
          <p:nvPr/>
        </p:nvCxnSpPr>
        <p:spPr>
          <a:xfrm>
            <a:off x="317182" y="973942"/>
            <a:ext cx="321415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667126" y="589830"/>
            <a:ext cx="5136174" cy="369332"/>
          </a:xfrm>
          <a:prstGeom prst="rect">
            <a:avLst/>
          </a:prstGeom>
          <a:noFill/>
        </p:spPr>
        <p:txBody>
          <a:bodyPr wrap="square" rtlCol="0">
            <a:spAutoFit/>
          </a:bodyPr>
          <a:lstStyle/>
          <a:p>
            <a:pPr algn="ctr"/>
            <a:r>
              <a:rPr lang="en-US" b="1" i="1" dirty="0" smtClean="0">
                <a:solidFill>
                  <a:schemeClr val="tx2"/>
                </a:solidFill>
                <a:latin typeface="Chalkboard"/>
              </a:rPr>
              <a:t>Mark II – Geiger/</a:t>
            </a:r>
            <a:r>
              <a:rPr lang="en-US" b="1" i="1" dirty="0" err="1" smtClean="0">
                <a:solidFill>
                  <a:schemeClr val="tx2"/>
                </a:solidFill>
                <a:latin typeface="Chalkboard"/>
              </a:rPr>
              <a:t>NaI</a:t>
            </a:r>
            <a:r>
              <a:rPr lang="en-US" b="1" i="1" dirty="0" smtClean="0">
                <a:solidFill>
                  <a:schemeClr val="tx2"/>
                </a:solidFill>
                <a:latin typeface="Chalkboard"/>
              </a:rPr>
              <a:t> Chassis</a:t>
            </a:r>
            <a:endParaRPr lang="en-US" b="1" i="1" dirty="0">
              <a:solidFill>
                <a:schemeClr val="tx2"/>
              </a:solidFill>
              <a:latin typeface="Chalkboard"/>
            </a:endParaRPr>
          </a:p>
        </p:txBody>
      </p:sp>
      <p:cxnSp>
        <p:nvCxnSpPr>
          <p:cNvPr id="37" name="Straight Connector 36"/>
          <p:cNvCxnSpPr/>
          <p:nvPr/>
        </p:nvCxnSpPr>
        <p:spPr>
          <a:xfrm>
            <a:off x="3667125" y="968416"/>
            <a:ext cx="51361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67125" y="1082992"/>
            <a:ext cx="2560320" cy="1920240"/>
          </a:xfrm>
          <a:prstGeom prst="rect">
            <a:avLst/>
          </a:prstGeom>
          <a:ln w="25400">
            <a:solidFill>
              <a:schemeClr val="tx1"/>
            </a:solidFill>
          </a:ln>
        </p:spPr>
      </p:pic>
      <p:pic>
        <p:nvPicPr>
          <p:cNvPr id="24" name="Picture 23"/>
          <p:cNvPicPr>
            <a:picLocks noChangeAspect="1"/>
          </p:cNvPicPr>
          <p:nvPr/>
        </p:nvPicPr>
        <p:blipFill rotWithShape="1">
          <a:blip r:embed="rId6" cstate="print">
            <a:extLst>
              <a:ext uri="{28A0092B-C50C-407E-A947-70E740481C1C}">
                <a14:useLocalDpi xmlns:a14="http://schemas.microsoft.com/office/drawing/2010/main" val="0"/>
              </a:ext>
            </a:extLst>
          </a:blip>
          <a:srcRect b="24875"/>
          <a:stretch/>
        </p:blipFill>
        <p:spPr>
          <a:xfrm>
            <a:off x="3667125" y="3136317"/>
            <a:ext cx="5120640" cy="2885129"/>
          </a:xfrm>
          <a:prstGeom prst="rect">
            <a:avLst/>
          </a:prstGeom>
          <a:ln w="25400">
            <a:solidFill>
              <a:schemeClr val="tx1"/>
            </a:solidFill>
          </a:ln>
        </p:spPr>
      </p:pic>
      <p:sp>
        <p:nvSpPr>
          <p:cNvPr id="43" name="TextBox 9"/>
          <p:cNvSpPr txBox="1">
            <a:spLocks noChangeArrowheads="1"/>
          </p:cNvSpPr>
          <p:nvPr/>
        </p:nvSpPr>
        <p:spPr bwMode="auto">
          <a:xfrm>
            <a:off x="3667125" y="1069673"/>
            <a:ext cx="529009" cy="246195"/>
          </a:xfrm>
          <a:prstGeom prst="rect">
            <a:avLst/>
          </a:prstGeom>
          <a:solidFill>
            <a:srgbClr val="000000">
              <a:alpha val="70000"/>
            </a:srgbClr>
          </a:solidFill>
          <a:ln>
            <a:noFill/>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FFFF00"/>
                </a:solidFill>
                <a:effectLst/>
                <a:latin typeface="Arial" panose="020B0604020202020204" pitchFamily="34" charset="0"/>
                <a:ea typeface="Times New Roman" panose="02020603050405020304" pitchFamily="18" charset="0"/>
              </a:rPr>
              <a:t>(6A)</a:t>
            </a:r>
            <a:endParaRPr kumimoji="0" lang="en-US" altLang="en-US" sz="1800" b="1" i="0" u="none" strike="noStrike" cap="none" normalizeH="0" baseline="0" dirty="0" smtClean="0">
              <a:ln>
                <a:noFill/>
              </a:ln>
              <a:solidFill>
                <a:schemeClr val="tx1"/>
              </a:solidFill>
              <a:effectLst/>
              <a:latin typeface="Arial" panose="020B0604020202020204" pitchFamily="34" charset="0"/>
            </a:endParaRPr>
          </a:p>
        </p:txBody>
      </p:sp>
      <p:sp>
        <p:nvSpPr>
          <p:cNvPr id="44" name="TextBox 9"/>
          <p:cNvSpPr txBox="1">
            <a:spLocks noChangeArrowheads="1"/>
          </p:cNvSpPr>
          <p:nvPr/>
        </p:nvSpPr>
        <p:spPr bwMode="auto">
          <a:xfrm>
            <a:off x="3667125" y="3140809"/>
            <a:ext cx="529009" cy="246195"/>
          </a:xfrm>
          <a:prstGeom prst="rect">
            <a:avLst/>
          </a:prstGeom>
          <a:solidFill>
            <a:srgbClr val="000000">
              <a:alpha val="70000"/>
            </a:srgbClr>
          </a:solidFill>
          <a:ln>
            <a:noFill/>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FFFF00"/>
                </a:solidFill>
                <a:effectLst/>
                <a:latin typeface="Arial" panose="020B0604020202020204" pitchFamily="34" charset="0"/>
                <a:ea typeface="Times New Roman" panose="02020603050405020304" pitchFamily="18" charset="0"/>
              </a:rPr>
              <a:t>(6C)</a:t>
            </a:r>
            <a:endParaRPr kumimoji="0" lang="en-US" altLang="en-US" sz="1800" b="1" i="0" u="none" strike="noStrike" cap="none" normalizeH="0" baseline="0" dirty="0" smtClean="0">
              <a:ln>
                <a:noFill/>
              </a:ln>
              <a:solidFill>
                <a:schemeClr val="tx1"/>
              </a:solidFill>
              <a:effectLst/>
              <a:latin typeface="Arial" panose="020B0604020202020204" pitchFamily="34" charset="0"/>
            </a:endParaRPr>
          </a:p>
        </p:txBody>
      </p:sp>
      <p:pic>
        <p:nvPicPr>
          <p:cNvPr id="26" name="Picture 25"/>
          <p:cNvPicPr>
            <a:picLocks noChangeAspect="1"/>
          </p:cNvPicPr>
          <p:nvPr/>
        </p:nvPicPr>
        <p:blipFill rotWithShape="1">
          <a:blip r:embed="rId7" cstate="print">
            <a:extLst>
              <a:ext uri="{28A0092B-C50C-407E-A947-70E740481C1C}">
                <a14:useLocalDpi xmlns:a14="http://schemas.microsoft.com/office/drawing/2010/main" val="0"/>
              </a:ext>
            </a:extLst>
          </a:blip>
          <a:srcRect l="2170"/>
          <a:stretch/>
        </p:blipFill>
        <p:spPr>
          <a:xfrm>
            <a:off x="6310365" y="1078013"/>
            <a:ext cx="2477832" cy="1925371"/>
          </a:xfrm>
          <a:prstGeom prst="rect">
            <a:avLst/>
          </a:prstGeom>
          <a:ln w="25400">
            <a:solidFill>
              <a:schemeClr val="tx1"/>
            </a:solidFill>
          </a:ln>
        </p:spPr>
      </p:pic>
      <p:sp>
        <p:nvSpPr>
          <p:cNvPr id="47" name="TextBox 9"/>
          <p:cNvSpPr txBox="1">
            <a:spLocks noChangeArrowheads="1"/>
          </p:cNvSpPr>
          <p:nvPr/>
        </p:nvSpPr>
        <p:spPr bwMode="auto">
          <a:xfrm>
            <a:off x="6290531" y="1068819"/>
            <a:ext cx="529009" cy="246195"/>
          </a:xfrm>
          <a:prstGeom prst="rect">
            <a:avLst/>
          </a:prstGeom>
          <a:solidFill>
            <a:srgbClr val="000000">
              <a:alpha val="70000"/>
            </a:srgbClr>
          </a:solidFill>
          <a:ln>
            <a:noFill/>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FFFF00"/>
                </a:solidFill>
                <a:effectLst/>
                <a:latin typeface="Arial" panose="020B0604020202020204" pitchFamily="34" charset="0"/>
                <a:ea typeface="Times New Roman" panose="02020603050405020304" pitchFamily="18" charset="0"/>
              </a:rPr>
              <a:t>(6B)</a:t>
            </a:r>
            <a:endParaRPr kumimoji="0" lang="en-US" altLang="en-US" sz="1800" b="1" i="0" u="none" strike="noStrike" cap="none" normalizeH="0" baseline="0" dirty="0" smtClean="0">
              <a:ln>
                <a:noFill/>
              </a:ln>
              <a:solidFill>
                <a:schemeClr val="tx1"/>
              </a:solidFill>
              <a:effectLst/>
              <a:latin typeface="Arial" panose="020B0604020202020204" pitchFamily="34" charset="0"/>
            </a:endParaRPr>
          </a:p>
        </p:txBody>
      </p:sp>
      <p:sp>
        <p:nvSpPr>
          <p:cNvPr id="49" name="TextBox 48"/>
          <p:cNvSpPr txBox="1"/>
          <p:nvPr/>
        </p:nvSpPr>
        <p:spPr>
          <a:xfrm>
            <a:off x="255373" y="5092888"/>
            <a:ext cx="3344562" cy="1223412"/>
          </a:xfrm>
          <a:prstGeom prst="rect">
            <a:avLst/>
          </a:prstGeom>
          <a:noFill/>
        </p:spPr>
        <p:txBody>
          <a:bodyPr wrap="square" rtlCol="0">
            <a:spAutoFit/>
          </a:bodyPr>
          <a:lstStyle/>
          <a:p>
            <a:pPr algn="just"/>
            <a:r>
              <a:rPr lang="en-US" sz="1050" b="1" dirty="0">
                <a:latin typeface="Chalkboard"/>
              </a:rPr>
              <a:t>Fig. 5</a:t>
            </a:r>
            <a:r>
              <a:rPr lang="en-US" sz="1050" b="1" dirty="0" smtClean="0">
                <a:latin typeface="Chalkboard"/>
              </a:rPr>
              <a:t>. (A) </a:t>
            </a:r>
            <a:r>
              <a:rPr lang="en-US" sz="1050" dirty="0" smtClean="0">
                <a:latin typeface="Chalkboard"/>
              </a:rPr>
              <a:t>First generation detector car with Geiger tube and buzzer for indicating detection. </a:t>
            </a:r>
            <a:r>
              <a:rPr lang="en-US" sz="1050" b="1" dirty="0" smtClean="0">
                <a:latin typeface="Chalkboard"/>
              </a:rPr>
              <a:t>(B) </a:t>
            </a:r>
            <a:r>
              <a:rPr lang="en-US" sz="1050" dirty="0" smtClean="0">
                <a:latin typeface="Chalkboard"/>
              </a:rPr>
              <a:t>Front view of the car. </a:t>
            </a:r>
          </a:p>
          <a:p>
            <a:pPr algn="just"/>
            <a:r>
              <a:rPr lang="en-US" sz="1050" b="1" dirty="0" smtClean="0">
                <a:latin typeface="Chalkboard"/>
              </a:rPr>
              <a:t>Fig. 6</a:t>
            </a:r>
            <a:r>
              <a:rPr lang="en-US" sz="1050" dirty="0" smtClean="0">
                <a:latin typeface="Chalkboard"/>
              </a:rPr>
              <a:t> </a:t>
            </a:r>
            <a:r>
              <a:rPr lang="en-US" sz="1050" b="1" dirty="0" smtClean="0">
                <a:latin typeface="Chalkboard"/>
              </a:rPr>
              <a:t>(A,B,C) </a:t>
            </a:r>
            <a:r>
              <a:rPr lang="en-US" sz="1050" dirty="0" smtClean="0">
                <a:latin typeface="Chalkboard"/>
              </a:rPr>
              <a:t>Multiple views of the second generation car designed within the last few weeks. Approximately twice as tall as the previous generation.</a:t>
            </a:r>
            <a:endParaRPr lang="en-US" sz="1050" dirty="0">
              <a:latin typeface="Chalkboard"/>
            </a:endParaRPr>
          </a:p>
        </p:txBody>
      </p:sp>
    </p:spTree>
    <p:extLst>
      <p:ext uri="{BB962C8B-B14F-4D97-AF65-F5344CB8AC3E}">
        <p14:creationId xmlns:p14="http://schemas.microsoft.com/office/powerpoint/2010/main" val="19651015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6334791"/>
            <a:ext cx="9144000" cy="5232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0"/>
            <a:ext cx="9144000" cy="5394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411494"/>
            <a:ext cx="9144000" cy="121919"/>
          </a:xfrm>
          <a:prstGeom prst="rect">
            <a:avLst/>
          </a:prstGeom>
          <a:gradFill>
            <a:gsLst>
              <a:gs pos="0">
                <a:srgbClr val="DDEBCF"/>
              </a:gs>
              <a:gs pos="50000">
                <a:schemeClr val="tx2"/>
              </a:gs>
              <a:gs pos="100000">
                <a:schemeClr val="tx2">
                  <a:lumMod val="50000"/>
                </a:schemeClr>
              </a:gs>
            </a:gsLst>
            <a:lin ang="54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63071"/>
            <a:ext cx="8229600" cy="1143000"/>
          </a:xfrm>
        </p:spPr>
        <p:txBody>
          <a:bodyPr>
            <a:noAutofit/>
          </a:bodyPr>
          <a:lstStyle/>
          <a:p>
            <a:pPr algn="ctr"/>
            <a:r>
              <a:rPr lang="en-US" sz="2000" b="1" dirty="0" smtClean="0">
                <a:ln w="12700">
                  <a:noFill/>
                </a:ln>
                <a:solidFill>
                  <a:schemeClr val="bg1"/>
                </a:solidFill>
                <a:latin typeface="Chalkboard"/>
                <a:cs typeface="Arial" panose="020B0604020202020204" pitchFamily="34" charset="0"/>
              </a:rPr>
              <a:t>Motivation of Work – Carbon Dioxide and Current Infrastructure</a:t>
            </a:r>
            <a:endParaRPr lang="en-US" sz="2000" dirty="0">
              <a:solidFill>
                <a:schemeClr val="bg1"/>
              </a:solidFill>
              <a:latin typeface="Chalkboard"/>
            </a:endParaRPr>
          </a:p>
        </p:txBody>
      </p:sp>
      <p:sp>
        <p:nvSpPr>
          <p:cNvPr id="4098" name="AutoShape 2" descr="https://mail-attachment.googleusercontent.com/attachment/u/0/?ui=2&amp;ik=cc2618cd76&amp;view=att&amp;th=13f548a09492ac07&amp;attid=0.1&amp;disp=inline&amp;realattid=f_hi2bd8hp0&amp;safe=1&amp;zw&amp;saduie=AG9B_P8YQ0AUByB998LNiweXDiMs&amp;sadet=1371512951063&amp;sads=URlmAS36vY4TEVLfJsRlRagvIPU"/>
          <p:cNvSpPr>
            <a:spLocks noChangeAspect="1" noChangeArrowheads="1"/>
          </p:cNvSpPr>
          <p:nvPr/>
        </p:nvSpPr>
        <p:spPr bwMode="auto">
          <a:xfrm>
            <a:off x="155575" y="-144457"/>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Rectangle 11"/>
          <p:cNvSpPr/>
          <p:nvPr/>
        </p:nvSpPr>
        <p:spPr>
          <a:xfrm>
            <a:off x="0" y="6248412"/>
            <a:ext cx="9144000" cy="121919"/>
          </a:xfrm>
          <a:prstGeom prst="rect">
            <a:avLst/>
          </a:prstGeom>
          <a:gradFill>
            <a:gsLst>
              <a:gs pos="0">
                <a:srgbClr val="DDEBCF"/>
              </a:gs>
              <a:gs pos="50000">
                <a:schemeClr val="tx2"/>
              </a:gs>
              <a:gs pos="100000">
                <a:schemeClr val="tx2">
                  <a:lumMod val="50000"/>
                </a:schemeClr>
              </a:gs>
            </a:gsLst>
            <a:lin ang="54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p:cNvPicPr>
            <a:picLocks noChangeAspect="1" noChangeArrowheads="1"/>
          </p:cNvPicPr>
          <p:nvPr/>
        </p:nvPicPr>
        <p:blipFill>
          <a:blip r:embed="rId2" cstate="print"/>
          <a:srcRect/>
          <a:stretch>
            <a:fillRect/>
          </a:stretch>
        </p:blipFill>
        <p:spPr bwMode="auto">
          <a:xfrm>
            <a:off x="35264" y="6391665"/>
            <a:ext cx="345736" cy="447788"/>
          </a:xfrm>
          <a:prstGeom prst="rect">
            <a:avLst/>
          </a:prstGeom>
          <a:noFill/>
          <a:ln w="9525">
            <a:noFill/>
            <a:miter lim="800000"/>
            <a:headEnd/>
            <a:tailEnd/>
          </a:ln>
        </p:spPr>
      </p:pic>
      <p:sp>
        <p:nvSpPr>
          <p:cNvPr id="14" name="TextBox 13"/>
          <p:cNvSpPr txBox="1"/>
          <p:nvPr/>
        </p:nvSpPr>
        <p:spPr>
          <a:xfrm>
            <a:off x="381001" y="6334783"/>
            <a:ext cx="5105400" cy="523220"/>
          </a:xfrm>
          <a:prstGeom prst="rect">
            <a:avLst/>
          </a:prstGeom>
          <a:noFill/>
        </p:spPr>
        <p:txBody>
          <a:bodyPr wrap="square" rtlCol="0">
            <a:spAutoFit/>
          </a:bodyPr>
          <a:lstStyle/>
          <a:p>
            <a:r>
              <a:rPr lang="en-US" sz="1400" dirty="0">
                <a:solidFill>
                  <a:schemeClr val="bg1"/>
                </a:solidFill>
                <a:latin typeface="Chalkboard"/>
              </a:rPr>
              <a:t>Nuclear, Plasma, and Radiological Eng.</a:t>
            </a:r>
          </a:p>
          <a:p>
            <a:r>
              <a:rPr lang="en-US" sz="1400" dirty="0">
                <a:solidFill>
                  <a:schemeClr val="bg1"/>
                </a:solidFill>
                <a:latin typeface="Chalkboard"/>
              </a:rPr>
              <a:t>University of Illinois </a:t>
            </a:r>
          </a:p>
        </p:txBody>
      </p:sp>
      <p:sp>
        <p:nvSpPr>
          <p:cNvPr id="15" name="TextBox 14"/>
          <p:cNvSpPr txBox="1"/>
          <p:nvPr/>
        </p:nvSpPr>
        <p:spPr>
          <a:xfrm>
            <a:off x="4038601" y="6339872"/>
            <a:ext cx="5105400" cy="523220"/>
          </a:xfrm>
          <a:prstGeom prst="rect">
            <a:avLst/>
          </a:prstGeom>
          <a:noFill/>
        </p:spPr>
        <p:txBody>
          <a:bodyPr wrap="square" rtlCol="0">
            <a:spAutoFit/>
          </a:bodyPr>
          <a:lstStyle/>
          <a:p>
            <a:pPr algn="r"/>
            <a:r>
              <a:rPr lang="en-US" sz="1400" dirty="0">
                <a:solidFill>
                  <a:prstClr val="white"/>
                </a:solidFill>
                <a:latin typeface="Chalkboard"/>
              </a:rPr>
              <a:t>April 8</a:t>
            </a:r>
            <a:r>
              <a:rPr lang="en-US" sz="1400" baseline="30000" dirty="0">
                <a:solidFill>
                  <a:prstClr val="white"/>
                </a:solidFill>
                <a:latin typeface="Chalkboard"/>
              </a:rPr>
              <a:t>th</a:t>
            </a:r>
            <a:r>
              <a:rPr lang="en-US" sz="1400" dirty="0">
                <a:solidFill>
                  <a:prstClr val="white"/>
                </a:solidFill>
                <a:latin typeface="Chalkboard"/>
              </a:rPr>
              <a:t> 2016</a:t>
            </a:r>
          </a:p>
          <a:p>
            <a:pPr algn="r"/>
            <a:r>
              <a:rPr lang="en-US" sz="1400" dirty="0">
                <a:solidFill>
                  <a:prstClr val="white"/>
                </a:solidFill>
                <a:latin typeface="Chalkboard"/>
              </a:rPr>
              <a:t>498 ES – Energy Presentation</a:t>
            </a:r>
          </a:p>
        </p:txBody>
      </p:sp>
      <p:sp>
        <p:nvSpPr>
          <p:cNvPr id="19" name="Rectangle 18"/>
          <p:cNvSpPr/>
          <p:nvPr/>
        </p:nvSpPr>
        <p:spPr>
          <a:xfrm>
            <a:off x="5708822" y="5457159"/>
            <a:ext cx="123567" cy="272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81000" y="670191"/>
            <a:ext cx="5451389" cy="369332"/>
          </a:xfrm>
          <a:prstGeom prst="rect">
            <a:avLst/>
          </a:prstGeom>
          <a:noFill/>
        </p:spPr>
        <p:txBody>
          <a:bodyPr wrap="square" rtlCol="0">
            <a:spAutoFit/>
          </a:bodyPr>
          <a:lstStyle/>
          <a:p>
            <a:pPr algn="ctr"/>
            <a:r>
              <a:rPr lang="en-US" b="1" i="1" dirty="0" smtClean="0">
                <a:solidFill>
                  <a:schemeClr val="tx2"/>
                </a:solidFill>
                <a:latin typeface="Chalkboard"/>
              </a:rPr>
              <a:t>How we develop a infrastructure friendly fuel?</a:t>
            </a:r>
            <a:endParaRPr lang="en-US" b="1" i="1" dirty="0">
              <a:solidFill>
                <a:schemeClr val="tx2"/>
              </a:solidFill>
              <a:latin typeface="Chalkboard"/>
            </a:endParaRPr>
          </a:p>
        </p:txBody>
      </p:sp>
      <p:cxnSp>
        <p:nvCxnSpPr>
          <p:cNvPr id="20" name="Straight Connector 19"/>
          <p:cNvCxnSpPr/>
          <p:nvPr/>
        </p:nvCxnSpPr>
        <p:spPr>
          <a:xfrm>
            <a:off x="357482" y="1048777"/>
            <a:ext cx="547490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57482" y="3330844"/>
            <a:ext cx="5451389" cy="369332"/>
          </a:xfrm>
          <a:prstGeom prst="rect">
            <a:avLst/>
          </a:prstGeom>
          <a:noFill/>
        </p:spPr>
        <p:txBody>
          <a:bodyPr wrap="square" rtlCol="0">
            <a:spAutoFit/>
          </a:bodyPr>
          <a:lstStyle/>
          <a:p>
            <a:pPr algn="ctr"/>
            <a:r>
              <a:rPr lang="en-US" b="1" i="1" dirty="0" smtClean="0">
                <a:solidFill>
                  <a:schemeClr val="tx2"/>
                </a:solidFill>
                <a:latin typeface="Chalkboard"/>
              </a:rPr>
              <a:t>Reducing or Mediating greenhouse gases</a:t>
            </a:r>
            <a:endParaRPr lang="en-US" b="1" i="1" dirty="0">
              <a:solidFill>
                <a:schemeClr val="tx2"/>
              </a:solidFill>
              <a:latin typeface="Chalkboard"/>
            </a:endParaRPr>
          </a:p>
        </p:txBody>
      </p:sp>
      <p:cxnSp>
        <p:nvCxnSpPr>
          <p:cNvPr id="22" name="Straight Connector 21"/>
          <p:cNvCxnSpPr/>
          <p:nvPr/>
        </p:nvCxnSpPr>
        <p:spPr>
          <a:xfrm>
            <a:off x="333964" y="3709430"/>
            <a:ext cx="547490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07975" y="1229690"/>
            <a:ext cx="5568027" cy="2031325"/>
          </a:xfrm>
          <a:prstGeom prst="rect">
            <a:avLst/>
          </a:prstGeom>
          <a:noFill/>
        </p:spPr>
        <p:txBody>
          <a:bodyPr wrap="square" rtlCol="0">
            <a:spAutoFit/>
          </a:bodyPr>
          <a:lstStyle/>
          <a:p>
            <a:pPr marL="285750" indent="-285750">
              <a:buFont typeface="Wingdings" panose="05000000000000000000" pitchFamily="2" charset="2"/>
              <a:buChar char="q"/>
            </a:pPr>
            <a:r>
              <a:rPr lang="en-US" b="1" dirty="0" smtClean="0">
                <a:latin typeface="Chalkboard"/>
              </a:rPr>
              <a:t>Understanding the composition of our infrastructure</a:t>
            </a:r>
            <a:endParaRPr lang="en-US" dirty="0" smtClean="0">
              <a:latin typeface="Chalkboard"/>
            </a:endParaRPr>
          </a:p>
          <a:p>
            <a:pPr marL="285750" indent="-285750">
              <a:buFont typeface="Wingdings" panose="05000000000000000000" pitchFamily="2" charset="2"/>
              <a:buChar char="q"/>
            </a:pPr>
            <a:endParaRPr lang="en-US" dirty="0" smtClean="0">
              <a:latin typeface="Chalkboard"/>
            </a:endParaRPr>
          </a:p>
          <a:p>
            <a:pPr marL="285750" indent="-285750">
              <a:buFont typeface="Wingdings" panose="05000000000000000000" pitchFamily="2" charset="2"/>
              <a:buChar char="q"/>
            </a:pPr>
            <a:r>
              <a:rPr lang="en-US" b="1" dirty="0" smtClean="0">
                <a:latin typeface="Chalkboard"/>
              </a:rPr>
              <a:t>Identifying trends in the current energy infrastructure</a:t>
            </a:r>
          </a:p>
          <a:p>
            <a:pPr marL="285750" indent="-285750">
              <a:buFont typeface="Wingdings" panose="05000000000000000000" pitchFamily="2" charset="2"/>
              <a:buChar char="q"/>
            </a:pPr>
            <a:endParaRPr lang="en-US" b="1" dirty="0">
              <a:latin typeface="Chalkboard"/>
            </a:endParaRPr>
          </a:p>
          <a:p>
            <a:pPr marL="285750" indent="-285750">
              <a:buFont typeface="Wingdings" panose="05000000000000000000" pitchFamily="2" charset="2"/>
              <a:buChar char="q"/>
            </a:pPr>
            <a:r>
              <a:rPr lang="en-US" b="1" dirty="0" smtClean="0">
                <a:latin typeface="Chalkboard"/>
              </a:rPr>
              <a:t>How easy is the technology at hand?</a:t>
            </a:r>
          </a:p>
        </p:txBody>
      </p:sp>
      <p:pic>
        <p:nvPicPr>
          <p:cNvPr id="1026" name="Picture 2" descr="http://blogs-images.forbes.com/adamhartung/files/2015/01/tesla-elon-musk-1940x10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9320" y="765441"/>
            <a:ext cx="2926080" cy="16455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nissanusa.com/content/dam/nissan/vehicles/2016/leaf/overview/2016-nissan-leaf-rear-profile-blac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89320" y="2525269"/>
            <a:ext cx="2926080" cy="164784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laptopmag.com/images/wp/purch-api/incontent/2014/01/dsc04267-670x37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9320" y="4287399"/>
            <a:ext cx="2926080" cy="1642099"/>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307975" y="5453762"/>
            <a:ext cx="5500896" cy="415498"/>
          </a:xfrm>
          <a:prstGeom prst="rect">
            <a:avLst/>
          </a:prstGeom>
          <a:noFill/>
        </p:spPr>
        <p:txBody>
          <a:bodyPr wrap="square" rtlCol="0">
            <a:spAutoFit/>
          </a:bodyPr>
          <a:lstStyle/>
          <a:p>
            <a:pPr algn="just"/>
            <a:r>
              <a:rPr lang="en-US" sz="1050" b="1" dirty="0">
                <a:latin typeface="Chalkboard"/>
              </a:rPr>
              <a:t>Fig. </a:t>
            </a:r>
            <a:r>
              <a:rPr lang="en-US" sz="1050" b="1" dirty="0" smtClean="0">
                <a:latin typeface="Chalkboard"/>
              </a:rPr>
              <a:t>7. (A) </a:t>
            </a:r>
            <a:r>
              <a:rPr lang="en-US" sz="1050" dirty="0" smtClean="0">
                <a:latin typeface="Chalkboard"/>
              </a:rPr>
              <a:t>Elon Musk showing off his current Tesla car. </a:t>
            </a:r>
            <a:r>
              <a:rPr lang="en-US" sz="1050" b="1" dirty="0" smtClean="0">
                <a:latin typeface="Chalkboard"/>
              </a:rPr>
              <a:t>(B) </a:t>
            </a:r>
            <a:r>
              <a:rPr lang="en-US" sz="1050" dirty="0" smtClean="0">
                <a:latin typeface="Chalkboard"/>
              </a:rPr>
              <a:t>The compact Nissan leaf, an electric vehicle. </a:t>
            </a:r>
            <a:r>
              <a:rPr lang="en-US" sz="1050" b="1" dirty="0" smtClean="0">
                <a:latin typeface="Chalkboard"/>
              </a:rPr>
              <a:t>(C) </a:t>
            </a:r>
            <a:r>
              <a:rPr lang="en-US" sz="1050" dirty="0" smtClean="0">
                <a:latin typeface="Chalkboard"/>
              </a:rPr>
              <a:t>The Toyota hydrogen electrical vehicle </a:t>
            </a:r>
          </a:p>
        </p:txBody>
      </p:sp>
      <p:sp>
        <p:nvSpPr>
          <p:cNvPr id="27" name="TextBox 26"/>
          <p:cNvSpPr txBox="1"/>
          <p:nvPr/>
        </p:nvSpPr>
        <p:spPr>
          <a:xfrm>
            <a:off x="331068" y="3801741"/>
            <a:ext cx="5568027" cy="1477328"/>
          </a:xfrm>
          <a:prstGeom prst="rect">
            <a:avLst/>
          </a:prstGeom>
          <a:noFill/>
        </p:spPr>
        <p:txBody>
          <a:bodyPr wrap="square" rtlCol="0">
            <a:spAutoFit/>
          </a:bodyPr>
          <a:lstStyle/>
          <a:p>
            <a:pPr marL="285750" indent="-285750">
              <a:buFont typeface="Wingdings" panose="05000000000000000000" pitchFamily="2" charset="2"/>
              <a:buChar char="q"/>
            </a:pPr>
            <a:r>
              <a:rPr lang="en-US" b="1" dirty="0" smtClean="0">
                <a:latin typeface="Chalkboard"/>
              </a:rPr>
              <a:t>Interpreting the current science and engineering for hydrogen and carbon dioxide</a:t>
            </a:r>
            <a:endParaRPr lang="en-US" dirty="0" smtClean="0">
              <a:latin typeface="Chalkboard"/>
            </a:endParaRPr>
          </a:p>
          <a:p>
            <a:pPr marL="285750" indent="-285750">
              <a:buFont typeface="Wingdings" panose="05000000000000000000" pitchFamily="2" charset="2"/>
              <a:buChar char="q"/>
            </a:pPr>
            <a:endParaRPr lang="en-US" dirty="0" smtClean="0">
              <a:latin typeface="Chalkboard"/>
            </a:endParaRPr>
          </a:p>
          <a:p>
            <a:pPr marL="285750" indent="-285750">
              <a:buFont typeface="Wingdings" panose="05000000000000000000" pitchFamily="2" charset="2"/>
              <a:buChar char="q"/>
            </a:pPr>
            <a:r>
              <a:rPr lang="en-US" b="1" dirty="0" smtClean="0">
                <a:latin typeface="Chalkboard"/>
              </a:rPr>
              <a:t>Coupling fossil fuels, natural gas and renewables</a:t>
            </a:r>
          </a:p>
        </p:txBody>
      </p:sp>
      <p:sp>
        <p:nvSpPr>
          <p:cNvPr id="28" name="TextBox 9"/>
          <p:cNvSpPr txBox="1">
            <a:spLocks noChangeArrowheads="1"/>
          </p:cNvSpPr>
          <p:nvPr/>
        </p:nvSpPr>
        <p:spPr bwMode="auto">
          <a:xfrm>
            <a:off x="8386391" y="759358"/>
            <a:ext cx="529009" cy="246195"/>
          </a:xfrm>
          <a:prstGeom prst="rect">
            <a:avLst/>
          </a:prstGeom>
          <a:solidFill>
            <a:srgbClr val="000000">
              <a:alpha val="70000"/>
            </a:srgbClr>
          </a:solidFill>
          <a:ln>
            <a:noFill/>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FFFF00"/>
                </a:solidFill>
                <a:effectLst/>
                <a:latin typeface="Arial" panose="020B0604020202020204" pitchFamily="34" charset="0"/>
                <a:ea typeface="Times New Roman" panose="02020603050405020304" pitchFamily="18" charset="0"/>
              </a:rPr>
              <a:t>(7A)</a:t>
            </a:r>
            <a:endParaRPr kumimoji="0" lang="en-US" altLang="en-US" sz="1800" b="1" i="0" u="none" strike="noStrike" cap="none" normalizeH="0" baseline="0" dirty="0" smtClean="0">
              <a:ln>
                <a:noFill/>
              </a:ln>
              <a:solidFill>
                <a:schemeClr val="tx1"/>
              </a:solidFill>
              <a:effectLst/>
              <a:latin typeface="Arial" panose="020B0604020202020204" pitchFamily="34" charset="0"/>
            </a:endParaRPr>
          </a:p>
        </p:txBody>
      </p:sp>
      <p:sp>
        <p:nvSpPr>
          <p:cNvPr id="29" name="TextBox 9"/>
          <p:cNvSpPr txBox="1">
            <a:spLocks noChangeArrowheads="1"/>
          </p:cNvSpPr>
          <p:nvPr/>
        </p:nvSpPr>
        <p:spPr bwMode="auto">
          <a:xfrm>
            <a:off x="8386390" y="2520188"/>
            <a:ext cx="529009" cy="246195"/>
          </a:xfrm>
          <a:prstGeom prst="rect">
            <a:avLst/>
          </a:prstGeom>
          <a:solidFill>
            <a:srgbClr val="000000">
              <a:alpha val="70000"/>
            </a:srgbClr>
          </a:solidFill>
          <a:ln>
            <a:noFill/>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FFFF00"/>
                </a:solidFill>
                <a:effectLst/>
                <a:latin typeface="Arial" panose="020B0604020202020204" pitchFamily="34" charset="0"/>
                <a:ea typeface="Times New Roman" panose="02020603050405020304" pitchFamily="18" charset="0"/>
              </a:rPr>
              <a:t>(7B)</a:t>
            </a:r>
            <a:endParaRPr kumimoji="0" lang="en-US" altLang="en-US" sz="1800" b="1" i="0" u="none" strike="noStrike" cap="none" normalizeH="0" baseline="0" dirty="0" smtClean="0">
              <a:ln>
                <a:noFill/>
              </a:ln>
              <a:solidFill>
                <a:schemeClr val="tx1"/>
              </a:solidFill>
              <a:effectLst/>
              <a:latin typeface="Arial" panose="020B0604020202020204" pitchFamily="34" charset="0"/>
            </a:endParaRPr>
          </a:p>
        </p:txBody>
      </p:sp>
      <p:sp>
        <p:nvSpPr>
          <p:cNvPr id="33" name="TextBox 9"/>
          <p:cNvSpPr txBox="1">
            <a:spLocks noChangeArrowheads="1"/>
          </p:cNvSpPr>
          <p:nvPr/>
        </p:nvSpPr>
        <p:spPr bwMode="auto">
          <a:xfrm>
            <a:off x="8386389" y="4296546"/>
            <a:ext cx="529009" cy="246195"/>
          </a:xfrm>
          <a:prstGeom prst="rect">
            <a:avLst/>
          </a:prstGeom>
          <a:solidFill>
            <a:srgbClr val="000000">
              <a:alpha val="70000"/>
            </a:srgbClr>
          </a:solidFill>
          <a:ln>
            <a:noFill/>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FFFF00"/>
                </a:solidFill>
                <a:effectLst/>
                <a:latin typeface="Arial" panose="020B0604020202020204" pitchFamily="34" charset="0"/>
                <a:ea typeface="Times New Roman" panose="02020603050405020304" pitchFamily="18" charset="0"/>
              </a:rPr>
              <a:t>(7C)</a:t>
            </a:r>
            <a:endParaRPr kumimoji="0" lang="en-US" altLang="en-US" sz="1800" b="1"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850459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6334791"/>
            <a:ext cx="9144000" cy="5232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0"/>
            <a:ext cx="9144000" cy="5394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411494"/>
            <a:ext cx="9144000" cy="121919"/>
          </a:xfrm>
          <a:prstGeom prst="rect">
            <a:avLst/>
          </a:prstGeom>
          <a:gradFill>
            <a:gsLst>
              <a:gs pos="0">
                <a:srgbClr val="DDEBCF"/>
              </a:gs>
              <a:gs pos="50000">
                <a:schemeClr val="tx2"/>
              </a:gs>
              <a:gs pos="100000">
                <a:schemeClr val="tx2">
                  <a:lumMod val="50000"/>
                </a:schemeClr>
              </a:gs>
            </a:gsLst>
            <a:lin ang="54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63071"/>
            <a:ext cx="8229600" cy="1143000"/>
          </a:xfrm>
        </p:spPr>
        <p:txBody>
          <a:bodyPr>
            <a:noAutofit/>
          </a:bodyPr>
          <a:lstStyle/>
          <a:p>
            <a:pPr algn="ctr"/>
            <a:r>
              <a:rPr lang="en-US" sz="2000" b="1" dirty="0" smtClean="0">
                <a:ln w="12700">
                  <a:noFill/>
                </a:ln>
                <a:solidFill>
                  <a:schemeClr val="bg1"/>
                </a:solidFill>
                <a:latin typeface="Chalkboard"/>
                <a:cs typeface="Arial" panose="020B0604020202020204" pitchFamily="34" charset="0"/>
              </a:rPr>
              <a:t>Introduction – Our Energy Infrastructure</a:t>
            </a:r>
            <a:endParaRPr lang="en-US" sz="2000" dirty="0">
              <a:solidFill>
                <a:schemeClr val="bg1"/>
              </a:solidFill>
              <a:latin typeface="Chalkboard"/>
            </a:endParaRPr>
          </a:p>
        </p:txBody>
      </p:sp>
      <p:sp>
        <p:nvSpPr>
          <p:cNvPr id="4098" name="AutoShape 2" descr="https://mail-attachment.googleusercontent.com/attachment/u/0/?ui=2&amp;ik=cc2618cd76&amp;view=att&amp;th=13f548a09492ac07&amp;attid=0.1&amp;disp=inline&amp;realattid=f_hi2bd8hp0&amp;safe=1&amp;zw&amp;saduie=AG9B_P8YQ0AUByB998LNiweXDiMs&amp;sadet=1371512951063&amp;sads=URlmAS36vY4TEVLfJsRlRagvIPU"/>
          <p:cNvSpPr>
            <a:spLocks noChangeAspect="1" noChangeArrowheads="1"/>
          </p:cNvSpPr>
          <p:nvPr/>
        </p:nvSpPr>
        <p:spPr bwMode="auto">
          <a:xfrm>
            <a:off x="155575" y="-144457"/>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Rectangle 11"/>
          <p:cNvSpPr/>
          <p:nvPr/>
        </p:nvSpPr>
        <p:spPr>
          <a:xfrm>
            <a:off x="0" y="6248412"/>
            <a:ext cx="9144000" cy="121919"/>
          </a:xfrm>
          <a:prstGeom prst="rect">
            <a:avLst/>
          </a:prstGeom>
          <a:gradFill>
            <a:gsLst>
              <a:gs pos="0">
                <a:srgbClr val="DDEBCF"/>
              </a:gs>
              <a:gs pos="50000">
                <a:schemeClr val="tx2"/>
              </a:gs>
              <a:gs pos="100000">
                <a:schemeClr val="tx2">
                  <a:lumMod val="50000"/>
                </a:schemeClr>
              </a:gs>
            </a:gsLst>
            <a:lin ang="54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p:cNvPicPr>
            <a:picLocks noChangeAspect="1" noChangeArrowheads="1"/>
          </p:cNvPicPr>
          <p:nvPr/>
        </p:nvPicPr>
        <p:blipFill>
          <a:blip r:embed="rId2" cstate="print"/>
          <a:srcRect/>
          <a:stretch>
            <a:fillRect/>
          </a:stretch>
        </p:blipFill>
        <p:spPr bwMode="auto">
          <a:xfrm>
            <a:off x="35264" y="6391665"/>
            <a:ext cx="345736" cy="447788"/>
          </a:xfrm>
          <a:prstGeom prst="rect">
            <a:avLst/>
          </a:prstGeom>
          <a:noFill/>
          <a:ln w="9525">
            <a:noFill/>
            <a:miter lim="800000"/>
            <a:headEnd/>
            <a:tailEnd/>
          </a:ln>
        </p:spPr>
      </p:pic>
      <p:sp>
        <p:nvSpPr>
          <p:cNvPr id="14" name="TextBox 13"/>
          <p:cNvSpPr txBox="1"/>
          <p:nvPr/>
        </p:nvSpPr>
        <p:spPr>
          <a:xfrm>
            <a:off x="381001" y="6334783"/>
            <a:ext cx="5105400" cy="523220"/>
          </a:xfrm>
          <a:prstGeom prst="rect">
            <a:avLst/>
          </a:prstGeom>
          <a:noFill/>
        </p:spPr>
        <p:txBody>
          <a:bodyPr wrap="square" rtlCol="0">
            <a:spAutoFit/>
          </a:bodyPr>
          <a:lstStyle/>
          <a:p>
            <a:r>
              <a:rPr lang="en-US" sz="1400" dirty="0">
                <a:solidFill>
                  <a:schemeClr val="bg1"/>
                </a:solidFill>
                <a:latin typeface="Chalkboard"/>
              </a:rPr>
              <a:t>Nuclear, Plasma, and Radiological Eng.</a:t>
            </a:r>
          </a:p>
          <a:p>
            <a:r>
              <a:rPr lang="en-US" sz="1400" dirty="0">
                <a:solidFill>
                  <a:schemeClr val="bg1"/>
                </a:solidFill>
                <a:latin typeface="Chalkboard"/>
              </a:rPr>
              <a:t>University of Illinois </a:t>
            </a:r>
          </a:p>
        </p:txBody>
      </p:sp>
      <p:sp>
        <p:nvSpPr>
          <p:cNvPr id="15" name="TextBox 14"/>
          <p:cNvSpPr txBox="1"/>
          <p:nvPr/>
        </p:nvSpPr>
        <p:spPr>
          <a:xfrm>
            <a:off x="4038601" y="6339872"/>
            <a:ext cx="5105400" cy="523220"/>
          </a:xfrm>
          <a:prstGeom prst="rect">
            <a:avLst/>
          </a:prstGeom>
          <a:noFill/>
        </p:spPr>
        <p:txBody>
          <a:bodyPr wrap="square" rtlCol="0">
            <a:spAutoFit/>
          </a:bodyPr>
          <a:lstStyle/>
          <a:p>
            <a:pPr algn="r"/>
            <a:r>
              <a:rPr lang="en-US" sz="1400" dirty="0">
                <a:solidFill>
                  <a:prstClr val="white"/>
                </a:solidFill>
                <a:latin typeface="Chalkboard"/>
              </a:rPr>
              <a:t>April 8</a:t>
            </a:r>
            <a:r>
              <a:rPr lang="en-US" sz="1400" baseline="30000" dirty="0">
                <a:solidFill>
                  <a:prstClr val="white"/>
                </a:solidFill>
                <a:latin typeface="Chalkboard"/>
              </a:rPr>
              <a:t>th</a:t>
            </a:r>
            <a:r>
              <a:rPr lang="en-US" sz="1400" dirty="0">
                <a:solidFill>
                  <a:prstClr val="white"/>
                </a:solidFill>
                <a:latin typeface="Chalkboard"/>
              </a:rPr>
              <a:t> 2016</a:t>
            </a:r>
          </a:p>
          <a:p>
            <a:pPr algn="r"/>
            <a:r>
              <a:rPr lang="en-US" sz="1400" dirty="0">
                <a:solidFill>
                  <a:prstClr val="white"/>
                </a:solidFill>
                <a:latin typeface="Chalkboard"/>
              </a:rPr>
              <a:t>498 ES – Energy Presentation</a:t>
            </a:r>
          </a:p>
        </p:txBody>
      </p:sp>
      <p:sp>
        <p:nvSpPr>
          <p:cNvPr id="19" name="Rectangle 18"/>
          <p:cNvSpPr/>
          <p:nvPr/>
        </p:nvSpPr>
        <p:spPr>
          <a:xfrm>
            <a:off x="5708822" y="5457159"/>
            <a:ext cx="123567" cy="272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607171" y="5473541"/>
            <a:ext cx="5227909" cy="577081"/>
          </a:xfrm>
          <a:prstGeom prst="rect">
            <a:avLst/>
          </a:prstGeom>
          <a:noFill/>
        </p:spPr>
        <p:txBody>
          <a:bodyPr wrap="square" rtlCol="0">
            <a:spAutoFit/>
          </a:bodyPr>
          <a:lstStyle/>
          <a:p>
            <a:pPr algn="just"/>
            <a:r>
              <a:rPr lang="en-US" sz="1050" b="1" dirty="0">
                <a:latin typeface="Chalkboard"/>
              </a:rPr>
              <a:t>Fig. 8</a:t>
            </a:r>
            <a:r>
              <a:rPr lang="en-US" sz="1050" b="1" dirty="0" smtClean="0">
                <a:latin typeface="Chalkboard"/>
              </a:rPr>
              <a:t>. (A) </a:t>
            </a:r>
            <a:r>
              <a:rPr lang="en-US" sz="1050" dirty="0" smtClean="0">
                <a:latin typeface="Chalkboard"/>
              </a:rPr>
              <a:t>Anticipated capacity growth for the 2016 year and the 2017 year including from what utilities we expect to see this growth.  </a:t>
            </a:r>
            <a:r>
              <a:rPr lang="en-US" sz="1050" b="1" dirty="0" smtClean="0">
                <a:latin typeface="Chalkboard"/>
              </a:rPr>
              <a:t>(B) </a:t>
            </a:r>
            <a:r>
              <a:rPr lang="en-US" sz="1050" dirty="0" smtClean="0">
                <a:latin typeface="Chalkboard"/>
              </a:rPr>
              <a:t>The current partitioning of all U.S. electricity generation. Nuclear is only 20% of the picture. </a:t>
            </a:r>
          </a:p>
        </p:txBody>
      </p:sp>
      <p:sp>
        <p:nvSpPr>
          <p:cNvPr id="31" name="TextBox 30"/>
          <p:cNvSpPr txBox="1"/>
          <p:nvPr/>
        </p:nvSpPr>
        <p:spPr>
          <a:xfrm>
            <a:off x="3629628" y="570975"/>
            <a:ext cx="5205453" cy="369332"/>
          </a:xfrm>
          <a:prstGeom prst="rect">
            <a:avLst/>
          </a:prstGeom>
          <a:noFill/>
        </p:spPr>
        <p:txBody>
          <a:bodyPr wrap="square" rtlCol="0">
            <a:spAutoFit/>
          </a:bodyPr>
          <a:lstStyle/>
          <a:p>
            <a:pPr algn="ctr"/>
            <a:r>
              <a:rPr lang="en-US" b="1" i="1" dirty="0" smtClean="0">
                <a:solidFill>
                  <a:schemeClr val="tx2"/>
                </a:solidFill>
                <a:latin typeface="Chalkboard"/>
              </a:rPr>
              <a:t>MW Capacity Growth for 2016 and 2017</a:t>
            </a:r>
            <a:endParaRPr lang="en-US" b="1" i="1" dirty="0">
              <a:solidFill>
                <a:schemeClr val="tx2"/>
              </a:solidFill>
              <a:latin typeface="Chalkboard"/>
            </a:endParaRPr>
          </a:p>
        </p:txBody>
      </p:sp>
      <p:cxnSp>
        <p:nvCxnSpPr>
          <p:cNvPr id="32" name="Straight Connector 31"/>
          <p:cNvCxnSpPr/>
          <p:nvPr/>
        </p:nvCxnSpPr>
        <p:spPr>
          <a:xfrm>
            <a:off x="3607171" y="949561"/>
            <a:ext cx="522791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86373" y="948477"/>
            <a:ext cx="316998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80859" y="575575"/>
            <a:ext cx="3175499" cy="369332"/>
          </a:xfrm>
          <a:prstGeom prst="rect">
            <a:avLst/>
          </a:prstGeom>
          <a:noFill/>
        </p:spPr>
        <p:txBody>
          <a:bodyPr wrap="square" rtlCol="0">
            <a:spAutoFit/>
          </a:bodyPr>
          <a:lstStyle/>
          <a:p>
            <a:pPr algn="ctr"/>
            <a:r>
              <a:rPr lang="en-US" b="1" i="1" dirty="0" smtClean="0">
                <a:solidFill>
                  <a:schemeClr val="tx2"/>
                </a:solidFill>
                <a:latin typeface="Chalkboard"/>
              </a:rPr>
              <a:t>U.S. Energy Production</a:t>
            </a:r>
            <a:endParaRPr lang="en-US" b="1" i="1" dirty="0">
              <a:solidFill>
                <a:schemeClr val="tx2"/>
              </a:solidFill>
              <a:latin typeface="Chalkboard"/>
            </a:endParaRPr>
          </a:p>
        </p:txBody>
      </p:sp>
      <p:pic>
        <p:nvPicPr>
          <p:cNvPr id="7" name="Picture 6"/>
          <p:cNvPicPr>
            <a:picLocks noChangeAspect="1"/>
          </p:cNvPicPr>
          <p:nvPr/>
        </p:nvPicPr>
        <p:blipFill rotWithShape="1">
          <a:blip r:embed="rId3"/>
          <a:srcRect r="866"/>
          <a:stretch/>
        </p:blipFill>
        <p:spPr>
          <a:xfrm>
            <a:off x="3652477" y="1109939"/>
            <a:ext cx="5182603" cy="4248023"/>
          </a:xfrm>
          <a:prstGeom prst="rect">
            <a:avLst/>
          </a:prstGeom>
        </p:spPr>
      </p:pic>
      <p:graphicFrame>
        <p:nvGraphicFramePr>
          <p:cNvPr id="38" name="Chart 37"/>
          <p:cNvGraphicFramePr>
            <a:graphicFrameLocks/>
          </p:cNvGraphicFramePr>
          <p:nvPr>
            <p:extLst>
              <p:ext uri="{D42A27DB-BD31-4B8C-83A1-F6EECF244321}">
                <p14:modId xmlns:p14="http://schemas.microsoft.com/office/powerpoint/2010/main" val="1737458860"/>
              </p:ext>
            </p:extLst>
          </p:nvPr>
        </p:nvGraphicFramePr>
        <p:xfrm>
          <a:off x="280859" y="3264091"/>
          <a:ext cx="3175499" cy="2884996"/>
        </p:xfrm>
        <a:graphic>
          <a:graphicData uri="http://schemas.openxmlformats.org/drawingml/2006/chart">
            <c:chart xmlns:c="http://schemas.openxmlformats.org/drawingml/2006/chart" xmlns:r="http://schemas.openxmlformats.org/officeDocument/2006/relationships" r:id="rId4"/>
          </a:graphicData>
        </a:graphic>
      </p:graphicFrame>
      <p:sp>
        <p:nvSpPr>
          <p:cNvPr id="39" name="TextBox 38"/>
          <p:cNvSpPr txBox="1"/>
          <p:nvPr/>
        </p:nvSpPr>
        <p:spPr>
          <a:xfrm>
            <a:off x="280859" y="1121423"/>
            <a:ext cx="3175499" cy="923330"/>
          </a:xfrm>
          <a:prstGeom prst="rect">
            <a:avLst/>
          </a:prstGeom>
          <a:noFill/>
        </p:spPr>
        <p:txBody>
          <a:bodyPr wrap="square" rtlCol="0">
            <a:spAutoFit/>
          </a:bodyPr>
          <a:lstStyle/>
          <a:p>
            <a:pPr algn="just"/>
            <a:r>
              <a:rPr lang="en-US" b="1" dirty="0" smtClean="0">
                <a:latin typeface="Chalkboard"/>
              </a:rPr>
              <a:t>Nuclear Faction: </a:t>
            </a:r>
          </a:p>
          <a:p>
            <a:pPr algn="just"/>
            <a:r>
              <a:rPr lang="en-US" i="1" dirty="0" smtClean="0">
                <a:latin typeface="Chalkboard"/>
              </a:rPr>
              <a:t>Only 20% of all energy production is nuclear</a:t>
            </a:r>
            <a:endParaRPr lang="en-US" i="1" dirty="0">
              <a:latin typeface="Chalkboard"/>
            </a:endParaRPr>
          </a:p>
        </p:txBody>
      </p:sp>
      <p:sp>
        <p:nvSpPr>
          <p:cNvPr id="40" name="TextBox 39"/>
          <p:cNvSpPr txBox="1"/>
          <p:nvPr/>
        </p:nvSpPr>
        <p:spPr>
          <a:xfrm>
            <a:off x="280858" y="2168662"/>
            <a:ext cx="3175499" cy="923330"/>
          </a:xfrm>
          <a:prstGeom prst="rect">
            <a:avLst/>
          </a:prstGeom>
          <a:noFill/>
        </p:spPr>
        <p:txBody>
          <a:bodyPr wrap="square" rtlCol="0">
            <a:spAutoFit/>
          </a:bodyPr>
          <a:lstStyle/>
          <a:p>
            <a:pPr algn="just"/>
            <a:r>
              <a:rPr lang="en-US" b="1" dirty="0" smtClean="0">
                <a:latin typeface="Chalkboard"/>
              </a:rPr>
              <a:t>Major Carbon Produces: </a:t>
            </a:r>
          </a:p>
          <a:p>
            <a:pPr algn="just"/>
            <a:r>
              <a:rPr lang="en-US" i="1" dirty="0" smtClean="0">
                <a:latin typeface="Chalkboard"/>
              </a:rPr>
              <a:t>67% of electricity generated comes from fossil fuels</a:t>
            </a:r>
            <a:endParaRPr lang="en-US" i="1" dirty="0">
              <a:latin typeface="Chalkboard"/>
            </a:endParaRPr>
          </a:p>
        </p:txBody>
      </p:sp>
      <p:sp>
        <p:nvSpPr>
          <p:cNvPr id="46" name="TextBox 9"/>
          <p:cNvSpPr txBox="1">
            <a:spLocks noChangeArrowheads="1"/>
          </p:cNvSpPr>
          <p:nvPr/>
        </p:nvSpPr>
        <p:spPr bwMode="auto">
          <a:xfrm>
            <a:off x="8306071" y="1019902"/>
            <a:ext cx="529009" cy="246195"/>
          </a:xfrm>
          <a:prstGeom prst="rect">
            <a:avLst/>
          </a:prstGeom>
          <a:solidFill>
            <a:srgbClr val="000000">
              <a:alpha val="70000"/>
            </a:srgbClr>
          </a:solidFill>
          <a:ln>
            <a:noFill/>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FFFF00"/>
                </a:solidFill>
                <a:effectLst/>
                <a:latin typeface="Arial" panose="020B0604020202020204" pitchFamily="34" charset="0"/>
                <a:ea typeface="Times New Roman" panose="02020603050405020304" pitchFamily="18" charset="0"/>
              </a:rPr>
              <a:t>(8A)</a:t>
            </a:r>
            <a:endParaRPr kumimoji="0" lang="en-US" altLang="en-US" sz="1800" b="1" i="0" u="none" strike="noStrike" cap="none" normalizeH="0" baseline="0" dirty="0" smtClean="0">
              <a:ln>
                <a:noFill/>
              </a:ln>
              <a:solidFill>
                <a:schemeClr val="tx1"/>
              </a:solidFill>
              <a:effectLst/>
              <a:latin typeface="Arial" panose="020B0604020202020204" pitchFamily="34" charset="0"/>
            </a:endParaRPr>
          </a:p>
        </p:txBody>
      </p:sp>
      <p:sp>
        <p:nvSpPr>
          <p:cNvPr id="47" name="TextBox 9"/>
          <p:cNvSpPr txBox="1">
            <a:spLocks noChangeArrowheads="1"/>
          </p:cNvSpPr>
          <p:nvPr/>
        </p:nvSpPr>
        <p:spPr bwMode="auto">
          <a:xfrm>
            <a:off x="248163" y="5724503"/>
            <a:ext cx="529009" cy="246195"/>
          </a:xfrm>
          <a:prstGeom prst="rect">
            <a:avLst/>
          </a:prstGeom>
          <a:solidFill>
            <a:srgbClr val="000000">
              <a:alpha val="70000"/>
            </a:srgbClr>
          </a:solidFill>
          <a:ln>
            <a:noFill/>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FFFF00"/>
                </a:solidFill>
                <a:effectLst/>
                <a:latin typeface="Arial" panose="020B0604020202020204" pitchFamily="34" charset="0"/>
                <a:ea typeface="Times New Roman" panose="02020603050405020304" pitchFamily="18" charset="0"/>
              </a:rPr>
              <a:t>(8B)</a:t>
            </a:r>
            <a:endParaRPr kumimoji="0" lang="en-US" altLang="en-US" sz="1800" b="1"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968418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6334791"/>
            <a:ext cx="9144000" cy="5232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0"/>
            <a:ext cx="9144000" cy="5394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411494"/>
            <a:ext cx="9144000" cy="121919"/>
          </a:xfrm>
          <a:prstGeom prst="rect">
            <a:avLst/>
          </a:prstGeom>
          <a:gradFill>
            <a:gsLst>
              <a:gs pos="0">
                <a:srgbClr val="DDEBCF"/>
              </a:gs>
              <a:gs pos="50000">
                <a:schemeClr val="tx2"/>
              </a:gs>
              <a:gs pos="100000">
                <a:schemeClr val="tx2">
                  <a:lumMod val="50000"/>
                </a:schemeClr>
              </a:gs>
            </a:gsLst>
            <a:lin ang="54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63071"/>
            <a:ext cx="8229600" cy="1143000"/>
          </a:xfrm>
        </p:spPr>
        <p:txBody>
          <a:bodyPr>
            <a:noAutofit/>
          </a:bodyPr>
          <a:lstStyle/>
          <a:p>
            <a:pPr algn="ctr"/>
            <a:r>
              <a:rPr lang="en-US" sz="2000" b="1" dirty="0" smtClean="0">
                <a:ln w="12700">
                  <a:noFill/>
                </a:ln>
                <a:solidFill>
                  <a:schemeClr val="bg1"/>
                </a:solidFill>
                <a:latin typeface="Chalkboard"/>
                <a:cs typeface="Arial" panose="020B0604020202020204" pitchFamily="34" charset="0"/>
              </a:rPr>
              <a:t>Trends in Energy – Nuclear In Review</a:t>
            </a:r>
            <a:endParaRPr lang="en-US" sz="2000" dirty="0">
              <a:solidFill>
                <a:schemeClr val="bg1"/>
              </a:solidFill>
              <a:latin typeface="Chalkboard"/>
            </a:endParaRPr>
          </a:p>
        </p:txBody>
      </p:sp>
      <p:sp>
        <p:nvSpPr>
          <p:cNvPr id="4098" name="AutoShape 2" descr="https://mail-attachment.googleusercontent.com/attachment/u/0/?ui=2&amp;ik=cc2618cd76&amp;view=att&amp;th=13f548a09492ac07&amp;attid=0.1&amp;disp=inline&amp;realattid=f_hi2bd8hp0&amp;safe=1&amp;zw&amp;saduie=AG9B_P8YQ0AUByB998LNiweXDiMs&amp;sadet=1371512951063&amp;sads=URlmAS36vY4TEVLfJsRlRagvIPU"/>
          <p:cNvSpPr>
            <a:spLocks noChangeAspect="1" noChangeArrowheads="1"/>
          </p:cNvSpPr>
          <p:nvPr/>
        </p:nvSpPr>
        <p:spPr bwMode="auto">
          <a:xfrm>
            <a:off x="155575" y="-144457"/>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Rectangle 11"/>
          <p:cNvSpPr/>
          <p:nvPr/>
        </p:nvSpPr>
        <p:spPr>
          <a:xfrm>
            <a:off x="0" y="6248412"/>
            <a:ext cx="9144000" cy="121919"/>
          </a:xfrm>
          <a:prstGeom prst="rect">
            <a:avLst/>
          </a:prstGeom>
          <a:gradFill>
            <a:gsLst>
              <a:gs pos="0">
                <a:srgbClr val="DDEBCF"/>
              </a:gs>
              <a:gs pos="50000">
                <a:schemeClr val="tx2"/>
              </a:gs>
              <a:gs pos="100000">
                <a:schemeClr val="tx2">
                  <a:lumMod val="50000"/>
                </a:schemeClr>
              </a:gs>
            </a:gsLst>
            <a:lin ang="54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p:cNvPicPr>
            <a:picLocks noChangeAspect="1" noChangeArrowheads="1"/>
          </p:cNvPicPr>
          <p:nvPr/>
        </p:nvPicPr>
        <p:blipFill>
          <a:blip r:embed="rId2" cstate="print"/>
          <a:srcRect/>
          <a:stretch>
            <a:fillRect/>
          </a:stretch>
        </p:blipFill>
        <p:spPr bwMode="auto">
          <a:xfrm>
            <a:off x="35264" y="6391665"/>
            <a:ext cx="345736" cy="447788"/>
          </a:xfrm>
          <a:prstGeom prst="rect">
            <a:avLst/>
          </a:prstGeom>
          <a:noFill/>
          <a:ln w="9525">
            <a:noFill/>
            <a:miter lim="800000"/>
            <a:headEnd/>
            <a:tailEnd/>
          </a:ln>
        </p:spPr>
      </p:pic>
      <p:sp>
        <p:nvSpPr>
          <p:cNvPr id="14" name="TextBox 13"/>
          <p:cNvSpPr txBox="1"/>
          <p:nvPr/>
        </p:nvSpPr>
        <p:spPr>
          <a:xfrm>
            <a:off x="381001" y="6334783"/>
            <a:ext cx="5105400" cy="523220"/>
          </a:xfrm>
          <a:prstGeom prst="rect">
            <a:avLst/>
          </a:prstGeom>
          <a:noFill/>
        </p:spPr>
        <p:txBody>
          <a:bodyPr wrap="square" rtlCol="0">
            <a:spAutoFit/>
          </a:bodyPr>
          <a:lstStyle/>
          <a:p>
            <a:r>
              <a:rPr lang="en-US" sz="1400" dirty="0">
                <a:solidFill>
                  <a:schemeClr val="bg1"/>
                </a:solidFill>
                <a:latin typeface="Chalkboard"/>
              </a:rPr>
              <a:t>Nuclear, Plasma, and Radiological Eng.</a:t>
            </a:r>
          </a:p>
          <a:p>
            <a:r>
              <a:rPr lang="en-US" sz="1400" dirty="0">
                <a:solidFill>
                  <a:schemeClr val="bg1"/>
                </a:solidFill>
                <a:latin typeface="Chalkboard"/>
              </a:rPr>
              <a:t>University of Illinois </a:t>
            </a:r>
          </a:p>
        </p:txBody>
      </p:sp>
      <p:sp>
        <p:nvSpPr>
          <p:cNvPr id="15" name="TextBox 14"/>
          <p:cNvSpPr txBox="1"/>
          <p:nvPr/>
        </p:nvSpPr>
        <p:spPr>
          <a:xfrm>
            <a:off x="4038601" y="6339872"/>
            <a:ext cx="5105400" cy="523220"/>
          </a:xfrm>
          <a:prstGeom prst="rect">
            <a:avLst/>
          </a:prstGeom>
          <a:noFill/>
        </p:spPr>
        <p:txBody>
          <a:bodyPr wrap="square" rtlCol="0">
            <a:spAutoFit/>
          </a:bodyPr>
          <a:lstStyle/>
          <a:p>
            <a:pPr algn="r"/>
            <a:r>
              <a:rPr lang="en-US" sz="1400" dirty="0">
                <a:solidFill>
                  <a:prstClr val="white"/>
                </a:solidFill>
                <a:latin typeface="Chalkboard"/>
              </a:rPr>
              <a:t>April 8</a:t>
            </a:r>
            <a:r>
              <a:rPr lang="en-US" sz="1400" baseline="30000" dirty="0">
                <a:solidFill>
                  <a:prstClr val="white"/>
                </a:solidFill>
                <a:latin typeface="Chalkboard"/>
              </a:rPr>
              <a:t>th</a:t>
            </a:r>
            <a:r>
              <a:rPr lang="en-US" sz="1400" dirty="0">
                <a:solidFill>
                  <a:prstClr val="white"/>
                </a:solidFill>
                <a:latin typeface="Chalkboard"/>
              </a:rPr>
              <a:t> 2016</a:t>
            </a:r>
          </a:p>
          <a:p>
            <a:pPr algn="r"/>
            <a:r>
              <a:rPr lang="en-US" sz="1400" dirty="0">
                <a:solidFill>
                  <a:prstClr val="white"/>
                </a:solidFill>
                <a:latin typeface="Chalkboard"/>
              </a:rPr>
              <a:t>498 ES – Energy Presentation</a:t>
            </a:r>
          </a:p>
        </p:txBody>
      </p:sp>
      <p:sp>
        <p:nvSpPr>
          <p:cNvPr id="19" name="Rectangle 18"/>
          <p:cNvSpPr/>
          <p:nvPr/>
        </p:nvSpPr>
        <p:spPr>
          <a:xfrm>
            <a:off x="5708822" y="5457159"/>
            <a:ext cx="123567" cy="272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44608" y="1121423"/>
            <a:ext cx="3048000" cy="1200329"/>
          </a:xfrm>
          <a:prstGeom prst="rect">
            <a:avLst/>
          </a:prstGeom>
          <a:noFill/>
        </p:spPr>
        <p:txBody>
          <a:bodyPr wrap="square" rtlCol="0">
            <a:spAutoFit/>
          </a:bodyPr>
          <a:lstStyle/>
          <a:p>
            <a:pPr algn="just"/>
            <a:r>
              <a:rPr lang="en-US" b="1" dirty="0" smtClean="0">
                <a:latin typeface="Chalkboard"/>
              </a:rPr>
              <a:t>Nuclear Growth: </a:t>
            </a:r>
          </a:p>
          <a:p>
            <a:pPr algn="just"/>
            <a:r>
              <a:rPr lang="en-US" i="1" dirty="0" smtClean="0">
                <a:latin typeface="Chalkboard"/>
              </a:rPr>
              <a:t>EIA reports show minimal nuclear growth over the last 25 years</a:t>
            </a:r>
            <a:endParaRPr lang="en-US" i="1" dirty="0">
              <a:latin typeface="Chalkboard"/>
            </a:endParaRPr>
          </a:p>
        </p:txBody>
      </p:sp>
      <p:sp>
        <p:nvSpPr>
          <p:cNvPr id="30" name="TextBox 29"/>
          <p:cNvSpPr txBox="1"/>
          <p:nvPr/>
        </p:nvSpPr>
        <p:spPr>
          <a:xfrm>
            <a:off x="280859" y="4945377"/>
            <a:ext cx="3175499" cy="1061829"/>
          </a:xfrm>
          <a:prstGeom prst="rect">
            <a:avLst/>
          </a:prstGeom>
          <a:noFill/>
        </p:spPr>
        <p:txBody>
          <a:bodyPr wrap="square" rtlCol="0">
            <a:spAutoFit/>
          </a:bodyPr>
          <a:lstStyle/>
          <a:p>
            <a:pPr algn="just"/>
            <a:r>
              <a:rPr lang="en-US" sz="1050" b="1" dirty="0">
                <a:latin typeface="Chalkboard"/>
              </a:rPr>
              <a:t>Fig. 9</a:t>
            </a:r>
            <a:r>
              <a:rPr lang="en-US" sz="1050" b="1" dirty="0" smtClean="0">
                <a:latin typeface="Chalkboard"/>
              </a:rPr>
              <a:t>. (A) </a:t>
            </a:r>
            <a:r>
              <a:rPr lang="en-US" sz="1050" dirty="0" smtClean="0">
                <a:latin typeface="Chalkboard"/>
              </a:rPr>
              <a:t>The growth of the number of U.S. nuclear power plants since 1957. Currently 99 reactors are operation for electricity production. </a:t>
            </a:r>
            <a:r>
              <a:rPr lang="en-US" sz="1050" b="1" dirty="0" smtClean="0">
                <a:latin typeface="Chalkboard"/>
              </a:rPr>
              <a:t>(B) </a:t>
            </a:r>
            <a:r>
              <a:rPr lang="en-US" sz="1050" dirty="0" smtClean="0">
                <a:latin typeface="Chalkboard"/>
              </a:rPr>
              <a:t>Net generation of all operational units within the United State. Current operational capacity is at 92%. </a:t>
            </a:r>
          </a:p>
        </p:txBody>
      </p:sp>
      <p:sp>
        <p:nvSpPr>
          <p:cNvPr id="31" name="TextBox 30"/>
          <p:cNvSpPr txBox="1"/>
          <p:nvPr/>
        </p:nvSpPr>
        <p:spPr>
          <a:xfrm>
            <a:off x="3629628" y="570975"/>
            <a:ext cx="5205453" cy="369332"/>
          </a:xfrm>
          <a:prstGeom prst="rect">
            <a:avLst/>
          </a:prstGeom>
          <a:noFill/>
        </p:spPr>
        <p:txBody>
          <a:bodyPr wrap="square" rtlCol="0">
            <a:spAutoFit/>
          </a:bodyPr>
          <a:lstStyle/>
          <a:p>
            <a:pPr algn="ctr"/>
            <a:r>
              <a:rPr lang="en-US" b="1" i="1" dirty="0" smtClean="0">
                <a:solidFill>
                  <a:schemeClr val="tx2"/>
                </a:solidFill>
                <a:latin typeface="Chalkboard"/>
              </a:rPr>
              <a:t>Current Trending for Nuclear Sites</a:t>
            </a:r>
            <a:endParaRPr lang="en-US" b="1" i="1" dirty="0">
              <a:solidFill>
                <a:schemeClr val="tx2"/>
              </a:solidFill>
              <a:latin typeface="Chalkboard"/>
            </a:endParaRPr>
          </a:p>
        </p:txBody>
      </p:sp>
      <p:cxnSp>
        <p:nvCxnSpPr>
          <p:cNvPr id="32" name="Straight Connector 31"/>
          <p:cNvCxnSpPr/>
          <p:nvPr/>
        </p:nvCxnSpPr>
        <p:spPr>
          <a:xfrm>
            <a:off x="3607171" y="949561"/>
            <a:ext cx="522791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86373" y="948477"/>
            <a:ext cx="316998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80859" y="575575"/>
            <a:ext cx="3175499" cy="369332"/>
          </a:xfrm>
          <a:prstGeom prst="rect">
            <a:avLst/>
          </a:prstGeom>
          <a:noFill/>
        </p:spPr>
        <p:txBody>
          <a:bodyPr wrap="square" rtlCol="0">
            <a:spAutoFit/>
          </a:bodyPr>
          <a:lstStyle/>
          <a:p>
            <a:pPr algn="ctr"/>
            <a:r>
              <a:rPr lang="en-US" b="1" i="1" dirty="0" smtClean="0">
                <a:solidFill>
                  <a:schemeClr val="tx2"/>
                </a:solidFill>
                <a:latin typeface="Chalkboard"/>
              </a:rPr>
              <a:t>What’s Happening?</a:t>
            </a:r>
            <a:endParaRPr lang="en-US" b="1" i="1" dirty="0">
              <a:solidFill>
                <a:schemeClr val="tx2"/>
              </a:solidFill>
              <a:latin typeface="Chalkboard"/>
            </a:endParaRPr>
          </a:p>
        </p:txBody>
      </p:sp>
      <p:graphicFrame>
        <p:nvGraphicFramePr>
          <p:cNvPr id="33" name="Chart 32"/>
          <p:cNvGraphicFramePr>
            <a:graphicFrameLocks/>
          </p:cNvGraphicFramePr>
          <p:nvPr>
            <p:extLst>
              <p:ext uri="{D42A27DB-BD31-4B8C-83A1-F6EECF244321}">
                <p14:modId xmlns:p14="http://schemas.microsoft.com/office/powerpoint/2010/main" val="541300479"/>
              </p:ext>
            </p:extLst>
          </p:nvPr>
        </p:nvGraphicFramePr>
        <p:xfrm>
          <a:off x="3607170" y="1061589"/>
          <a:ext cx="5227910" cy="23664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7" name="Chart 36"/>
          <p:cNvGraphicFramePr>
            <a:graphicFrameLocks/>
          </p:cNvGraphicFramePr>
          <p:nvPr>
            <p:extLst>
              <p:ext uri="{D42A27DB-BD31-4B8C-83A1-F6EECF244321}">
                <p14:modId xmlns:p14="http://schemas.microsoft.com/office/powerpoint/2010/main" val="257874665"/>
              </p:ext>
            </p:extLst>
          </p:nvPr>
        </p:nvGraphicFramePr>
        <p:xfrm>
          <a:off x="3607171" y="3603389"/>
          <a:ext cx="5227909" cy="2406674"/>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p:cNvSpPr txBox="1"/>
          <p:nvPr/>
        </p:nvSpPr>
        <p:spPr>
          <a:xfrm>
            <a:off x="344608" y="2403060"/>
            <a:ext cx="3048000" cy="1200329"/>
          </a:xfrm>
          <a:prstGeom prst="rect">
            <a:avLst/>
          </a:prstGeom>
          <a:noFill/>
        </p:spPr>
        <p:txBody>
          <a:bodyPr wrap="square" rtlCol="0">
            <a:spAutoFit/>
          </a:bodyPr>
          <a:lstStyle/>
          <a:p>
            <a:r>
              <a:rPr lang="en-US" b="1" dirty="0" smtClean="0">
                <a:latin typeface="Chalkboard"/>
              </a:rPr>
              <a:t>Energy Capacity: </a:t>
            </a:r>
          </a:p>
          <a:p>
            <a:pPr algn="just"/>
            <a:r>
              <a:rPr lang="en-US" i="1" dirty="0" smtClean="0">
                <a:latin typeface="Chalkboard"/>
              </a:rPr>
              <a:t>The current operating power plants are operating at 92% capacity</a:t>
            </a:r>
            <a:endParaRPr lang="en-US" i="1" dirty="0">
              <a:latin typeface="Chalkboard"/>
            </a:endParaRPr>
          </a:p>
        </p:txBody>
      </p:sp>
      <p:sp>
        <p:nvSpPr>
          <p:cNvPr id="21" name="TextBox 20"/>
          <p:cNvSpPr txBox="1"/>
          <p:nvPr/>
        </p:nvSpPr>
        <p:spPr>
          <a:xfrm>
            <a:off x="344608" y="3683012"/>
            <a:ext cx="3048000" cy="1200329"/>
          </a:xfrm>
          <a:prstGeom prst="rect">
            <a:avLst/>
          </a:prstGeom>
          <a:noFill/>
        </p:spPr>
        <p:txBody>
          <a:bodyPr wrap="square" rtlCol="0">
            <a:spAutoFit/>
          </a:bodyPr>
          <a:lstStyle/>
          <a:p>
            <a:r>
              <a:rPr lang="en-US" b="1" dirty="0" smtClean="0">
                <a:latin typeface="Chalkboard"/>
              </a:rPr>
              <a:t>Development Rate: </a:t>
            </a:r>
          </a:p>
          <a:p>
            <a:pPr algn="just"/>
            <a:r>
              <a:rPr lang="en-US" i="1" dirty="0" smtClean="0">
                <a:latin typeface="Chalkboard"/>
              </a:rPr>
              <a:t>The nuclear industry is simply far to too slow in developing </a:t>
            </a:r>
            <a:endParaRPr lang="en-US" i="1" dirty="0">
              <a:latin typeface="Chalkboard"/>
            </a:endParaRPr>
          </a:p>
        </p:txBody>
      </p:sp>
      <p:sp>
        <p:nvSpPr>
          <p:cNvPr id="22" name="TextBox 9"/>
          <p:cNvSpPr txBox="1">
            <a:spLocks noChangeArrowheads="1"/>
          </p:cNvSpPr>
          <p:nvPr/>
        </p:nvSpPr>
        <p:spPr bwMode="auto">
          <a:xfrm>
            <a:off x="8306071" y="3598308"/>
            <a:ext cx="529009" cy="246195"/>
          </a:xfrm>
          <a:prstGeom prst="rect">
            <a:avLst/>
          </a:prstGeom>
          <a:solidFill>
            <a:srgbClr val="000000">
              <a:alpha val="70000"/>
            </a:srgbClr>
          </a:solidFill>
          <a:ln>
            <a:noFill/>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FFFF00"/>
                </a:solidFill>
                <a:effectLst/>
                <a:latin typeface="Arial" panose="020B0604020202020204" pitchFamily="34" charset="0"/>
                <a:ea typeface="Times New Roman" panose="02020603050405020304" pitchFamily="18" charset="0"/>
              </a:rPr>
              <a:t>(9B)</a:t>
            </a:r>
            <a:endParaRPr kumimoji="0" lang="en-US" altLang="en-US" sz="1800" b="1" i="0" u="none" strike="noStrike" cap="none" normalizeH="0" baseline="0" dirty="0" smtClean="0">
              <a:ln>
                <a:noFill/>
              </a:ln>
              <a:solidFill>
                <a:schemeClr val="tx1"/>
              </a:solidFill>
              <a:effectLst/>
              <a:latin typeface="Arial" panose="020B0604020202020204" pitchFamily="34" charset="0"/>
            </a:endParaRPr>
          </a:p>
        </p:txBody>
      </p:sp>
      <p:sp>
        <p:nvSpPr>
          <p:cNvPr id="23" name="TextBox 9"/>
          <p:cNvSpPr txBox="1">
            <a:spLocks noChangeArrowheads="1"/>
          </p:cNvSpPr>
          <p:nvPr/>
        </p:nvSpPr>
        <p:spPr bwMode="auto">
          <a:xfrm>
            <a:off x="8306070" y="1061045"/>
            <a:ext cx="529009" cy="246195"/>
          </a:xfrm>
          <a:prstGeom prst="rect">
            <a:avLst/>
          </a:prstGeom>
          <a:solidFill>
            <a:srgbClr val="000000">
              <a:alpha val="70000"/>
            </a:srgbClr>
          </a:solidFill>
          <a:ln>
            <a:noFill/>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FFFF00"/>
                </a:solidFill>
                <a:effectLst/>
                <a:latin typeface="Arial" panose="020B0604020202020204" pitchFamily="34" charset="0"/>
                <a:ea typeface="Times New Roman" panose="02020603050405020304" pitchFamily="18" charset="0"/>
              </a:rPr>
              <a:t>(9A)</a:t>
            </a:r>
            <a:endParaRPr kumimoji="0" lang="en-US" altLang="en-US" sz="1800" b="1"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318558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6334791"/>
            <a:ext cx="9144000" cy="5232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0"/>
            <a:ext cx="9144000" cy="5394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411494"/>
            <a:ext cx="9144000" cy="121919"/>
          </a:xfrm>
          <a:prstGeom prst="rect">
            <a:avLst/>
          </a:prstGeom>
          <a:gradFill>
            <a:gsLst>
              <a:gs pos="0">
                <a:srgbClr val="DDEBCF"/>
              </a:gs>
              <a:gs pos="50000">
                <a:schemeClr val="tx2"/>
              </a:gs>
              <a:gs pos="100000">
                <a:schemeClr val="tx2">
                  <a:lumMod val="50000"/>
                </a:schemeClr>
              </a:gs>
            </a:gsLst>
            <a:lin ang="54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63071"/>
            <a:ext cx="8229600" cy="1143000"/>
          </a:xfrm>
        </p:spPr>
        <p:txBody>
          <a:bodyPr>
            <a:noAutofit/>
          </a:bodyPr>
          <a:lstStyle/>
          <a:p>
            <a:pPr algn="ctr"/>
            <a:r>
              <a:rPr lang="en-US" sz="2000" b="1" dirty="0" smtClean="0">
                <a:ln w="12700">
                  <a:noFill/>
                </a:ln>
                <a:solidFill>
                  <a:schemeClr val="bg1"/>
                </a:solidFill>
                <a:latin typeface="Chalkboard"/>
                <a:cs typeface="Arial" panose="020B0604020202020204" pitchFamily="34" charset="0"/>
              </a:rPr>
              <a:t>Trends in Energy – Sector Growth</a:t>
            </a:r>
            <a:endParaRPr lang="en-US" sz="2000" dirty="0">
              <a:solidFill>
                <a:schemeClr val="bg1"/>
              </a:solidFill>
              <a:latin typeface="Chalkboard"/>
            </a:endParaRPr>
          </a:p>
        </p:txBody>
      </p:sp>
      <p:sp>
        <p:nvSpPr>
          <p:cNvPr id="4098" name="AutoShape 2" descr="https://mail-attachment.googleusercontent.com/attachment/u/0/?ui=2&amp;ik=cc2618cd76&amp;view=att&amp;th=13f548a09492ac07&amp;attid=0.1&amp;disp=inline&amp;realattid=f_hi2bd8hp0&amp;safe=1&amp;zw&amp;saduie=AG9B_P8YQ0AUByB998LNiweXDiMs&amp;sadet=1371512951063&amp;sads=URlmAS36vY4TEVLfJsRlRagvIPU"/>
          <p:cNvSpPr>
            <a:spLocks noChangeAspect="1" noChangeArrowheads="1"/>
          </p:cNvSpPr>
          <p:nvPr/>
        </p:nvSpPr>
        <p:spPr bwMode="auto">
          <a:xfrm>
            <a:off x="155575" y="-144457"/>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Rectangle 11"/>
          <p:cNvSpPr/>
          <p:nvPr/>
        </p:nvSpPr>
        <p:spPr>
          <a:xfrm>
            <a:off x="0" y="6248412"/>
            <a:ext cx="9144000" cy="121919"/>
          </a:xfrm>
          <a:prstGeom prst="rect">
            <a:avLst/>
          </a:prstGeom>
          <a:gradFill>
            <a:gsLst>
              <a:gs pos="0">
                <a:srgbClr val="DDEBCF"/>
              </a:gs>
              <a:gs pos="50000">
                <a:schemeClr val="tx2"/>
              </a:gs>
              <a:gs pos="100000">
                <a:schemeClr val="tx2">
                  <a:lumMod val="50000"/>
                </a:schemeClr>
              </a:gs>
            </a:gsLst>
            <a:lin ang="54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p:cNvPicPr>
            <a:picLocks noChangeAspect="1" noChangeArrowheads="1"/>
          </p:cNvPicPr>
          <p:nvPr/>
        </p:nvPicPr>
        <p:blipFill>
          <a:blip r:embed="rId2" cstate="print"/>
          <a:srcRect/>
          <a:stretch>
            <a:fillRect/>
          </a:stretch>
        </p:blipFill>
        <p:spPr bwMode="auto">
          <a:xfrm>
            <a:off x="35264" y="6391665"/>
            <a:ext cx="345736" cy="447788"/>
          </a:xfrm>
          <a:prstGeom prst="rect">
            <a:avLst/>
          </a:prstGeom>
          <a:noFill/>
          <a:ln w="9525">
            <a:noFill/>
            <a:miter lim="800000"/>
            <a:headEnd/>
            <a:tailEnd/>
          </a:ln>
        </p:spPr>
      </p:pic>
      <p:sp>
        <p:nvSpPr>
          <p:cNvPr id="14" name="TextBox 13"/>
          <p:cNvSpPr txBox="1"/>
          <p:nvPr/>
        </p:nvSpPr>
        <p:spPr>
          <a:xfrm>
            <a:off x="381001" y="6334783"/>
            <a:ext cx="5105400" cy="523220"/>
          </a:xfrm>
          <a:prstGeom prst="rect">
            <a:avLst/>
          </a:prstGeom>
          <a:noFill/>
        </p:spPr>
        <p:txBody>
          <a:bodyPr wrap="square" rtlCol="0">
            <a:spAutoFit/>
          </a:bodyPr>
          <a:lstStyle/>
          <a:p>
            <a:r>
              <a:rPr lang="en-US" sz="1400" dirty="0">
                <a:solidFill>
                  <a:schemeClr val="bg1"/>
                </a:solidFill>
                <a:latin typeface="Chalkboard"/>
              </a:rPr>
              <a:t>Nuclear, Plasma, and Radiological Eng.</a:t>
            </a:r>
          </a:p>
          <a:p>
            <a:r>
              <a:rPr lang="en-US" sz="1400" dirty="0">
                <a:solidFill>
                  <a:schemeClr val="bg1"/>
                </a:solidFill>
                <a:latin typeface="Chalkboard"/>
              </a:rPr>
              <a:t>University of Illinois </a:t>
            </a:r>
          </a:p>
        </p:txBody>
      </p:sp>
      <p:sp>
        <p:nvSpPr>
          <p:cNvPr id="15" name="TextBox 14"/>
          <p:cNvSpPr txBox="1"/>
          <p:nvPr/>
        </p:nvSpPr>
        <p:spPr>
          <a:xfrm>
            <a:off x="4038601" y="6339872"/>
            <a:ext cx="5105400" cy="523220"/>
          </a:xfrm>
          <a:prstGeom prst="rect">
            <a:avLst/>
          </a:prstGeom>
          <a:noFill/>
        </p:spPr>
        <p:txBody>
          <a:bodyPr wrap="square" rtlCol="0">
            <a:spAutoFit/>
          </a:bodyPr>
          <a:lstStyle/>
          <a:p>
            <a:pPr algn="r"/>
            <a:r>
              <a:rPr lang="en-US" sz="1400" dirty="0">
                <a:solidFill>
                  <a:prstClr val="white"/>
                </a:solidFill>
                <a:latin typeface="Chalkboard"/>
              </a:rPr>
              <a:t>April 8</a:t>
            </a:r>
            <a:r>
              <a:rPr lang="en-US" sz="1400" baseline="30000" dirty="0">
                <a:solidFill>
                  <a:prstClr val="white"/>
                </a:solidFill>
                <a:latin typeface="Chalkboard"/>
              </a:rPr>
              <a:t>th</a:t>
            </a:r>
            <a:r>
              <a:rPr lang="en-US" sz="1400" dirty="0">
                <a:solidFill>
                  <a:prstClr val="white"/>
                </a:solidFill>
                <a:latin typeface="Chalkboard"/>
              </a:rPr>
              <a:t> 2016</a:t>
            </a:r>
          </a:p>
          <a:p>
            <a:pPr algn="r"/>
            <a:r>
              <a:rPr lang="en-US" sz="1400" dirty="0">
                <a:solidFill>
                  <a:prstClr val="white"/>
                </a:solidFill>
                <a:latin typeface="Chalkboard"/>
              </a:rPr>
              <a:t>498 ES – Energy Presentation</a:t>
            </a:r>
          </a:p>
        </p:txBody>
      </p:sp>
      <p:sp>
        <p:nvSpPr>
          <p:cNvPr id="19" name="Rectangle 18"/>
          <p:cNvSpPr/>
          <p:nvPr/>
        </p:nvSpPr>
        <p:spPr>
          <a:xfrm>
            <a:off x="5708822" y="5457159"/>
            <a:ext cx="123567" cy="272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280859" y="5559266"/>
            <a:ext cx="8554221" cy="415498"/>
          </a:xfrm>
          <a:prstGeom prst="rect">
            <a:avLst/>
          </a:prstGeom>
          <a:noFill/>
        </p:spPr>
        <p:txBody>
          <a:bodyPr wrap="square" rtlCol="0">
            <a:spAutoFit/>
          </a:bodyPr>
          <a:lstStyle/>
          <a:p>
            <a:pPr algn="just"/>
            <a:r>
              <a:rPr lang="en-US" sz="1050" b="1" dirty="0">
                <a:latin typeface="Chalkboard"/>
              </a:rPr>
              <a:t>Fig. </a:t>
            </a:r>
            <a:r>
              <a:rPr lang="en-US" sz="1050" b="1" dirty="0" smtClean="0">
                <a:latin typeface="Chalkboard"/>
              </a:rPr>
              <a:t>10. (A) </a:t>
            </a:r>
            <a:r>
              <a:rPr lang="en-US" sz="1050" dirty="0" smtClean="0">
                <a:latin typeface="Chalkboard"/>
              </a:rPr>
              <a:t>Additional capacity growth in wind, natural gas, and solar from 2014 to 2015. </a:t>
            </a:r>
            <a:r>
              <a:rPr lang="en-US" sz="1050" b="1" dirty="0" smtClean="0">
                <a:latin typeface="Chalkboard"/>
              </a:rPr>
              <a:t>(B) </a:t>
            </a:r>
            <a:r>
              <a:rPr lang="en-US" sz="1050" dirty="0" smtClean="0">
                <a:latin typeface="Chalkboard"/>
              </a:rPr>
              <a:t>The development of wind energy capacity from 2006 to 2015. </a:t>
            </a:r>
            <a:r>
              <a:rPr lang="en-US" sz="1050" b="1" dirty="0" smtClean="0">
                <a:latin typeface="Chalkboard"/>
              </a:rPr>
              <a:t>(C) </a:t>
            </a:r>
            <a:r>
              <a:rPr lang="en-US" sz="1050" dirty="0" smtClean="0">
                <a:latin typeface="Chalkboard"/>
              </a:rPr>
              <a:t>Growth of photovoltaic capacity for the 2014 to 2015 year.</a:t>
            </a:r>
          </a:p>
        </p:txBody>
      </p:sp>
      <p:cxnSp>
        <p:nvCxnSpPr>
          <p:cNvPr id="34" name="Straight Connector 33"/>
          <p:cNvCxnSpPr/>
          <p:nvPr/>
        </p:nvCxnSpPr>
        <p:spPr>
          <a:xfrm>
            <a:off x="286373" y="948477"/>
            <a:ext cx="554601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80859" y="575575"/>
            <a:ext cx="5551530" cy="369332"/>
          </a:xfrm>
          <a:prstGeom prst="rect">
            <a:avLst/>
          </a:prstGeom>
          <a:noFill/>
        </p:spPr>
        <p:txBody>
          <a:bodyPr wrap="square" rtlCol="0">
            <a:spAutoFit/>
          </a:bodyPr>
          <a:lstStyle/>
          <a:p>
            <a:pPr algn="ctr"/>
            <a:r>
              <a:rPr lang="en-US" b="1" i="1" dirty="0" smtClean="0">
                <a:solidFill>
                  <a:schemeClr val="tx2"/>
                </a:solidFill>
                <a:latin typeface="Chalkboard"/>
              </a:rPr>
              <a:t>U.S. Generation Capacity Additions</a:t>
            </a:r>
            <a:endParaRPr lang="en-US" b="1" i="1" dirty="0">
              <a:solidFill>
                <a:schemeClr val="tx2"/>
              </a:solidFill>
              <a:latin typeface="Chalkboard"/>
            </a:endParaRPr>
          </a:p>
        </p:txBody>
      </p:sp>
      <p:pic>
        <p:nvPicPr>
          <p:cNvPr id="6" name="Picture 5"/>
          <p:cNvPicPr>
            <a:picLocks noChangeAspect="1"/>
          </p:cNvPicPr>
          <p:nvPr/>
        </p:nvPicPr>
        <p:blipFill>
          <a:blip r:embed="rId3"/>
          <a:stretch>
            <a:fillRect/>
          </a:stretch>
        </p:blipFill>
        <p:spPr>
          <a:xfrm>
            <a:off x="280859" y="1031079"/>
            <a:ext cx="5905500" cy="2819400"/>
          </a:xfrm>
          <a:prstGeom prst="rect">
            <a:avLst/>
          </a:prstGeom>
        </p:spPr>
      </p:pic>
      <p:cxnSp>
        <p:nvCxnSpPr>
          <p:cNvPr id="22" name="Straight Connector 21"/>
          <p:cNvCxnSpPr/>
          <p:nvPr/>
        </p:nvCxnSpPr>
        <p:spPr>
          <a:xfrm>
            <a:off x="6008730" y="948477"/>
            <a:ext cx="298073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008730" y="575575"/>
            <a:ext cx="2979696" cy="369332"/>
          </a:xfrm>
          <a:prstGeom prst="rect">
            <a:avLst/>
          </a:prstGeom>
          <a:noFill/>
        </p:spPr>
        <p:txBody>
          <a:bodyPr wrap="square" rtlCol="0">
            <a:spAutoFit/>
          </a:bodyPr>
          <a:lstStyle/>
          <a:p>
            <a:pPr algn="ctr"/>
            <a:r>
              <a:rPr lang="en-US" b="1" i="1" dirty="0" smtClean="0">
                <a:solidFill>
                  <a:schemeClr val="tx2"/>
                </a:solidFill>
                <a:latin typeface="Chalkboard"/>
              </a:rPr>
              <a:t>Trends in Electricity</a:t>
            </a:r>
            <a:endParaRPr lang="en-US" b="1" i="1" dirty="0">
              <a:solidFill>
                <a:schemeClr val="tx2"/>
              </a:solidFill>
              <a:latin typeface="Chalkboard"/>
            </a:endParaRPr>
          </a:p>
        </p:txBody>
      </p:sp>
      <p:pic>
        <p:nvPicPr>
          <p:cNvPr id="11" name="Picture 10"/>
          <p:cNvPicPr>
            <a:picLocks noChangeAspect="1"/>
          </p:cNvPicPr>
          <p:nvPr/>
        </p:nvPicPr>
        <p:blipFill>
          <a:blip r:embed="rId4"/>
          <a:stretch>
            <a:fillRect/>
          </a:stretch>
        </p:blipFill>
        <p:spPr>
          <a:xfrm>
            <a:off x="6008730" y="1039938"/>
            <a:ext cx="2977375" cy="1408020"/>
          </a:xfrm>
          <a:prstGeom prst="rect">
            <a:avLst/>
          </a:prstGeom>
        </p:spPr>
      </p:pic>
      <p:pic>
        <p:nvPicPr>
          <p:cNvPr id="20" name="Picture 19"/>
          <p:cNvPicPr>
            <a:picLocks noChangeAspect="1"/>
          </p:cNvPicPr>
          <p:nvPr/>
        </p:nvPicPr>
        <p:blipFill>
          <a:blip r:embed="rId5"/>
          <a:stretch>
            <a:fillRect/>
          </a:stretch>
        </p:blipFill>
        <p:spPr>
          <a:xfrm>
            <a:off x="6008730" y="2590055"/>
            <a:ext cx="2977375" cy="1418277"/>
          </a:xfrm>
          <a:prstGeom prst="rect">
            <a:avLst/>
          </a:prstGeom>
        </p:spPr>
      </p:pic>
      <p:sp>
        <p:nvSpPr>
          <p:cNvPr id="29" name="TextBox 28"/>
          <p:cNvSpPr txBox="1"/>
          <p:nvPr/>
        </p:nvSpPr>
        <p:spPr>
          <a:xfrm>
            <a:off x="280948" y="4018139"/>
            <a:ext cx="8554132" cy="369332"/>
          </a:xfrm>
          <a:prstGeom prst="rect">
            <a:avLst/>
          </a:prstGeom>
          <a:noFill/>
        </p:spPr>
        <p:txBody>
          <a:bodyPr wrap="square" rtlCol="0">
            <a:spAutoFit/>
          </a:bodyPr>
          <a:lstStyle/>
          <a:p>
            <a:pPr algn="ctr"/>
            <a:r>
              <a:rPr lang="en-US" b="1" i="1" dirty="0" smtClean="0">
                <a:solidFill>
                  <a:schemeClr val="tx2"/>
                </a:solidFill>
                <a:latin typeface="Chalkboard"/>
              </a:rPr>
              <a:t>Growth is currently dominated by wind, natural gas, and solar power</a:t>
            </a:r>
            <a:endParaRPr lang="en-US" b="1" i="1" dirty="0">
              <a:solidFill>
                <a:schemeClr val="tx2"/>
              </a:solidFill>
              <a:latin typeface="Chalkboard"/>
            </a:endParaRPr>
          </a:p>
        </p:txBody>
      </p:sp>
      <p:cxnSp>
        <p:nvCxnSpPr>
          <p:cNvPr id="33" name="Straight Connector 32"/>
          <p:cNvCxnSpPr/>
          <p:nvPr/>
        </p:nvCxnSpPr>
        <p:spPr>
          <a:xfrm>
            <a:off x="258491" y="4396725"/>
            <a:ext cx="859103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08132" y="4516331"/>
            <a:ext cx="8626948" cy="923330"/>
          </a:xfrm>
          <a:prstGeom prst="rect">
            <a:avLst/>
          </a:prstGeom>
          <a:noFill/>
        </p:spPr>
        <p:txBody>
          <a:bodyPr wrap="square" rtlCol="0">
            <a:spAutoFit/>
          </a:bodyPr>
          <a:lstStyle/>
          <a:p>
            <a:pPr algn="just"/>
            <a:r>
              <a:rPr lang="en-US" b="1" dirty="0" smtClean="0">
                <a:latin typeface="Chalkboard"/>
              </a:rPr>
              <a:t>What is growing?: </a:t>
            </a:r>
          </a:p>
          <a:p>
            <a:pPr algn="just"/>
            <a:r>
              <a:rPr lang="en-US" i="1" dirty="0" smtClean="0">
                <a:latin typeface="Chalkboard"/>
              </a:rPr>
              <a:t>Wind is dominating while natural gas and solar power are moving forward quickly as well</a:t>
            </a:r>
            <a:endParaRPr lang="en-US" i="1" dirty="0">
              <a:latin typeface="Chalkboard"/>
            </a:endParaRPr>
          </a:p>
        </p:txBody>
      </p:sp>
      <p:sp>
        <p:nvSpPr>
          <p:cNvPr id="37" name="TextBox 9"/>
          <p:cNvSpPr txBox="1">
            <a:spLocks noChangeArrowheads="1"/>
          </p:cNvSpPr>
          <p:nvPr/>
        </p:nvSpPr>
        <p:spPr bwMode="auto">
          <a:xfrm>
            <a:off x="258491" y="3735465"/>
            <a:ext cx="529009" cy="246195"/>
          </a:xfrm>
          <a:prstGeom prst="rect">
            <a:avLst/>
          </a:prstGeom>
          <a:solidFill>
            <a:srgbClr val="000000">
              <a:alpha val="70000"/>
            </a:srgbClr>
          </a:solidFill>
          <a:ln>
            <a:noFill/>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FFFF00"/>
                </a:solidFill>
                <a:effectLst/>
                <a:latin typeface="Arial" panose="020B0604020202020204" pitchFamily="34" charset="0"/>
                <a:ea typeface="Times New Roman" panose="02020603050405020304" pitchFamily="18" charset="0"/>
              </a:rPr>
              <a:t>(10A)</a:t>
            </a:r>
            <a:endParaRPr kumimoji="0" lang="en-US" altLang="en-US" sz="1800" b="1" i="0" u="none" strike="noStrike" cap="none" normalizeH="0" baseline="0" dirty="0" smtClean="0">
              <a:ln>
                <a:noFill/>
              </a:ln>
              <a:solidFill>
                <a:schemeClr val="tx1"/>
              </a:solidFill>
              <a:effectLst/>
              <a:latin typeface="Arial" panose="020B0604020202020204" pitchFamily="34" charset="0"/>
            </a:endParaRPr>
          </a:p>
        </p:txBody>
      </p:sp>
      <p:sp>
        <p:nvSpPr>
          <p:cNvPr id="38" name="TextBox 9"/>
          <p:cNvSpPr txBox="1">
            <a:spLocks noChangeArrowheads="1"/>
          </p:cNvSpPr>
          <p:nvPr/>
        </p:nvSpPr>
        <p:spPr bwMode="auto">
          <a:xfrm>
            <a:off x="7915546" y="1039938"/>
            <a:ext cx="529009" cy="246195"/>
          </a:xfrm>
          <a:prstGeom prst="rect">
            <a:avLst/>
          </a:prstGeom>
          <a:solidFill>
            <a:srgbClr val="000000">
              <a:alpha val="70000"/>
            </a:srgbClr>
          </a:solidFill>
          <a:ln>
            <a:noFill/>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FFFF00"/>
                </a:solidFill>
                <a:effectLst/>
                <a:latin typeface="Arial" panose="020B0604020202020204" pitchFamily="34" charset="0"/>
                <a:ea typeface="Times New Roman" panose="02020603050405020304" pitchFamily="18" charset="0"/>
              </a:rPr>
              <a:t>(10B)</a:t>
            </a:r>
            <a:endParaRPr kumimoji="0" lang="en-US" altLang="en-US" sz="1800" b="1" i="0" u="none" strike="noStrike" cap="none" normalizeH="0" baseline="0" dirty="0" smtClean="0">
              <a:ln>
                <a:noFill/>
              </a:ln>
              <a:solidFill>
                <a:schemeClr val="tx1"/>
              </a:solidFill>
              <a:effectLst/>
              <a:latin typeface="Arial" panose="020B0604020202020204" pitchFamily="34" charset="0"/>
            </a:endParaRPr>
          </a:p>
        </p:txBody>
      </p:sp>
      <p:sp>
        <p:nvSpPr>
          <p:cNvPr id="39" name="TextBox 9"/>
          <p:cNvSpPr txBox="1">
            <a:spLocks noChangeArrowheads="1"/>
          </p:cNvSpPr>
          <p:nvPr/>
        </p:nvSpPr>
        <p:spPr bwMode="auto">
          <a:xfrm>
            <a:off x="8422295" y="4048214"/>
            <a:ext cx="529009" cy="246195"/>
          </a:xfrm>
          <a:prstGeom prst="rect">
            <a:avLst/>
          </a:prstGeom>
          <a:solidFill>
            <a:srgbClr val="000000">
              <a:alpha val="70000"/>
            </a:srgbClr>
          </a:solidFill>
          <a:ln>
            <a:noFill/>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FFFF00"/>
                </a:solidFill>
                <a:effectLst/>
                <a:latin typeface="Arial" panose="020B0604020202020204" pitchFamily="34" charset="0"/>
                <a:ea typeface="Times New Roman" panose="02020603050405020304" pitchFamily="18" charset="0"/>
              </a:rPr>
              <a:t>(10C)</a:t>
            </a:r>
            <a:endParaRPr kumimoji="0" lang="en-US" altLang="en-US" sz="1800" b="1"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600156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6334791"/>
            <a:ext cx="9144000" cy="5232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0"/>
            <a:ext cx="9144000" cy="5394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411494"/>
            <a:ext cx="9144000" cy="121919"/>
          </a:xfrm>
          <a:prstGeom prst="rect">
            <a:avLst/>
          </a:prstGeom>
          <a:gradFill>
            <a:gsLst>
              <a:gs pos="0">
                <a:srgbClr val="DDEBCF"/>
              </a:gs>
              <a:gs pos="50000">
                <a:schemeClr val="tx2"/>
              </a:gs>
              <a:gs pos="100000">
                <a:schemeClr val="tx2">
                  <a:lumMod val="50000"/>
                </a:schemeClr>
              </a:gs>
            </a:gsLst>
            <a:lin ang="54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63071"/>
            <a:ext cx="8229600" cy="1143000"/>
          </a:xfrm>
        </p:spPr>
        <p:txBody>
          <a:bodyPr>
            <a:noAutofit/>
          </a:bodyPr>
          <a:lstStyle/>
          <a:p>
            <a:pPr algn="ctr"/>
            <a:r>
              <a:rPr lang="en-US" sz="2000" b="1" dirty="0" smtClean="0">
                <a:ln w="12700">
                  <a:noFill/>
                </a:ln>
                <a:solidFill>
                  <a:schemeClr val="bg1"/>
                </a:solidFill>
                <a:latin typeface="Chalkboard"/>
                <a:cs typeface="Arial" panose="020B0604020202020204" pitchFamily="34" charset="0"/>
              </a:rPr>
              <a:t>Trends in Energy – Our Current Energy Distribution</a:t>
            </a:r>
            <a:endParaRPr lang="en-US" sz="2000" dirty="0">
              <a:solidFill>
                <a:schemeClr val="bg1"/>
              </a:solidFill>
              <a:latin typeface="Chalkboard"/>
            </a:endParaRPr>
          </a:p>
        </p:txBody>
      </p:sp>
      <p:sp>
        <p:nvSpPr>
          <p:cNvPr id="4098" name="AutoShape 2" descr="https://mail-attachment.googleusercontent.com/attachment/u/0/?ui=2&amp;ik=cc2618cd76&amp;view=att&amp;th=13f548a09492ac07&amp;attid=0.1&amp;disp=inline&amp;realattid=f_hi2bd8hp0&amp;safe=1&amp;zw&amp;saduie=AG9B_P8YQ0AUByB998LNiweXDiMs&amp;sadet=1371512951063&amp;sads=URlmAS36vY4TEVLfJsRlRagvIPU"/>
          <p:cNvSpPr>
            <a:spLocks noChangeAspect="1" noChangeArrowheads="1"/>
          </p:cNvSpPr>
          <p:nvPr/>
        </p:nvSpPr>
        <p:spPr bwMode="auto">
          <a:xfrm>
            <a:off x="155575" y="-144457"/>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Rectangle 11"/>
          <p:cNvSpPr/>
          <p:nvPr/>
        </p:nvSpPr>
        <p:spPr>
          <a:xfrm>
            <a:off x="0" y="6248412"/>
            <a:ext cx="9144000" cy="121919"/>
          </a:xfrm>
          <a:prstGeom prst="rect">
            <a:avLst/>
          </a:prstGeom>
          <a:gradFill>
            <a:gsLst>
              <a:gs pos="0">
                <a:srgbClr val="DDEBCF"/>
              </a:gs>
              <a:gs pos="50000">
                <a:schemeClr val="tx2"/>
              </a:gs>
              <a:gs pos="100000">
                <a:schemeClr val="tx2">
                  <a:lumMod val="50000"/>
                </a:schemeClr>
              </a:gs>
            </a:gsLst>
            <a:lin ang="54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p:cNvPicPr>
            <a:picLocks noChangeAspect="1" noChangeArrowheads="1"/>
          </p:cNvPicPr>
          <p:nvPr/>
        </p:nvPicPr>
        <p:blipFill>
          <a:blip r:embed="rId2" cstate="print"/>
          <a:srcRect/>
          <a:stretch>
            <a:fillRect/>
          </a:stretch>
        </p:blipFill>
        <p:spPr bwMode="auto">
          <a:xfrm>
            <a:off x="35264" y="6391665"/>
            <a:ext cx="345736" cy="447788"/>
          </a:xfrm>
          <a:prstGeom prst="rect">
            <a:avLst/>
          </a:prstGeom>
          <a:noFill/>
          <a:ln w="9525">
            <a:noFill/>
            <a:miter lim="800000"/>
            <a:headEnd/>
            <a:tailEnd/>
          </a:ln>
        </p:spPr>
      </p:pic>
      <p:sp>
        <p:nvSpPr>
          <p:cNvPr id="14" name="TextBox 13"/>
          <p:cNvSpPr txBox="1"/>
          <p:nvPr/>
        </p:nvSpPr>
        <p:spPr>
          <a:xfrm>
            <a:off x="381001" y="6334783"/>
            <a:ext cx="5105400" cy="523220"/>
          </a:xfrm>
          <a:prstGeom prst="rect">
            <a:avLst/>
          </a:prstGeom>
          <a:noFill/>
        </p:spPr>
        <p:txBody>
          <a:bodyPr wrap="square" rtlCol="0">
            <a:spAutoFit/>
          </a:bodyPr>
          <a:lstStyle/>
          <a:p>
            <a:r>
              <a:rPr lang="en-US" sz="1400" dirty="0">
                <a:solidFill>
                  <a:schemeClr val="bg1"/>
                </a:solidFill>
                <a:latin typeface="Chalkboard"/>
              </a:rPr>
              <a:t>Nuclear, Plasma, and Radiological Eng.</a:t>
            </a:r>
          </a:p>
          <a:p>
            <a:r>
              <a:rPr lang="en-US" sz="1400" dirty="0">
                <a:solidFill>
                  <a:schemeClr val="bg1"/>
                </a:solidFill>
                <a:latin typeface="Chalkboard"/>
              </a:rPr>
              <a:t>University of Illinois </a:t>
            </a:r>
          </a:p>
        </p:txBody>
      </p:sp>
      <p:sp>
        <p:nvSpPr>
          <p:cNvPr id="15" name="TextBox 14"/>
          <p:cNvSpPr txBox="1"/>
          <p:nvPr/>
        </p:nvSpPr>
        <p:spPr>
          <a:xfrm>
            <a:off x="4038601" y="6339872"/>
            <a:ext cx="5105400" cy="523220"/>
          </a:xfrm>
          <a:prstGeom prst="rect">
            <a:avLst/>
          </a:prstGeom>
          <a:noFill/>
        </p:spPr>
        <p:txBody>
          <a:bodyPr wrap="square" rtlCol="0">
            <a:spAutoFit/>
          </a:bodyPr>
          <a:lstStyle/>
          <a:p>
            <a:pPr algn="r"/>
            <a:r>
              <a:rPr lang="en-US" sz="1400" dirty="0">
                <a:solidFill>
                  <a:prstClr val="white"/>
                </a:solidFill>
                <a:latin typeface="Chalkboard"/>
              </a:rPr>
              <a:t>April 8</a:t>
            </a:r>
            <a:r>
              <a:rPr lang="en-US" sz="1400" baseline="30000" dirty="0">
                <a:solidFill>
                  <a:prstClr val="white"/>
                </a:solidFill>
                <a:latin typeface="Chalkboard"/>
              </a:rPr>
              <a:t>th</a:t>
            </a:r>
            <a:r>
              <a:rPr lang="en-US" sz="1400" dirty="0">
                <a:solidFill>
                  <a:prstClr val="white"/>
                </a:solidFill>
                <a:latin typeface="Chalkboard"/>
              </a:rPr>
              <a:t> 2016</a:t>
            </a:r>
          </a:p>
          <a:p>
            <a:pPr algn="r"/>
            <a:r>
              <a:rPr lang="en-US" sz="1400" dirty="0">
                <a:solidFill>
                  <a:prstClr val="white"/>
                </a:solidFill>
                <a:latin typeface="Chalkboard"/>
              </a:rPr>
              <a:t>498 ES – Energy Presentation</a:t>
            </a:r>
          </a:p>
        </p:txBody>
      </p:sp>
      <p:sp>
        <p:nvSpPr>
          <p:cNvPr id="19" name="Rectangle 18"/>
          <p:cNvSpPr/>
          <p:nvPr/>
        </p:nvSpPr>
        <p:spPr>
          <a:xfrm>
            <a:off x="5708822" y="5457159"/>
            <a:ext cx="123567" cy="272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280859" y="5559266"/>
            <a:ext cx="8554221" cy="415498"/>
          </a:xfrm>
          <a:prstGeom prst="rect">
            <a:avLst/>
          </a:prstGeom>
          <a:noFill/>
        </p:spPr>
        <p:txBody>
          <a:bodyPr wrap="square" rtlCol="0">
            <a:spAutoFit/>
          </a:bodyPr>
          <a:lstStyle/>
          <a:p>
            <a:pPr algn="just"/>
            <a:r>
              <a:rPr lang="en-US" sz="1050" b="1" dirty="0">
                <a:latin typeface="Chalkboard"/>
              </a:rPr>
              <a:t>Fig. </a:t>
            </a:r>
            <a:r>
              <a:rPr lang="en-US" sz="1050" b="1" dirty="0" smtClean="0">
                <a:latin typeface="Chalkboard"/>
              </a:rPr>
              <a:t>11. (A) </a:t>
            </a:r>
            <a:r>
              <a:rPr lang="en-US" sz="1050" dirty="0" smtClean="0">
                <a:latin typeface="Chalkboard"/>
              </a:rPr>
              <a:t>The current U.S. distribution of generation capacity for the selected sources of energy. Natural gas, solar, and wind are becoming dominant with hydroelectric showing strength in the northwest. </a:t>
            </a:r>
          </a:p>
        </p:txBody>
      </p:sp>
      <p:cxnSp>
        <p:nvCxnSpPr>
          <p:cNvPr id="34" name="Straight Connector 33"/>
          <p:cNvCxnSpPr/>
          <p:nvPr/>
        </p:nvCxnSpPr>
        <p:spPr>
          <a:xfrm>
            <a:off x="286373" y="948477"/>
            <a:ext cx="854870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80858" y="575575"/>
            <a:ext cx="8554221" cy="369332"/>
          </a:xfrm>
          <a:prstGeom prst="rect">
            <a:avLst/>
          </a:prstGeom>
          <a:noFill/>
        </p:spPr>
        <p:txBody>
          <a:bodyPr wrap="square" rtlCol="0">
            <a:spAutoFit/>
          </a:bodyPr>
          <a:lstStyle/>
          <a:p>
            <a:pPr algn="ctr"/>
            <a:r>
              <a:rPr lang="en-US" b="1" i="1" dirty="0" smtClean="0">
                <a:solidFill>
                  <a:schemeClr val="tx2"/>
                </a:solidFill>
                <a:latin typeface="Chalkboard"/>
              </a:rPr>
              <a:t>U.S. Generation Capacity as of January 2016</a:t>
            </a:r>
            <a:endParaRPr lang="en-US" b="1" i="1" dirty="0">
              <a:solidFill>
                <a:schemeClr val="tx2"/>
              </a:solidFill>
              <a:latin typeface="Chalkboard"/>
            </a:endParaRPr>
          </a:p>
        </p:txBody>
      </p:sp>
      <p:pic>
        <p:nvPicPr>
          <p:cNvPr id="3" name="Picture 2"/>
          <p:cNvPicPr>
            <a:picLocks noChangeAspect="1"/>
          </p:cNvPicPr>
          <p:nvPr/>
        </p:nvPicPr>
        <p:blipFill>
          <a:blip r:embed="rId3"/>
          <a:stretch>
            <a:fillRect/>
          </a:stretch>
        </p:blipFill>
        <p:spPr>
          <a:xfrm>
            <a:off x="1662112" y="996710"/>
            <a:ext cx="5819775" cy="4506524"/>
          </a:xfrm>
          <a:prstGeom prst="rect">
            <a:avLst/>
          </a:prstGeom>
        </p:spPr>
      </p:pic>
      <p:sp>
        <p:nvSpPr>
          <p:cNvPr id="25" name="TextBox 9"/>
          <p:cNvSpPr txBox="1">
            <a:spLocks noChangeArrowheads="1"/>
          </p:cNvSpPr>
          <p:nvPr/>
        </p:nvSpPr>
        <p:spPr bwMode="auto">
          <a:xfrm>
            <a:off x="8306070" y="1019902"/>
            <a:ext cx="529009" cy="246195"/>
          </a:xfrm>
          <a:prstGeom prst="rect">
            <a:avLst/>
          </a:prstGeom>
          <a:solidFill>
            <a:srgbClr val="000000">
              <a:alpha val="70000"/>
            </a:srgbClr>
          </a:solidFill>
          <a:ln>
            <a:noFill/>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FFFF00"/>
                </a:solidFill>
                <a:effectLst/>
                <a:latin typeface="Arial" panose="020B0604020202020204" pitchFamily="34" charset="0"/>
                <a:ea typeface="Times New Roman" panose="02020603050405020304" pitchFamily="18" charset="0"/>
              </a:rPr>
              <a:t>(11A)</a:t>
            </a:r>
            <a:endParaRPr kumimoji="0" lang="en-US" altLang="en-US" sz="1800" b="1"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52091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6334791"/>
            <a:ext cx="9144000" cy="5232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0"/>
            <a:ext cx="9144000" cy="5394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411494"/>
            <a:ext cx="9144000" cy="121919"/>
          </a:xfrm>
          <a:prstGeom prst="rect">
            <a:avLst/>
          </a:prstGeom>
          <a:gradFill>
            <a:gsLst>
              <a:gs pos="0">
                <a:srgbClr val="DDEBCF"/>
              </a:gs>
              <a:gs pos="50000">
                <a:schemeClr val="tx2"/>
              </a:gs>
              <a:gs pos="100000">
                <a:schemeClr val="tx2">
                  <a:lumMod val="50000"/>
                </a:schemeClr>
              </a:gs>
            </a:gsLst>
            <a:lin ang="54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63071"/>
            <a:ext cx="8229600" cy="1143000"/>
          </a:xfrm>
        </p:spPr>
        <p:txBody>
          <a:bodyPr>
            <a:noAutofit/>
          </a:bodyPr>
          <a:lstStyle/>
          <a:p>
            <a:pPr algn="ctr"/>
            <a:r>
              <a:rPr lang="en-US" sz="2000" b="1" dirty="0" smtClean="0">
                <a:ln w="12700">
                  <a:noFill/>
                </a:ln>
                <a:solidFill>
                  <a:schemeClr val="bg1"/>
                </a:solidFill>
                <a:latin typeface="Chalkboard"/>
                <a:cs typeface="Arial" panose="020B0604020202020204" pitchFamily="34" charset="0"/>
              </a:rPr>
              <a:t>Trends in Energy – Tesla Growth</a:t>
            </a:r>
            <a:endParaRPr lang="en-US" sz="2000" dirty="0">
              <a:solidFill>
                <a:schemeClr val="bg1"/>
              </a:solidFill>
              <a:latin typeface="Chalkboard"/>
            </a:endParaRPr>
          </a:p>
        </p:txBody>
      </p:sp>
      <p:sp>
        <p:nvSpPr>
          <p:cNvPr id="4098" name="AutoShape 2" descr="https://mail-attachment.googleusercontent.com/attachment/u/0/?ui=2&amp;ik=cc2618cd76&amp;view=att&amp;th=13f548a09492ac07&amp;attid=0.1&amp;disp=inline&amp;realattid=f_hi2bd8hp0&amp;safe=1&amp;zw&amp;saduie=AG9B_P8YQ0AUByB998LNiweXDiMs&amp;sadet=1371512951063&amp;sads=URlmAS36vY4TEVLfJsRlRagvIPU"/>
          <p:cNvSpPr>
            <a:spLocks noChangeAspect="1" noChangeArrowheads="1"/>
          </p:cNvSpPr>
          <p:nvPr/>
        </p:nvSpPr>
        <p:spPr bwMode="auto">
          <a:xfrm>
            <a:off x="155575" y="-144457"/>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Rectangle 11"/>
          <p:cNvSpPr/>
          <p:nvPr/>
        </p:nvSpPr>
        <p:spPr>
          <a:xfrm>
            <a:off x="0" y="6248412"/>
            <a:ext cx="9144000" cy="121919"/>
          </a:xfrm>
          <a:prstGeom prst="rect">
            <a:avLst/>
          </a:prstGeom>
          <a:gradFill>
            <a:gsLst>
              <a:gs pos="0">
                <a:srgbClr val="DDEBCF"/>
              </a:gs>
              <a:gs pos="50000">
                <a:schemeClr val="tx2"/>
              </a:gs>
              <a:gs pos="100000">
                <a:schemeClr val="tx2">
                  <a:lumMod val="50000"/>
                </a:schemeClr>
              </a:gs>
            </a:gsLst>
            <a:lin ang="54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p:cNvPicPr>
            <a:picLocks noChangeAspect="1" noChangeArrowheads="1"/>
          </p:cNvPicPr>
          <p:nvPr/>
        </p:nvPicPr>
        <p:blipFill>
          <a:blip r:embed="rId2" cstate="print"/>
          <a:srcRect/>
          <a:stretch>
            <a:fillRect/>
          </a:stretch>
        </p:blipFill>
        <p:spPr bwMode="auto">
          <a:xfrm>
            <a:off x="35264" y="6391665"/>
            <a:ext cx="345736" cy="447788"/>
          </a:xfrm>
          <a:prstGeom prst="rect">
            <a:avLst/>
          </a:prstGeom>
          <a:noFill/>
          <a:ln w="9525">
            <a:noFill/>
            <a:miter lim="800000"/>
            <a:headEnd/>
            <a:tailEnd/>
          </a:ln>
        </p:spPr>
      </p:pic>
      <p:sp>
        <p:nvSpPr>
          <p:cNvPr id="14" name="TextBox 13"/>
          <p:cNvSpPr txBox="1"/>
          <p:nvPr/>
        </p:nvSpPr>
        <p:spPr>
          <a:xfrm>
            <a:off x="381001" y="6334783"/>
            <a:ext cx="5105400" cy="523220"/>
          </a:xfrm>
          <a:prstGeom prst="rect">
            <a:avLst/>
          </a:prstGeom>
          <a:noFill/>
        </p:spPr>
        <p:txBody>
          <a:bodyPr wrap="square" rtlCol="0">
            <a:spAutoFit/>
          </a:bodyPr>
          <a:lstStyle/>
          <a:p>
            <a:r>
              <a:rPr lang="en-US" sz="1400" dirty="0">
                <a:solidFill>
                  <a:schemeClr val="bg1"/>
                </a:solidFill>
                <a:latin typeface="Chalkboard"/>
              </a:rPr>
              <a:t>Nuclear, Plasma, and Radiological Eng.</a:t>
            </a:r>
          </a:p>
          <a:p>
            <a:r>
              <a:rPr lang="en-US" sz="1400" dirty="0">
                <a:solidFill>
                  <a:schemeClr val="bg1"/>
                </a:solidFill>
                <a:latin typeface="Chalkboard"/>
              </a:rPr>
              <a:t>University of Illinois </a:t>
            </a:r>
          </a:p>
        </p:txBody>
      </p:sp>
      <p:sp>
        <p:nvSpPr>
          <p:cNvPr id="15" name="TextBox 14"/>
          <p:cNvSpPr txBox="1"/>
          <p:nvPr/>
        </p:nvSpPr>
        <p:spPr>
          <a:xfrm>
            <a:off x="4038601" y="6339872"/>
            <a:ext cx="5105400" cy="523220"/>
          </a:xfrm>
          <a:prstGeom prst="rect">
            <a:avLst/>
          </a:prstGeom>
          <a:noFill/>
        </p:spPr>
        <p:txBody>
          <a:bodyPr wrap="square" rtlCol="0">
            <a:spAutoFit/>
          </a:bodyPr>
          <a:lstStyle/>
          <a:p>
            <a:pPr algn="r"/>
            <a:r>
              <a:rPr lang="en-US" sz="1400" dirty="0">
                <a:solidFill>
                  <a:prstClr val="white"/>
                </a:solidFill>
                <a:latin typeface="Chalkboard"/>
              </a:rPr>
              <a:t>April 8</a:t>
            </a:r>
            <a:r>
              <a:rPr lang="en-US" sz="1400" baseline="30000" dirty="0">
                <a:solidFill>
                  <a:prstClr val="white"/>
                </a:solidFill>
                <a:latin typeface="Chalkboard"/>
              </a:rPr>
              <a:t>th</a:t>
            </a:r>
            <a:r>
              <a:rPr lang="en-US" sz="1400" dirty="0">
                <a:solidFill>
                  <a:prstClr val="white"/>
                </a:solidFill>
                <a:latin typeface="Chalkboard"/>
              </a:rPr>
              <a:t> 2016</a:t>
            </a:r>
          </a:p>
          <a:p>
            <a:pPr algn="r"/>
            <a:r>
              <a:rPr lang="en-US" sz="1400" dirty="0">
                <a:solidFill>
                  <a:prstClr val="white"/>
                </a:solidFill>
                <a:latin typeface="Chalkboard"/>
              </a:rPr>
              <a:t>498 ES – Energy Presentation</a:t>
            </a:r>
          </a:p>
        </p:txBody>
      </p:sp>
      <p:sp>
        <p:nvSpPr>
          <p:cNvPr id="19" name="Rectangle 18"/>
          <p:cNvSpPr/>
          <p:nvPr/>
        </p:nvSpPr>
        <p:spPr>
          <a:xfrm>
            <a:off x="5708822" y="5457159"/>
            <a:ext cx="123567" cy="272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07780" y="5292179"/>
            <a:ext cx="8528439" cy="415498"/>
          </a:xfrm>
          <a:prstGeom prst="rect">
            <a:avLst/>
          </a:prstGeom>
          <a:noFill/>
        </p:spPr>
        <p:txBody>
          <a:bodyPr wrap="square" rtlCol="0">
            <a:spAutoFit/>
          </a:bodyPr>
          <a:lstStyle/>
          <a:p>
            <a:pPr algn="just"/>
            <a:r>
              <a:rPr lang="en-US" sz="1050" b="1" dirty="0">
                <a:latin typeface="Chalkboard"/>
              </a:rPr>
              <a:t>Fig. </a:t>
            </a:r>
            <a:r>
              <a:rPr lang="en-US" sz="1050" b="1" dirty="0" smtClean="0">
                <a:latin typeface="Chalkboard"/>
              </a:rPr>
              <a:t>12. (A) </a:t>
            </a:r>
            <a:r>
              <a:rPr lang="en-US" sz="1050" dirty="0" smtClean="0">
                <a:latin typeface="Chalkboard"/>
              </a:rPr>
              <a:t>Current supercharging stations in the U.S. </a:t>
            </a:r>
            <a:r>
              <a:rPr lang="en-US" sz="1050" b="1" dirty="0" smtClean="0">
                <a:latin typeface="Chalkboard"/>
              </a:rPr>
              <a:t>(B) </a:t>
            </a:r>
            <a:r>
              <a:rPr lang="en-US" sz="1050" dirty="0" smtClean="0">
                <a:latin typeface="Chalkboard"/>
              </a:rPr>
              <a:t>2016 anticipated growth in the U.S. </a:t>
            </a:r>
            <a:r>
              <a:rPr lang="en-US" sz="1050" b="1" dirty="0" smtClean="0">
                <a:latin typeface="Chalkboard"/>
              </a:rPr>
              <a:t>(C) </a:t>
            </a:r>
            <a:r>
              <a:rPr lang="en-US" sz="1050" dirty="0" smtClean="0">
                <a:latin typeface="Chalkboard"/>
              </a:rPr>
              <a:t>Current supercharging stations in the Europe. </a:t>
            </a:r>
            <a:r>
              <a:rPr lang="en-US" sz="1050" b="1" dirty="0" smtClean="0">
                <a:latin typeface="Chalkboard"/>
              </a:rPr>
              <a:t>(D) </a:t>
            </a:r>
            <a:r>
              <a:rPr lang="en-US" sz="1050" dirty="0" smtClean="0">
                <a:latin typeface="Chalkboard"/>
              </a:rPr>
              <a:t>Anticipated growth of supercharging stations in Europe by 2016. </a:t>
            </a:r>
          </a:p>
        </p:txBody>
      </p:sp>
      <p:sp>
        <p:nvSpPr>
          <p:cNvPr id="31" name="TextBox 30"/>
          <p:cNvSpPr txBox="1"/>
          <p:nvPr/>
        </p:nvSpPr>
        <p:spPr>
          <a:xfrm>
            <a:off x="438151" y="718897"/>
            <a:ext cx="3028949" cy="369332"/>
          </a:xfrm>
          <a:prstGeom prst="rect">
            <a:avLst/>
          </a:prstGeom>
          <a:noFill/>
        </p:spPr>
        <p:txBody>
          <a:bodyPr wrap="square" rtlCol="0">
            <a:spAutoFit/>
          </a:bodyPr>
          <a:lstStyle/>
          <a:p>
            <a:pPr algn="ctr"/>
            <a:r>
              <a:rPr lang="en-US" b="1" i="1" dirty="0" smtClean="0">
                <a:solidFill>
                  <a:schemeClr val="tx2"/>
                </a:solidFill>
                <a:latin typeface="Chalkboard"/>
              </a:rPr>
              <a:t>Musk on Nuclear</a:t>
            </a:r>
            <a:endParaRPr lang="en-US" b="1" i="1" dirty="0">
              <a:solidFill>
                <a:schemeClr val="tx2"/>
              </a:solidFill>
              <a:latin typeface="Chalkboard"/>
            </a:endParaRPr>
          </a:p>
        </p:txBody>
      </p:sp>
      <p:cxnSp>
        <p:nvCxnSpPr>
          <p:cNvPr id="32" name="Straight Connector 31"/>
          <p:cNvCxnSpPr/>
          <p:nvPr/>
        </p:nvCxnSpPr>
        <p:spPr>
          <a:xfrm>
            <a:off x="415694" y="1097483"/>
            <a:ext cx="304201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06641" y="1152044"/>
            <a:ext cx="3225800" cy="3970318"/>
          </a:xfrm>
          <a:prstGeom prst="rect">
            <a:avLst/>
          </a:prstGeom>
        </p:spPr>
        <p:txBody>
          <a:bodyPr wrap="square">
            <a:spAutoFit/>
          </a:bodyPr>
          <a:lstStyle/>
          <a:p>
            <a:pPr algn="just"/>
            <a:r>
              <a:rPr lang="en-US" sz="1200" i="1" dirty="0" smtClean="0">
                <a:solidFill>
                  <a:srgbClr val="666666"/>
                </a:solidFill>
                <a:latin typeface="Georgia" panose="02040502050405020303" pitchFamily="18" charset="0"/>
              </a:rPr>
              <a:t>“I'm </a:t>
            </a:r>
            <a:r>
              <a:rPr lang="en-US" sz="1200" i="1" dirty="0">
                <a:solidFill>
                  <a:srgbClr val="666666"/>
                </a:solidFill>
                <a:latin typeface="Georgia" panose="02040502050405020303" pitchFamily="18" charset="0"/>
              </a:rPr>
              <a:t>quite confident that solar power will be the single largest source  of electrical energy for humanity in the future. It will be combined  with other things, of course, such as hydro power, geothermal, and I  actually think nuclear is not a terrible option, so long as you're not  located in a place that's susceptible to natural disasters. That, also I  think, defies common sense. So long as there are not huge earthquakes  or weather systems that have names coming at you, then I think nuclear  can be a sensible option. There are much safer and better ways of  generating nuclear energy - I'm talking fission here - than existed in  the past when nuclear reactors first came out. At some point in the  future it would be nice to make fusion work, of course. That'd be quite  good, but in the mean time I think indirect fusion, being solar power,  is a good thing to do</a:t>
            </a:r>
            <a:r>
              <a:rPr lang="en-US" sz="1200" i="1" dirty="0" smtClean="0">
                <a:solidFill>
                  <a:srgbClr val="666666"/>
                </a:solidFill>
                <a:latin typeface="Georgia" panose="02040502050405020303" pitchFamily="18" charset="0"/>
              </a:rPr>
              <a:t>.” </a:t>
            </a:r>
            <a:r>
              <a:rPr lang="en-US" sz="1200" dirty="0" smtClean="0">
                <a:solidFill>
                  <a:srgbClr val="666666"/>
                </a:solidFill>
                <a:latin typeface="Georgia" panose="02040502050405020303" pitchFamily="18" charset="0"/>
              </a:rPr>
              <a:t>– Elon Musk</a:t>
            </a:r>
            <a:endParaRPr lang="en-US" sz="1200" dirty="0"/>
          </a:p>
        </p:txBody>
      </p:sp>
      <p:pic>
        <p:nvPicPr>
          <p:cNvPr id="8" name="Picture 7"/>
          <p:cNvPicPr>
            <a:picLocks noChangeAspect="1"/>
          </p:cNvPicPr>
          <p:nvPr/>
        </p:nvPicPr>
        <p:blipFill>
          <a:blip r:embed="rId3"/>
          <a:stretch>
            <a:fillRect/>
          </a:stretch>
        </p:blipFill>
        <p:spPr>
          <a:xfrm>
            <a:off x="3759571" y="1192734"/>
            <a:ext cx="2962656" cy="1773223"/>
          </a:xfrm>
          <a:prstGeom prst="rect">
            <a:avLst/>
          </a:prstGeom>
        </p:spPr>
      </p:pic>
      <p:pic>
        <p:nvPicPr>
          <p:cNvPr id="10" name="Picture 9"/>
          <p:cNvPicPr>
            <a:picLocks noChangeAspect="1"/>
          </p:cNvPicPr>
          <p:nvPr/>
        </p:nvPicPr>
        <p:blipFill>
          <a:blip r:embed="rId4"/>
          <a:stretch>
            <a:fillRect/>
          </a:stretch>
        </p:blipFill>
        <p:spPr>
          <a:xfrm>
            <a:off x="3759571" y="2997041"/>
            <a:ext cx="2961487" cy="1955959"/>
          </a:xfrm>
          <a:prstGeom prst="rect">
            <a:avLst/>
          </a:prstGeom>
        </p:spPr>
      </p:pic>
      <p:sp>
        <p:nvSpPr>
          <p:cNvPr id="23" name="TextBox 22"/>
          <p:cNvSpPr txBox="1"/>
          <p:nvPr/>
        </p:nvSpPr>
        <p:spPr>
          <a:xfrm>
            <a:off x="3629628" y="718897"/>
            <a:ext cx="5205452" cy="369332"/>
          </a:xfrm>
          <a:prstGeom prst="rect">
            <a:avLst/>
          </a:prstGeom>
          <a:noFill/>
        </p:spPr>
        <p:txBody>
          <a:bodyPr wrap="square" rtlCol="0">
            <a:spAutoFit/>
          </a:bodyPr>
          <a:lstStyle/>
          <a:p>
            <a:pPr algn="ctr"/>
            <a:r>
              <a:rPr lang="en-US" b="1" i="1" dirty="0" smtClean="0">
                <a:solidFill>
                  <a:schemeClr val="tx2"/>
                </a:solidFill>
                <a:latin typeface="Chalkboard"/>
              </a:rPr>
              <a:t>The Massive </a:t>
            </a:r>
            <a:r>
              <a:rPr lang="en-US" b="1" i="1" dirty="0" err="1" smtClean="0">
                <a:solidFill>
                  <a:schemeClr val="tx2"/>
                </a:solidFill>
                <a:latin typeface="Chalkboard"/>
              </a:rPr>
              <a:t>Massive</a:t>
            </a:r>
            <a:r>
              <a:rPr lang="en-US" b="1" i="1" dirty="0" smtClean="0">
                <a:solidFill>
                  <a:schemeClr val="tx2"/>
                </a:solidFill>
                <a:latin typeface="Chalkboard"/>
              </a:rPr>
              <a:t> Growth (Over 3 years)</a:t>
            </a:r>
            <a:endParaRPr lang="en-US" b="1" i="1" dirty="0">
              <a:solidFill>
                <a:schemeClr val="tx2"/>
              </a:solidFill>
              <a:latin typeface="Chalkboard"/>
            </a:endParaRPr>
          </a:p>
        </p:txBody>
      </p:sp>
      <p:cxnSp>
        <p:nvCxnSpPr>
          <p:cNvPr id="24" name="Straight Connector 23"/>
          <p:cNvCxnSpPr/>
          <p:nvPr/>
        </p:nvCxnSpPr>
        <p:spPr>
          <a:xfrm>
            <a:off x="3607171" y="1097483"/>
            <a:ext cx="522791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5"/>
          <a:stretch>
            <a:fillRect/>
          </a:stretch>
        </p:blipFill>
        <p:spPr>
          <a:xfrm>
            <a:off x="6789856" y="1183863"/>
            <a:ext cx="1892615" cy="1773936"/>
          </a:xfrm>
          <a:prstGeom prst="rect">
            <a:avLst/>
          </a:prstGeom>
        </p:spPr>
      </p:pic>
      <p:pic>
        <p:nvPicPr>
          <p:cNvPr id="20" name="Picture 19"/>
          <p:cNvPicPr>
            <a:picLocks/>
          </p:cNvPicPr>
          <p:nvPr/>
        </p:nvPicPr>
        <p:blipFill rotWithShape="1">
          <a:blip r:embed="rId6"/>
          <a:srcRect r="11203"/>
          <a:stretch/>
        </p:blipFill>
        <p:spPr>
          <a:xfrm>
            <a:off x="6789855" y="2997041"/>
            <a:ext cx="1892808" cy="1956816"/>
          </a:xfrm>
          <a:prstGeom prst="rect">
            <a:avLst/>
          </a:prstGeom>
        </p:spPr>
      </p:pic>
      <p:sp>
        <p:nvSpPr>
          <p:cNvPr id="29" name="TextBox 9"/>
          <p:cNvSpPr txBox="1">
            <a:spLocks noChangeArrowheads="1"/>
          </p:cNvSpPr>
          <p:nvPr/>
        </p:nvSpPr>
        <p:spPr bwMode="auto">
          <a:xfrm>
            <a:off x="3774096" y="1180356"/>
            <a:ext cx="529009" cy="246195"/>
          </a:xfrm>
          <a:prstGeom prst="rect">
            <a:avLst/>
          </a:prstGeom>
          <a:solidFill>
            <a:srgbClr val="000000">
              <a:alpha val="70000"/>
            </a:srgbClr>
          </a:solidFill>
          <a:ln>
            <a:noFill/>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FFFF00"/>
                </a:solidFill>
                <a:effectLst/>
                <a:latin typeface="Arial" panose="020B0604020202020204" pitchFamily="34" charset="0"/>
                <a:ea typeface="Times New Roman" panose="02020603050405020304" pitchFamily="18" charset="0"/>
              </a:rPr>
              <a:t>(12A)</a:t>
            </a:r>
            <a:endParaRPr kumimoji="0" lang="en-US" altLang="en-US" sz="1800" b="1" i="0" u="none" strike="noStrike" cap="none" normalizeH="0" baseline="0" dirty="0" smtClean="0">
              <a:ln>
                <a:noFill/>
              </a:ln>
              <a:solidFill>
                <a:schemeClr val="tx1"/>
              </a:solidFill>
              <a:effectLst/>
              <a:latin typeface="Arial" panose="020B0604020202020204" pitchFamily="34" charset="0"/>
            </a:endParaRPr>
          </a:p>
        </p:txBody>
      </p:sp>
      <p:sp>
        <p:nvSpPr>
          <p:cNvPr id="33" name="TextBox 9"/>
          <p:cNvSpPr txBox="1">
            <a:spLocks noChangeArrowheads="1"/>
          </p:cNvSpPr>
          <p:nvPr/>
        </p:nvSpPr>
        <p:spPr bwMode="auto">
          <a:xfrm>
            <a:off x="3774096" y="2993761"/>
            <a:ext cx="529009" cy="246195"/>
          </a:xfrm>
          <a:prstGeom prst="rect">
            <a:avLst/>
          </a:prstGeom>
          <a:solidFill>
            <a:srgbClr val="000000">
              <a:alpha val="70000"/>
            </a:srgbClr>
          </a:solidFill>
          <a:ln>
            <a:noFill/>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FFFF00"/>
                </a:solidFill>
                <a:effectLst/>
                <a:latin typeface="Arial" panose="020B0604020202020204" pitchFamily="34" charset="0"/>
                <a:ea typeface="Times New Roman" panose="02020603050405020304" pitchFamily="18" charset="0"/>
              </a:rPr>
              <a:t>(12B)</a:t>
            </a:r>
            <a:endParaRPr kumimoji="0" lang="en-US" altLang="en-US" sz="1800" b="1" i="0" u="none" strike="noStrike" cap="none" normalizeH="0" baseline="0" dirty="0" smtClean="0">
              <a:ln>
                <a:noFill/>
              </a:ln>
              <a:solidFill>
                <a:schemeClr val="tx1"/>
              </a:solidFill>
              <a:effectLst/>
              <a:latin typeface="Arial" panose="020B0604020202020204" pitchFamily="34" charset="0"/>
            </a:endParaRPr>
          </a:p>
        </p:txBody>
      </p:sp>
      <p:sp>
        <p:nvSpPr>
          <p:cNvPr id="35" name="TextBox 9"/>
          <p:cNvSpPr txBox="1">
            <a:spLocks noChangeArrowheads="1"/>
          </p:cNvSpPr>
          <p:nvPr/>
        </p:nvSpPr>
        <p:spPr bwMode="auto">
          <a:xfrm>
            <a:off x="6807664" y="1180356"/>
            <a:ext cx="529009" cy="246195"/>
          </a:xfrm>
          <a:prstGeom prst="rect">
            <a:avLst/>
          </a:prstGeom>
          <a:solidFill>
            <a:srgbClr val="000000">
              <a:alpha val="70000"/>
            </a:srgbClr>
          </a:solidFill>
          <a:ln>
            <a:noFill/>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FFFF00"/>
                </a:solidFill>
                <a:effectLst/>
                <a:latin typeface="Arial" panose="020B0604020202020204" pitchFamily="34" charset="0"/>
                <a:ea typeface="Times New Roman" panose="02020603050405020304" pitchFamily="18" charset="0"/>
              </a:rPr>
              <a:t>(13A)</a:t>
            </a:r>
            <a:endParaRPr kumimoji="0" lang="en-US" altLang="en-US" sz="1800" b="1" i="0" u="none" strike="noStrike" cap="none" normalizeH="0" baseline="0" dirty="0" smtClean="0">
              <a:ln>
                <a:noFill/>
              </a:ln>
              <a:solidFill>
                <a:schemeClr val="tx1"/>
              </a:solidFill>
              <a:effectLst/>
              <a:latin typeface="Arial" panose="020B0604020202020204" pitchFamily="34" charset="0"/>
            </a:endParaRPr>
          </a:p>
        </p:txBody>
      </p:sp>
      <p:sp>
        <p:nvSpPr>
          <p:cNvPr id="37" name="TextBox 9"/>
          <p:cNvSpPr txBox="1">
            <a:spLocks noChangeArrowheads="1"/>
          </p:cNvSpPr>
          <p:nvPr/>
        </p:nvSpPr>
        <p:spPr bwMode="auto">
          <a:xfrm>
            <a:off x="6799320" y="3008837"/>
            <a:ext cx="529009" cy="246195"/>
          </a:xfrm>
          <a:prstGeom prst="rect">
            <a:avLst/>
          </a:prstGeom>
          <a:solidFill>
            <a:srgbClr val="000000">
              <a:alpha val="70000"/>
            </a:srgbClr>
          </a:solidFill>
          <a:ln>
            <a:noFill/>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FFFF00"/>
                </a:solidFill>
                <a:effectLst/>
                <a:latin typeface="Arial" panose="020B0604020202020204" pitchFamily="34" charset="0"/>
                <a:ea typeface="Times New Roman" panose="02020603050405020304" pitchFamily="18" charset="0"/>
              </a:rPr>
              <a:t>(13B)</a:t>
            </a:r>
            <a:endParaRPr kumimoji="0" lang="en-US" altLang="en-US" sz="1800" b="1"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572955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56033</TotalTime>
  <Words>1861</Words>
  <Application>Microsoft Office PowerPoint</Application>
  <PresentationFormat>On-screen Show (4:3)</PresentationFormat>
  <Paragraphs>265</Paragraphs>
  <Slides>17</Slides>
  <Notes>0</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2_Office Theme</vt:lpstr>
      <vt:lpstr>1_Office Theme</vt:lpstr>
      <vt:lpstr>Practical Hydrogen Fuel Development: A Non-Nuclear Feasibility Study</vt:lpstr>
      <vt:lpstr>Short Bio - Hybrid Pixel-Waveform (HPWF) CdTe</vt:lpstr>
      <vt:lpstr>Short Bio –  First and Second Generation Radiation Cars</vt:lpstr>
      <vt:lpstr>Motivation of Work – Carbon Dioxide and Current Infrastructure</vt:lpstr>
      <vt:lpstr>Introduction – Our Energy Infrastructure</vt:lpstr>
      <vt:lpstr>Trends in Energy – Nuclear In Review</vt:lpstr>
      <vt:lpstr>Trends in Energy – Sector Growth</vt:lpstr>
      <vt:lpstr>Trends in Energy – Our Current Energy Distribution</vt:lpstr>
      <vt:lpstr>Trends in Energy – Tesla Growth</vt:lpstr>
      <vt:lpstr>What statement is being made?</vt:lpstr>
      <vt:lpstr>Moving Forward With EIA Trends – The Goal</vt:lpstr>
      <vt:lpstr>Moving Forward With EIA Trends – Ingredient 1</vt:lpstr>
      <vt:lpstr>Moving Forward With EIA Trends – Renewable Ingredient</vt:lpstr>
      <vt:lpstr>Moving Forward With EIA Trends – Renewable Ingredient</vt:lpstr>
      <vt:lpstr>Moving Forward With EIA Trends – The Ingredients</vt:lpstr>
      <vt:lpstr>Moving Forward With EIA Trends – Methanol Dehydrogenation</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PET EXPERIMENTAL UPDATE</dc:title>
  <dc:creator>Andrew Groll</dc:creator>
  <cp:lastModifiedBy>Groll, Andrew Nicholas</cp:lastModifiedBy>
  <cp:revision>278</cp:revision>
  <cp:lastPrinted>2015-04-02T20:02:14Z</cp:lastPrinted>
  <dcterms:created xsi:type="dcterms:W3CDTF">2015-02-04T20:32:04Z</dcterms:created>
  <dcterms:modified xsi:type="dcterms:W3CDTF">2016-04-08T18:05:52Z</dcterms:modified>
</cp:coreProperties>
</file>