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2D70-9A17-4F79-9F45-3EB8D1F1613D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4B58E68-0C7E-41D0-B2EE-BD62DBBF2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5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2D70-9A17-4F79-9F45-3EB8D1F1613D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B58E68-0C7E-41D0-B2EE-BD62DBBF2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9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2D70-9A17-4F79-9F45-3EB8D1F1613D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B58E68-0C7E-41D0-B2EE-BD62DBBF281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6638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2D70-9A17-4F79-9F45-3EB8D1F1613D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B58E68-0C7E-41D0-B2EE-BD62DBBF2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84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2D70-9A17-4F79-9F45-3EB8D1F1613D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B58E68-0C7E-41D0-B2EE-BD62DBBF281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6495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2D70-9A17-4F79-9F45-3EB8D1F1613D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B58E68-0C7E-41D0-B2EE-BD62DBBF2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04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2D70-9A17-4F79-9F45-3EB8D1F1613D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E68-0C7E-41D0-B2EE-BD62DBBF2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37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2D70-9A17-4F79-9F45-3EB8D1F1613D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E68-0C7E-41D0-B2EE-BD62DBBF2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2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2D70-9A17-4F79-9F45-3EB8D1F1613D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E68-0C7E-41D0-B2EE-BD62DBBF2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6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2D70-9A17-4F79-9F45-3EB8D1F1613D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B58E68-0C7E-41D0-B2EE-BD62DBBF2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2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2D70-9A17-4F79-9F45-3EB8D1F1613D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B58E68-0C7E-41D0-B2EE-BD62DBBF2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7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2D70-9A17-4F79-9F45-3EB8D1F1613D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B58E68-0C7E-41D0-B2EE-BD62DBBF2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2D70-9A17-4F79-9F45-3EB8D1F1613D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E68-0C7E-41D0-B2EE-BD62DBBF2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9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2D70-9A17-4F79-9F45-3EB8D1F1613D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E68-0C7E-41D0-B2EE-BD62DBBF2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9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2D70-9A17-4F79-9F45-3EB8D1F1613D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E68-0C7E-41D0-B2EE-BD62DBBF2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29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2D70-9A17-4F79-9F45-3EB8D1F1613D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B58E68-0C7E-41D0-B2EE-BD62DBBF2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7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82D70-9A17-4F79-9F45-3EB8D1F1613D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4B58E68-0C7E-41D0-B2EE-BD62DBBF2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0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Microgrids</a:t>
            </a:r>
            <a:r>
              <a:rPr lang="en-US" dirty="0" smtClean="0"/>
              <a:t> for Distributed Generation in Developing Countries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Nicholas Rivera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35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WBREDA: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Electrification allowed for some individuals to obtain higher incomes</a:t>
            </a:r>
          </a:p>
          <a:p>
            <a:r>
              <a:rPr lang="en-US" dirty="0" smtClean="0"/>
              <a:t>In general, higher disposable income correlates to higher electricity consumption</a:t>
            </a:r>
          </a:p>
          <a:p>
            <a:r>
              <a:rPr lang="en-US" dirty="0" smtClean="0"/>
              <a:t>Increase in energy intensive appliance use</a:t>
            </a:r>
          </a:p>
          <a:p>
            <a:r>
              <a:rPr lang="en-US" dirty="0" smtClean="0"/>
              <a:t>Effort to control  usage using current limiters</a:t>
            </a:r>
          </a:p>
          <a:p>
            <a:pPr lvl="1"/>
            <a:r>
              <a:rPr lang="en-US" dirty="0" smtClean="0"/>
              <a:t>Quickly rendered useless</a:t>
            </a:r>
          </a:p>
          <a:p>
            <a:r>
              <a:rPr lang="en-US" dirty="0" smtClean="0"/>
              <a:t>Performance may decrease or zero out upon the arrival and integration of the central grid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65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Microgrids</a:t>
            </a:r>
            <a:r>
              <a:rPr lang="en-US" dirty="0" smtClean="0"/>
              <a:t> can  solve localized energy challenges</a:t>
            </a:r>
          </a:p>
          <a:p>
            <a:r>
              <a:rPr lang="en-US" dirty="0" smtClean="0"/>
              <a:t>When paired with distributed generation, consumers can be more active in selecting their energy sources</a:t>
            </a:r>
          </a:p>
          <a:p>
            <a:r>
              <a:rPr lang="en-US" dirty="0" smtClean="0"/>
              <a:t>Rural electrification can increase quality of life, public health, and financial stability (due to job creation)</a:t>
            </a:r>
          </a:p>
          <a:p>
            <a:r>
              <a:rPr lang="en-US" dirty="0" smtClean="0"/>
              <a:t>Despite benefits, there are always challenges to address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40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Department of Energy. "Energy.gov." </a:t>
            </a:r>
            <a:r>
              <a:rPr lang="en-US" i="1" dirty="0"/>
              <a:t>Distributed Energy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19 Nov. 2014.</a:t>
            </a:r>
          </a:p>
          <a:p>
            <a:r>
              <a:rPr lang="en-US" dirty="0"/>
              <a:t>Galvin Power. "What Are Smart </a:t>
            </a:r>
            <a:r>
              <a:rPr lang="en-US" dirty="0" err="1"/>
              <a:t>Microgrids</a:t>
            </a:r>
            <a:r>
              <a:rPr lang="en-US" dirty="0"/>
              <a:t>?" </a:t>
            </a:r>
            <a:r>
              <a:rPr lang="en-US" i="1" dirty="0"/>
              <a:t>Home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19 Nov. 2014.</a:t>
            </a:r>
          </a:p>
          <a:p>
            <a:r>
              <a:rPr lang="en-US" dirty="0" err="1"/>
              <a:t>Schnitzer</a:t>
            </a:r>
            <a:r>
              <a:rPr lang="en-US" dirty="0"/>
              <a:t>, Daniel, </a:t>
            </a:r>
            <a:r>
              <a:rPr lang="en-US" dirty="0" err="1"/>
              <a:t>Deepa</a:t>
            </a:r>
            <a:r>
              <a:rPr lang="en-US" dirty="0"/>
              <a:t> S. </a:t>
            </a:r>
            <a:r>
              <a:rPr lang="en-US" dirty="0" err="1"/>
              <a:t>Lounsbury</a:t>
            </a:r>
            <a:r>
              <a:rPr lang="en-US" dirty="0"/>
              <a:t>, Juan P. </a:t>
            </a:r>
            <a:r>
              <a:rPr lang="en-US" dirty="0" err="1"/>
              <a:t>Carvallo</a:t>
            </a:r>
            <a:r>
              <a:rPr lang="en-US" dirty="0"/>
              <a:t>, </a:t>
            </a:r>
            <a:r>
              <a:rPr lang="en-US" dirty="0" err="1"/>
              <a:t>Ranjit</a:t>
            </a:r>
            <a:r>
              <a:rPr lang="en-US" dirty="0"/>
              <a:t> </a:t>
            </a:r>
            <a:r>
              <a:rPr lang="en-US" dirty="0" err="1"/>
              <a:t>Deshmukh</a:t>
            </a:r>
            <a:r>
              <a:rPr lang="en-US" dirty="0"/>
              <a:t>, Jay Apt, and Daniel M. </a:t>
            </a:r>
            <a:r>
              <a:rPr lang="en-US" dirty="0" err="1"/>
              <a:t>Kammen</a:t>
            </a:r>
            <a:r>
              <a:rPr lang="en-US" dirty="0"/>
              <a:t>. </a:t>
            </a:r>
            <a:r>
              <a:rPr lang="en-US" i="1" dirty="0" err="1"/>
              <a:t>Microgrids</a:t>
            </a:r>
            <a:r>
              <a:rPr lang="en-US" i="1" dirty="0"/>
              <a:t> for Rural Electrification</a:t>
            </a:r>
            <a:r>
              <a:rPr lang="en-US" dirty="0"/>
              <a:t>. Rep. United Nations Foundation, </a:t>
            </a:r>
            <a:r>
              <a:rPr lang="en-US" dirty="0" err="1"/>
              <a:t>n.d.</a:t>
            </a:r>
            <a:r>
              <a:rPr lang="en-US" dirty="0"/>
              <a:t> Web. Feb. </a:t>
            </a:r>
            <a:r>
              <a:rPr lang="en-US"/>
              <a:t>2014.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2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</a:p>
          <a:p>
            <a:r>
              <a:rPr lang="en-US" dirty="0" err="1" smtClean="0"/>
              <a:t>Microgrids</a:t>
            </a:r>
            <a:endParaRPr lang="en-US" dirty="0" smtClean="0"/>
          </a:p>
          <a:p>
            <a:r>
              <a:rPr lang="en-US" dirty="0" smtClean="0"/>
              <a:t>Distributed Generation</a:t>
            </a:r>
          </a:p>
          <a:p>
            <a:r>
              <a:rPr lang="en-US" dirty="0" smtClean="0"/>
              <a:t>Rural Electrification</a:t>
            </a:r>
          </a:p>
          <a:p>
            <a:r>
              <a:rPr lang="en-US" dirty="0" smtClean="0"/>
              <a:t>Case Study</a:t>
            </a:r>
          </a:p>
          <a:p>
            <a:r>
              <a:rPr lang="en-US" smtClean="0"/>
              <a:t>Takeaways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7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things into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1.2 Billion people do not have access to electricity</a:t>
            </a:r>
          </a:p>
          <a:p>
            <a:pPr lvl="1"/>
            <a:r>
              <a:rPr lang="en-US" dirty="0" smtClean="0"/>
              <a:t>550M in Africa</a:t>
            </a:r>
          </a:p>
          <a:p>
            <a:pPr lvl="1"/>
            <a:r>
              <a:rPr lang="en-US" dirty="0" smtClean="0"/>
              <a:t>300M in India</a:t>
            </a:r>
          </a:p>
          <a:p>
            <a:r>
              <a:rPr lang="en-US" dirty="0" smtClean="0"/>
              <a:t>Current approach is to extend central grid</a:t>
            </a:r>
          </a:p>
          <a:p>
            <a:pPr lvl="1"/>
            <a:r>
              <a:rPr lang="en-US" dirty="0" smtClean="0"/>
              <a:t>Can be inefficient due to lack of capital and stresses to grid</a:t>
            </a:r>
          </a:p>
          <a:p>
            <a:r>
              <a:rPr lang="en-US" dirty="0" smtClean="0"/>
              <a:t>Multiple models to consider</a:t>
            </a:r>
          </a:p>
          <a:p>
            <a:pPr lvl="1"/>
            <a:r>
              <a:rPr lang="en-US" dirty="0" smtClean="0"/>
              <a:t>For-Profit</a:t>
            </a:r>
          </a:p>
          <a:p>
            <a:pPr lvl="1"/>
            <a:r>
              <a:rPr lang="en-US" dirty="0" smtClean="0"/>
              <a:t>Partially-Subsidized</a:t>
            </a:r>
          </a:p>
          <a:p>
            <a:pPr lvl="1"/>
            <a:r>
              <a:rPr lang="en-US" dirty="0" smtClean="0"/>
              <a:t>Fully Subsidized</a:t>
            </a:r>
          </a:p>
        </p:txBody>
      </p:sp>
    </p:spTree>
    <p:extLst>
      <p:ext uri="{BB962C8B-B14F-4D97-AF65-F5344CB8AC3E}">
        <p14:creationId xmlns:p14="http://schemas.microsoft.com/office/powerpoint/2010/main" val="67869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Microgrid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Localized vs. vast</a:t>
            </a:r>
          </a:p>
          <a:p>
            <a:r>
              <a:rPr lang="en-US" dirty="0" smtClean="0"/>
              <a:t>Achieve local goals</a:t>
            </a:r>
          </a:p>
          <a:p>
            <a:pPr lvl="1"/>
            <a:r>
              <a:rPr lang="en-US" dirty="0" smtClean="0"/>
              <a:t>Reliability</a:t>
            </a:r>
          </a:p>
          <a:p>
            <a:pPr lvl="1"/>
            <a:r>
              <a:rPr lang="en-US" dirty="0" smtClean="0"/>
              <a:t>Carbon emission reduction</a:t>
            </a:r>
          </a:p>
          <a:p>
            <a:pPr lvl="1"/>
            <a:r>
              <a:rPr lang="en-US" dirty="0" smtClean="0"/>
              <a:t>Diverse energy portfolio</a:t>
            </a:r>
          </a:p>
          <a:p>
            <a:pPr lvl="1"/>
            <a:r>
              <a:rPr lang="en-US" dirty="0" smtClean="0"/>
              <a:t>Less transmission losses</a:t>
            </a:r>
          </a:p>
          <a:p>
            <a:r>
              <a:rPr lang="en-US" dirty="0" smtClean="0"/>
              <a:t>Function independently of, but still network with, the larger grid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8" y="849905"/>
            <a:ext cx="4100948" cy="329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7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Microgrids</a:t>
            </a:r>
            <a:r>
              <a:rPr lang="en-US" dirty="0" smtClean="0"/>
              <a:t> employ</a:t>
            </a:r>
          </a:p>
          <a:p>
            <a:pPr lvl="1"/>
            <a:r>
              <a:rPr lang="en-US" dirty="0" smtClean="0"/>
              <a:t>Diesel (most common)</a:t>
            </a:r>
          </a:p>
          <a:p>
            <a:pPr lvl="1"/>
            <a:r>
              <a:rPr lang="en-US" dirty="0" smtClean="0"/>
              <a:t>Solar photovoltaics</a:t>
            </a:r>
          </a:p>
          <a:p>
            <a:pPr lvl="1"/>
            <a:r>
              <a:rPr lang="en-US" dirty="0" smtClean="0"/>
              <a:t>Hydro</a:t>
            </a:r>
          </a:p>
          <a:p>
            <a:pPr lvl="1"/>
            <a:r>
              <a:rPr lang="en-US" dirty="0" smtClean="0"/>
              <a:t>Biomass</a:t>
            </a:r>
          </a:p>
          <a:p>
            <a:pPr lvl="1"/>
            <a:r>
              <a:rPr lang="en-US" dirty="0" smtClean="0"/>
              <a:t>Wind-diesel</a:t>
            </a:r>
          </a:p>
          <a:p>
            <a:pPr lvl="1"/>
            <a:r>
              <a:rPr lang="en-US" dirty="0" smtClean="0"/>
              <a:t>PV-diesel</a:t>
            </a:r>
          </a:p>
          <a:p>
            <a:r>
              <a:rPr lang="en-US" dirty="0" smtClean="0"/>
              <a:t>Often smaller scale/modular</a:t>
            </a:r>
          </a:p>
          <a:p>
            <a:r>
              <a:rPr lang="en-US" dirty="0" smtClean="0"/>
              <a:t>Can help prevent local blackouts/brownouts</a:t>
            </a:r>
          </a:p>
          <a:p>
            <a:endParaRPr lang="en-US" dirty="0" smtClean="0"/>
          </a:p>
        </p:txBody>
      </p:sp>
      <p:pic>
        <p:nvPicPr>
          <p:cNvPr id="1026" name="Picture 2" descr="http://narural-energy.com/wp-content/uploads/Photovoltaic-pump-thegef.org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070" y="2133600"/>
            <a:ext cx="3847794" cy="256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510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Electrification -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low quality energy sources with cheaper, more efficient sources</a:t>
            </a:r>
          </a:p>
          <a:p>
            <a:r>
              <a:rPr lang="en-US" dirty="0" smtClean="0"/>
              <a:t>Electric lighting vs. kerosene lamps</a:t>
            </a:r>
          </a:p>
          <a:p>
            <a:r>
              <a:rPr lang="en-US" dirty="0" smtClean="0"/>
              <a:t>Improved health due to less reliance on biomass fuel</a:t>
            </a:r>
          </a:p>
          <a:p>
            <a:r>
              <a:rPr lang="en-US" dirty="0" smtClean="0"/>
              <a:t>Increased local education</a:t>
            </a:r>
          </a:p>
          <a:p>
            <a:r>
              <a:rPr lang="en-US" dirty="0" smtClean="0"/>
              <a:t>Wage improvement</a:t>
            </a:r>
          </a:p>
          <a:p>
            <a:r>
              <a:rPr lang="en-US" dirty="0" smtClean="0"/>
              <a:t>Increased potential for demand side management</a:t>
            </a:r>
          </a:p>
        </p:txBody>
      </p:sp>
      <p:pic>
        <p:nvPicPr>
          <p:cNvPr id="2050" name="Picture 2" descr="http://2.bp.blogspot.com/-IAq1k8KGNj0/TuK5xt8zy-I/AAAAAAAAB2g/n0XiCpOKWyQ/s1600/DSCF42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480" y="3000361"/>
            <a:ext cx="2725468" cy="20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375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Electrification -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technical and business skills</a:t>
            </a:r>
          </a:p>
          <a:p>
            <a:r>
              <a:rPr lang="en-US" dirty="0" smtClean="0"/>
              <a:t>Difficulty limiting individual consumption</a:t>
            </a:r>
          </a:p>
          <a:p>
            <a:r>
              <a:rPr lang="en-US" dirty="0" smtClean="0"/>
              <a:t>Theft</a:t>
            </a:r>
          </a:p>
          <a:p>
            <a:r>
              <a:rPr lang="en-US" dirty="0" smtClean="0"/>
              <a:t>Community involvement needed throughout process</a:t>
            </a:r>
          </a:p>
          <a:p>
            <a:r>
              <a:rPr lang="en-US" dirty="0" smtClean="0"/>
              <a:t>Penalty enforcement</a:t>
            </a:r>
            <a:endParaRPr lang="en-US" dirty="0"/>
          </a:p>
        </p:txBody>
      </p:sp>
      <p:pic>
        <p:nvPicPr>
          <p:cNvPr id="3074" name="Picture 2" descr="http://www.dailytimes.com.pk/print_images/456/2014-01-29/1390942468-5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2" y="4178671"/>
            <a:ext cx="4343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248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Study: West Bengal Renewable Energy Development Agency (WBREDA)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agency tasked with implementing renewable energy</a:t>
            </a:r>
          </a:p>
          <a:p>
            <a:r>
              <a:rPr lang="en-US" dirty="0" smtClean="0"/>
              <a:t>Installed over 20 </a:t>
            </a:r>
            <a:r>
              <a:rPr lang="en-US" dirty="0" err="1" smtClean="0"/>
              <a:t>microgrids</a:t>
            </a:r>
            <a:r>
              <a:rPr lang="en-US" dirty="0" smtClean="0"/>
              <a:t> since 1993</a:t>
            </a:r>
          </a:p>
          <a:p>
            <a:pPr lvl="1"/>
            <a:r>
              <a:rPr lang="en-US" dirty="0" smtClean="0"/>
              <a:t>18 PV</a:t>
            </a:r>
          </a:p>
          <a:p>
            <a:pPr lvl="1"/>
            <a:r>
              <a:rPr lang="en-US" dirty="0" smtClean="0"/>
              <a:t>3 biomass</a:t>
            </a:r>
          </a:p>
          <a:p>
            <a:pPr lvl="1"/>
            <a:r>
              <a:rPr lang="en-US" dirty="0" smtClean="0"/>
              <a:t>1 biomass/PV hybrid</a:t>
            </a:r>
          </a:p>
          <a:p>
            <a:pPr lvl="1"/>
            <a:r>
              <a:rPr lang="en-US" dirty="0" smtClean="0"/>
              <a:t>1 wind/diesel hybrid</a:t>
            </a:r>
          </a:p>
          <a:p>
            <a:r>
              <a:rPr lang="en-US" dirty="0" smtClean="0"/>
              <a:t>WBREDA and municipal government split ownership of grids</a:t>
            </a:r>
          </a:p>
          <a:p>
            <a:r>
              <a:rPr lang="en-US" dirty="0" smtClean="0"/>
              <a:t>In  some of the </a:t>
            </a:r>
            <a:r>
              <a:rPr lang="en-US" dirty="0" err="1" smtClean="0"/>
              <a:t>microgrid</a:t>
            </a:r>
            <a:r>
              <a:rPr lang="en-US" dirty="0" smtClean="0"/>
              <a:t> communities, beneficiary committees have assumed responsibilities of monitoring usage and enforcing penalties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2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WBREDA: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100% government subsidized </a:t>
            </a:r>
            <a:r>
              <a:rPr lang="en-US" dirty="0" err="1" smtClean="0"/>
              <a:t>microgrids</a:t>
            </a:r>
            <a:endParaRPr lang="en-US" dirty="0" smtClean="0"/>
          </a:p>
          <a:p>
            <a:r>
              <a:rPr lang="en-US" dirty="0" smtClean="0"/>
              <a:t>Tariffs collected fund O&amp;M expenses</a:t>
            </a:r>
          </a:p>
          <a:p>
            <a:pPr lvl="1"/>
            <a:r>
              <a:rPr lang="en-US" dirty="0" smtClean="0"/>
              <a:t>Salaries of maintenance contractor, linemen, spare parts</a:t>
            </a:r>
          </a:p>
          <a:p>
            <a:r>
              <a:rPr lang="en-US" dirty="0" smtClean="0"/>
              <a:t>Although existent for multiple years, there has been a price decrease from $12,000/kW installed to $4500/kW installed</a:t>
            </a:r>
          </a:p>
          <a:p>
            <a:pPr lvl="1"/>
            <a:r>
              <a:rPr lang="en-US" dirty="0" smtClean="0"/>
              <a:t>It is speculated that as of 2013, unit costs declined to $1800/kW installed</a:t>
            </a:r>
          </a:p>
          <a:p>
            <a:r>
              <a:rPr lang="en-US" dirty="0" smtClean="0"/>
              <a:t>Individuals pay for a fixed amount of energy</a:t>
            </a:r>
          </a:p>
          <a:p>
            <a:pPr lvl="1"/>
            <a:r>
              <a:rPr lang="en-US" dirty="0" smtClean="0"/>
              <a:t>Unit cost can vary by usage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17" r="1896"/>
          <a:stretch/>
        </p:blipFill>
        <p:spPr>
          <a:xfrm>
            <a:off x="8666409" y="109584"/>
            <a:ext cx="3007035" cy="286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0587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346</TotalTime>
  <Words>514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Wisp</vt:lpstr>
      <vt:lpstr>Microgrids for Distributed Generation in Developing Countries</vt:lpstr>
      <vt:lpstr>Agenda</vt:lpstr>
      <vt:lpstr>Putting things into perspective</vt:lpstr>
      <vt:lpstr>What is a Microgrid?</vt:lpstr>
      <vt:lpstr>Distributed Generation</vt:lpstr>
      <vt:lpstr>Rural Electrification - Benefits</vt:lpstr>
      <vt:lpstr>Rural Electrification - Challenges</vt:lpstr>
      <vt:lpstr>Case Study: West Bengal Renewable Energy Development Agency (WBREDA)</vt:lpstr>
      <vt:lpstr>WBREDA: Economics</vt:lpstr>
      <vt:lpstr>WBREDA: Challenges</vt:lpstr>
      <vt:lpstr>Key Takeaways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Microgrids for Distributed Generation in Developing Countries</dc:title>
  <dc:creator>Nicholas Rivera</dc:creator>
  <cp:lastModifiedBy>Nicholas Rivera</cp:lastModifiedBy>
  <cp:revision>16</cp:revision>
  <dcterms:created xsi:type="dcterms:W3CDTF">2014-11-21T02:36:29Z</dcterms:created>
  <dcterms:modified xsi:type="dcterms:W3CDTF">2014-11-21T08:24:30Z</dcterms:modified>
</cp:coreProperties>
</file>