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70" r:id="rId14"/>
    <p:sldId id="268" r:id="rId15"/>
    <p:sldId id="271" r:id="rId16"/>
    <p:sldId id="272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3EB55B1-5F36-4575-BCC2-9858446DE4CE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4CAE790-2F8A-42D1-9E24-436157ED3121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B55B1-5F36-4575-BCC2-9858446DE4CE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E790-2F8A-42D1-9E24-436157ED3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B55B1-5F36-4575-BCC2-9858446DE4CE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E790-2F8A-42D1-9E24-436157ED3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B55B1-5F36-4575-BCC2-9858446DE4CE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E790-2F8A-42D1-9E24-436157ED3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B55B1-5F36-4575-BCC2-9858446DE4CE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E790-2F8A-42D1-9E24-436157ED3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B55B1-5F36-4575-BCC2-9858446DE4CE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E790-2F8A-42D1-9E24-436157ED312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B55B1-5F36-4575-BCC2-9858446DE4CE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E790-2F8A-42D1-9E24-436157ED3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B55B1-5F36-4575-BCC2-9858446DE4CE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E790-2F8A-42D1-9E24-436157ED3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B55B1-5F36-4575-BCC2-9858446DE4CE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E790-2F8A-42D1-9E24-436157ED3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B55B1-5F36-4575-BCC2-9858446DE4CE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E790-2F8A-42D1-9E24-436157ED3121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B55B1-5F36-4575-BCC2-9858446DE4CE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E790-2F8A-42D1-9E24-436157ED31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3EB55B1-5F36-4575-BCC2-9858446DE4CE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4CAE790-2F8A-42D1-9E24-436157ED31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hbZpo8oXS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ientificamerican.com/podcast/episode/viruses-make-a-battery-09-04-06/" TargetMode="External"/><Relationship Id="rId3" Type="http://schemas.openxmlformats.org/officeDocument/2006/relationships/hyperlink" Target="http://batteryuniversity.com/learn/article/sulfation_and_how_to_prevent_it" TargetMode="External"/><Relationship Id="rId7" Type="http://schemas.openxmlformats.org/officeDocument/2006/relationships/hyperlink" Target="http://www.alternative-energy-news.info/mit-completes-virus-built-nanomachine-battery/" TargetMode="External"/><Relationship Id="rId2" Type="http://schemas.openxmlformats.org/officeDocument/2006/relationships/hyperlink" Target="http://batteryuniversity.com/learn/article/what_causes_car_batteries_to_fai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atteryuniversity.com/learn/article/types_of_lithium_ion" TargetMode="External"/><Relationship Id="rId5" Type="http://schemas.openxmlformats.org/officeDocument/2006/relationships/hyperlink" Target="https://microbewiki.kenyon.edu/index.php/Virus_Selection_for_Lithium_Ion_Battery_Formation" TargetMode="External"/><Relationship Id="rId10" Type="http://schemas.openxmlformats.org/officeDocument/2006/relationships/hyperlink" Target="http://www.scientificamerican.com/blog/post/virus-battery-sick-power-2009-04-02/?id=virus-battery-sick-power-2009-04-02" TargetMode="External"/><Relationship Id="rId4" Type="http://schemas.openxmlformats.org/officeDocument/2006/relationships/hyperlink" Target="http://www.barkeraircraft.com/files/Pulse3_web_layout_.pdf" TargetMode="External"/><Relationship Id="rId9" Type="http://schemas.openxmlformats.org/officeDocument/2006/relationships/hyperlink" Target="http://www.worstpolluted.org/projects_reports/display/65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ragheb.com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atteryuniversity.com/learn/article/what_causes_car_batteries_to_fai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ydrabatteriessolutions.com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8200" y="304800"/>
            <a:ext cx="3313355" cy="1981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Lead-Acid Battery 'Regeneration' with bacteriophages to Improve Battery life and reduce waste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Melixa</a:t>
            </a:r>
            <a:r>
              <a:rPr lang="en-US" dirty="0" smtClean="0"/>
              <a:t> Rivera-</a:t>
            </a:r>
            <a:r>
              <a:rPr lang="en-US" dirty="0" err="1" smtClean="0"/>
              <a:t>Sustache</a:t>
            </a:r>
            <a:endParaRPr lang="en-US" dirty="0" smtClean="0"/>
          </a:p>
          <a:p>
            <a:r>
              <a:rPr lang="en-US" dirty="0" smtClean="0"/>
              <a:t>NPRE 498</a:t>
            </a:r>
          </a:p>
          <a:p>
            <a:r>
              <a:rPr lang="en-US" dirty="0" smtClean="0"/>
              <a:t>Prof. M. </a:t>
            </a:r>
            <a:r>
              <a:rPr lang="en-US" dirty="0" err="1" smtClean="0"/>
              <a:t>Ragheb</a:t>
            </a:r>
            <a:endParaRPr lang="en-US" dirty="0" smtClean="0"/>
          </a:p>
          <a:p>
            <a:r>
              <a:rPr lang="en-US" dirty="0" smtClean="0"/>
              <a:t>Fall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10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024744" cy="1143000"/>
          </a:xfrm>
        </p:spPr>
        <p:txBody>
          <a:bodyPr/>
          <a:lstStyle/>
          <a:p>
            <a:r>
              <a:rPr lang="en-US" dirty="0" smtClean="0"/>
              <a:t>Phage Cycle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5943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38400" y="5638800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https://www.youtube.com/watch?v=ehbZpo8oXSs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029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24744" cy="1143000"/>
          </a:xfrm>
        </p:spPr>
        <p:txBody>
          <a:bodyPr/>
          <a:lstStyle/>
          <a:p>
            <a:r>
              <a:rPr lang="en-US" dirty="0" smtClean="0"/>
              <a:t>Main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98311"/>
            <a:ext cx="6777317" cy="3508977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The phage would break up the hard </a:t>
            </a:r>
            <a:r>
              <a:rPr lang="en-US" sz="1800" dirty="0" err="1" smtClean="0">
                <a:solidFill>
                  <a:schemeClr val="tx1"/>
                </a:solidFill>
              </a:rPr>
              <a:t>sulfation</a:t>
            </a:r>
            <a:r>
              <a:rPr lang="en-US" sz="1800" dirty="0" smtClean="0">
                <a:solidFill>
                  <a:schemeClr val="tx1"/>
                </a:solidFill>
              </a:rPr>
              <a:t> by dissolving the PbSO</a:t>
            </a:r>
            <a:r>
              <a:rPr lang="en-US" sz="1800" baseline="-25000" dirty="0" smtClean="0">
                <a:solidFill>
                  <a:schemeClr val="tx1"/>
                </a:solidFill>
              </a:rPr>
              <a:t>4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and re-depositing the PbSO4 </a:t>
            </a:r>
            <a:r>
              <a:rPr lang="en-US" sz="1800" dirty="0" smtClean="0">
                <a:solidFill>
                  <a:schemeClr val="tx1"/>
                </a:solidFill>
              </a:rPr>
              <a:t>into phage based material structures that are more electrically conductive and have higher surface area and porosity</a:t>
            </a:r>
            <a:r>
              <a:rPr lang="en-US" sz="1800" dirty="0" smtClean="0"/>
              <a:t>. </a:t>
            </a:r>
            <a:endParaRPr lang="en-US" sz="1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124200"/>
            <a:ext cx="51054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529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1430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What’s currently done with    M13 Bacteriophage (MIT research)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362200"/>
            <a:ext cx="6777317" cy="3775229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M13 </a:t>
            </a:r>
            <a:r>
              <a:rPr lang="en-US" dirty="0" smtClean="0">
                <a:solidFill>
                  <a:schemeClr val="tx1"/>
                </a:solidFill>
              </a:rPr>
              <a:t>bacteriophage </a:t>
            </a:r>
            <a:r>
              <a:rPr lang="en-US" dirty="0">
                <a:solidFill>
                  <a:schemeClr val="tx1"/>
                </a:solidFill>
              </a:rPr>
              <a:t>is attracted to inorganic </a:t>
            </a:r>
            <a:r>
              <a:rPr lang="en-US" dirty="0" smtClean="0">
                <a:solidFill>
                  <a:schemeClr val="tx1"/>
                </a:solidFill>
              </a:rPr>
              <a:t>materials.</a:t>
            </a:r>
          </a:p>
          <a:p>
            <a:r>
              <a:rPr lang="en-US" dirty="0">
                <a:solidFill>
                  <a:schemeClr val="tx1"/>
                </a:solidFill>
              </a:rPr>
              <a:t>Each virus can be coated with </a:t>
            </a:r>
            <a:r>
              <a:rPr lang="en-US" b="1" dirty="0">
                <a:solidFill>
                  <a:schemeClr val="tx1"/>
                </a:solidFill>
              </a:rPr>
              <a:t>gold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dirty="0">
                <a:solidFill>
                  <a:schemeClr val="tx1"/>
                </a:solidFill>
              </a:rPr>
              <a:t>cobalt oxide </a:t>
            </a:r>
            <a:r>
              <a:rPr lang="en-US" dirty="0">
                <a:solidFill>
                  <a:schemeClr val="tx1"/>
                </a:solidFill>
              </a:rPr>
              <a:t>and that transforms it into a scrap of nanowire. </a:t>
            </a:r>
            <a:r>
              <a:rPr lang="en-US" dirty="0" smtClean="0">
                <a:solidFill>
                  <a:schemeClr val="tx1"/>
                </a:solidFill>
              </a:rPr>
              <a:t>When combined the </a:t>
            </a:r>
            <a:r>
              <a:rPr lang="en-US" dirty="0">
                <a:solidFill>
                  <a:schemeClr val="tx1"/>
                </a:solidFill>
              </a:rPr>
              <a:t>viruses in chain-like fashion, they form a film that can act as </a:t>
            </a:r>
            <a:r>
              <a:rPr lang="en-US" b="1" dirty="0">
                <a:solidFill>
                  <a:schemeClr val="tx1"/>
                </a:solidFill>
              </a:rPr>
              <a:t>anode</a:t>
            </a:r>
            <a:r>
              <a:rPr lang="en-US" dirty="0">
                <a:solidFill>
                  <a:schemeClr val="tx1"/>
                </a:solidFill>
              </a:rPr>
              <a:t> or the part of a battery that carries a negative ionic charge.</a:t>
            </a:r>
            <a:r>
              <a:rPr lang="en-US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513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85800"/>
            <a:ext cx="7024744" cy="1143000"/>
          </a:xfrm>
        </p:spPr>
        <p:txBody>
          <a:bodyPr/>
          <a:lstStyle/>
          <a:p>
            <a:r>
              <a:rPr lang="en-US" dirty="0" smtClean="0"/>
              <a:t>Li-ion Battery M13 Anode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2133600"/>
            <a:ext cx="29718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28956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virus essentially acts as a “biological scaffold”.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693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024744" cy="1143000"/>
          </a:xfrm>
        </p:spPr>
        <p:txBody>
          <a:bodyPr/>
          <a:lstStyle/>
          <a:p>
            <a:r>
              <a:rPr lang="en-US" dirty="0" smtClean="0"/>
              <a:t>M13 cathode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905000"/>
            <a:ext cx="3881717" cy="350897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MIT team </a:t>
            </a:r>
            <a:r>
              <a:rPr lang="en-US" dirty="0">
                <a:solidFill>
                  <a:schemeClr val="tx1"/>
                </a:solidFill>
              </a:rPr>
              <a:t>have used viruses that would be attracted to </a:t>
            </a:r>
            <a:r>
              <a:rPr lang="en-US" b="1" dirty="0">
                <a:solidFill>
                  <a:schemeClr val="tx1"/>
                </a:solidFill>
              </a:rPr>
              <a:t>iron phosphate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b="1" dirty="0">
                <a:solidFill>
                  <a:schemeClr val="tx1"/>
                </a:solidFill>
              </a:rPr>
              <a:t>carbon nanotubes</a:t>
            </a:r>
            <a:r>
              <a:rPr lang="en-US" dirty="0">
                <a:solidFill>
                  <a:schemeClr val="tx1"/>
                </a:solidFill>
              </a:rPr>
              <a:t> (cylindrical carbon molecules frequently used in nanotechnology). This way they have created a highly conductive substance whose weight is negligible. </a:t>
            </a:r>
            <a:r>
              <a:rPr lang="en-US" dirty="0" smtClean="0">
                <a:solidFill>
                  <a:schemeClr val="tx1"/>
                </a:solidFill>
              </a:rPr>
              <a:t>[9]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2057400"/>
            <a:ext cx="35052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753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024744" cy="1143000"/>
          </a:xfrm>
        </p:spPr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05000"/>
            <a:ext cx="6777317" cy="3657600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 virus-battery prototype M.I.T. built exists as a coin cell, similar to the ones found in watches and calculators, and they’ve used it to turn on some small lights in the lab. In terms of energy storage, a third of an ounce (</a:t>
            </a:r>
            <a:r>
              <a:rPr lang="en-US" b="1" dirty="0">
                <a:solidFill>
                  <a:schemeClr val="tx1"/>
                </a:solidFill>
              </a:rPr>
              <a:t>10 grams) of the viral battery material could power an iPod for 40 hours, according to Belcher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MIT team believe </a:t>
            </a:r>
            <a:r>
              <a:rPr lang="en-US" dirty="0">
                <a:solidFill>
                  <a:schemeClr val="tx1"/>
                </a:solidFill>
              </a:rPr>
              <a:t>the technology would be more suited for making big, high performance batteries for hybrid cars and the like rather than to fuel small electronic devices. But </a:t>
            </a:r>
            <a:r>
              <a:rPr lang="en-US" dirty="0" smtClean="0">
                <a:solidFill>
                  <a:schemeClr val="tx1"/>
                </a:solidFill>
              </a:rPr>
              <a:t>they acknowledge </a:t>
            </a:r>
            <a:r>
              <a:rPr lang="en-US" dirty="0">
                <a:solidFill>
                  <a:schemeClr val="tx1"/>
                </a:solidFill>
              </a:rPr>
              <a:t>it will be a challenge to scale up the technique to build batteries large enough to power big machines. “Cell phones are not too hard size-wise,” says Belcher. “But getting up to kilograms [for car batteries], that’s harder.”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Belcher also </a:t>
            </a:r>
            <a:r>
              <a:rPr lang="en-US" dirty="0">
                <a:solidFill>
                  <a:schemeClr val="tx1"/>
                </a:solidFill>
              </a:rPr>
              <a:t>notes that a viral battery used to power, say, a hybrid car “would not need any more mass than current batteries, and you’d actually get a bit more power.”</a:t>
            </a:r>
          </a:p>
        </p:txBody>
      </p:sp>
    </p:spTree>
    <p:extLst>
      <p:ext uri="{BB962C8B-B14F-4D97-AF65-F5344CB8AC3E}">
        <p14:creationId xmlns:p14="http://schemas.microsoft.com/office/powerpoint/2010/main" val="601695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756" y="2763837"/>
            <a:ext cx="43815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95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024744" cy="1143000"/>
          </a:xfrm>
        </p:spPr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66800" y="1524000"/>
            <a:ext cx="6777317" cy="4038600"/>
          </a:xfrm>
        </p:spPr>
        <p:txBody>
          <a:bodyPr>
            <a:normAutofit fontScale="25000" lnSpcReduction="20000"/>
          </a:bodyPr>
          <a:lstStyle/>
          <a:p>
            <a:pPr marL="525780" indent="-457200">
              <a:buFont typeface="+mj-lt"/>
              <a:buAutoNum type="arabicPeriod"/>
            </a:pPr>
            <a:r>
              <a:rPr lang="en-US" sz="4800" dirty="0">
                <a:hlinkClick r:id="rId2"/>
              </a:rPr>
              <a:t>http://batteryuniversity.com/learn/article/what_causes_car_batteries_to_fail</a:t>
            </a:r>
            <a:r>
              <a:rPr lang="en-US" sz="4800" dirty="0"/>
              <a:t/>
            </a:r>
            <a:br>
              <a:rPr lang="en-US" sz="4800" dirty="0"/>
            </a:br>
            <a:endParaRPr lang="en-US" sz="4800" dirty="0" smtClean="0"/>
          </a:p>
          <a:p>
            <a:pPr marL="525780" indent="-457200">
              <a:buFont typeface="+mj-lt"/>
              <a:buAutoNum type="arabicPeriod"/>
            </a:pPr>
            <a:r>
              <a:rPr lang="en-US" sz="4800" dirty="0" smtClean="0">
                <a:hlinkClick r:id="rId3"/>
              </a:rPr>
              <a:t>http</a:t>
            </a:r>
            <a:r>
              <a:rPr lang="en-US" sz="4800" dirty="0">
                <a:hlinkClick r:id="rId3"/>
              </a:rPr>
              <a:t>://batteryuniversity.com/learn/article/sulfation_and_how_to_prevent_it</a:t>
            </a:r>
            <a:r>
              <a:rPr lang="en-US" sz="4800" dirty="0"/>
              <a:t/>
            </a:r>
            <a:br>
              <a:rPr lang="en-US" sz="4800" dirty="0"/>
            </a:br>
            <a:endParaRPr lang="en-US" sz="4800" dirty="0" smtClean="0"/>
          </a:p>
          <a:p>
            <a:pPr marL="525780" indent="-457200">
              <a:buFont typeface="+mj-lt"/>
              <a:buAutoNum type="arabicPeriod"/>
            </a:pPr>
            <a:r>
              <a:rPr lang="en-US" sz="4800" dirty="0" smtClean="0">
                <a:hlinkClick r:id="rId4"/>
              </a:rPr>
              <a:t>http</a:t>
            </a:r>
            <a:r>
              <a:rPr lang="en-US" sz="4800" dirty="0">
                <a:hlinkClick r:id="rId4"/>
              </a:rPr>
              <a:t>://www.barkeraircraft.com/files/Pulse3_web_layout_.pdf</a:t>
            </a:r>
            <a:r>
              <a:rPr lang="en-US" sz="4800" dirty="0"/>
              <a:t/>
            </a:r>
            <a:br>
              <a:rPr lang="en-US" sz="4800" dirty="0"/>
            </a:br>
            <a:endParaRPr lang="en-US" sz="4800" dirty="0" smtClean="0"/>
          </a:p>
          <a:p>
            <a:pPr marL="525780" indent="-457200">
              <a:buFont typeface="+mj-lt"/>
              <a:buAutoNum type="arabicPeriod"/>
            </a:pPr>
            <a:r>
              <a:rPr lang="en-US" sz="4800" dirty="0" smtClean="0">
                <a:hlinkClick r:id="rId5"/>
              </a:rPr>
              <a:t>https</a:t>
            </a:r>
            <a:r>
              <a:rPr lang="en-US" sz="4800" dirty="0">
                <a:hlinkClick r:id="rId5"/>
              </a:rPr>
              <a:t>://microbewiki.kenyon.edu/index.php/Virus_Selection_for_Lithium_Ion_Battery_Formation</a:t>
            </a:r>
            <a:r>
              <a:rPr lang="en-US" sz="4800" dirty="0"/>
              <a:t/>
            </a:r>
            <a:br>
              <a:rPr lang="en-US" sz="4800" dirty="0"/>
            </a:br>
            <a:endParaRPr lang="en-US" sz="4800" dirty="0" smtClean="0"/>
          </a:p>
          <a:p>
            <a:pPr marL="525780" indent="-457200">
              <a:buFont typeface="+mj-lt"/>
              <a:buAutoNum type="arabicPeriod"/>
            </a:pPr>
            <a:r>
              <a:rPr lang="en-US" sz="4800" dirty="0" smtClean="0">
                <a:hlinkClick r:id="rId6"/>
              </a:rPr>
              <a:t>http</a:t>
            </a:r>
            <a:r>
              <a:rPr lang="en-US" sz="4800" dirty="0">
                <a:hlinkClick r:id="rId6"/>
              </a:rPr>
              <a:t>://batteryuniversity.com/learn/article/types_of_lithium_ion</a:t>
            </a:r>
            <a:r>
              <a:rPr lang="en-US" sz="4800" dirty="0"/>
              <a:t/>
            </a:r>
            <a:br>
              <a:rPr lang="en-US" sz="4800" dirty="0"/>
            </a:br>
            <a:endParaRPr lang="en-US" sz="4800" dirty="0" smtClean="0"/>
          </a:p>
          <a:p>
            <a:pPr marL="525780" indent="-457200">
              <a:buFont typeface="+mj-lt"/>
              <a:buAutoNum type="arabicPeriod"/>
            </a:pPr>
            <a:r>
              <a:rPr lang="en-US" sz="4800" dirty="0" smtClean="0">
                <a:hlinkClick r:id="rId7"/>
              </a:rPr>
              <a:t>http</a:t>
            </a:r>
            <a:r>
              <a:rPr lang="en-US" sz="4800" dirty="0">
                <a:hlinkClick r:id="rId7"/>
              </a:rPr>
              <a:t>://www.alternative-energy-news.info/mit-completes-virus-built-nanomachine-battery/</a:t>
            </a:r>
            <a:r>
              <a:rPr lang="en-US" sz="4800" dirty="0"/>
              <a:t> </a:t>
            </a:r>
            <a:br>
              <a:rPr lang="en-US" sz="4800" dirty="0"/>
            </a:br>
            <a:endParaRPr lang="en-US" sz="4800" dirty="0" smtClean="0"/>
          </a:p>
          <a:p>
            <a:pPr marL="525780" indent="-457200">
              <a:buFont typeface="+mj-lt"/>
              <a:buAutoNum type="arabicPeriod"/>
            </a:pPr>
            <a:r>
              <a:rPr lang="en-US" sz="4800" dirty="0" smtClean="0">
                <a:hlinkClick r:id="rId8"/>
              </a:rPr>
              <a:t>http</a:t>
            </a:r>
            <a:r>
              <a:rPr lang="en-US" sz="4800" dirty="0">
                <a:hlinkClick r:id="rId8"/>
              </a:rPr>
              <a:t>://www.scientificamerican.com/podcast/episode/viruses-make-a-battery-09-04-06</a:t>
            </a:r>
            <a:r>
              <a:rPr lang="en-US" sz="4800" dirty="0" smtClean="0">
                <a:hlinkClick r:id="rId8"/>
              </a:rPr>
              <a:t>/</a:t>
            </a:r>
            <a:endParaRPr lang="en-US" sz="4800" dirty="0" smtClean="0"/>
          </a:p>
          <a:p>
            <a:pPr marL="525780" indent="-457200">
              <a:buFont typeface="+mj-lt"/>
              <a:buAutoNum type="arabicPeriod"/>
            </a:pPr>
            <a:endParaRPr lang="en-US" sz="4800" dirty="0" smtClean="0"/>
          </a:p>
          <a:p>
            <a:pPr marL="525780" indent="-457200">
              <a:buFont typeface="+mj-lt"/>
              <a:buAutoNum type="arabicPeriod"/>
            </a:pPr>
            <a:r>
              <a:rPr lang="en-US" sz="4800" dirty="0">
                <a:hlinkClick r:id="rId9"/>
              </a:rPr>
              <a:t>http://</a:t>
            </a:r>
            <a:r>
              <a:rPr lang="en-US" sz="4800" dirty="0" smtClean="0">
                <a:hlinkClick r:id="rId9"/>
              </a:rPr>
              <a:t>www.worstpolluted.org/projects_reports/display/65</a:t>
            </a:r>
            <a:endParaRPr lang="en-US" sz="4800" dirty="0" smtClean="0"/>
          </a:p>
          <a:p>
            <a:pPr marL="525780" indent="-457200">
              <a:buFont typeface="+mj-lt"/>
              <a:buAutoNum type="arabicPeriod"/>
            </a:pPr>
            <a:endParaRPr lang="en-US" sz="4800" dirty="0"/>
          </a:p>
          <a:p>
            <a:pPr marL="525780" indent="-457200">
              <a:buFont typeface="+mj-lt"/>
              <a:buAutoNum type="arabicPeriod"/>
            </a:pPr>
            <a:r>
              <a:rPr lang="en-US" sz="4800" dirty="0">
                <a:hlinkClick r:id="rId10"/>
              </a:rPr>
              <a:t>http://www.scientificamerican.com/blog/post/virus-battery-sick-power-2009-04-02/?</a:t>
            </a:r>
            <a:r>
              <a:rPr lang="en-US" sz="4800" dirty="0" smtClean="0">
                <a:hlinkClick r:id="rId10"/>
              </a:rPr>
              <a:t>id=virus-battery-sick-power-2009-04-02</a:t>
            </a:r>
            <a:r>
              <a:rPr lang="en-US" sz="4800" dirty="0" smtClean="0"/>
              <a:t> </a:t>
            </a:r>
            <a:r>
              <a:rPr lang="en-US" sz="4800" dirty="0"/>
              <a:t/>
            </a:r>
            <a:br>
              <a:rPr lang="en-US" sz="4800" dirty="0"/>
            </a:br>
            <a:endParaRPr lang="en-US" sz="4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843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 Acid Batteries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Lead acid batteries continue to be one of the most widely used rechargeable batteries with 70% of the worldwide secondary battery market ($36 billions) in 2008. [1]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They have a relatively short life cycle (~500 cycles) and must be replaced frequently resulting in increased replacement costs.</a:t>
            </a:r>
          </a:p>
          <a:p>
            <a:endParaRPr lang="en-US" sz="1800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1272"/>
            <a:ext cx="2895600" cy="222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719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024744" cy="1143000"/>
          </a:xfrm>
        </p:spPr>
        <p:txBody>
          <a:bodyPr/>
          <a:lstStyle/>
          <a:p>
            <a:r>
              <a:rPr lang="en-US" dirty="0" smtClean="0"/>
              <a:t>The Electrochemistry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3"/>
            <a:ext cx="6777317" cy="3162748"/>
          </a:xfrm>
        </p:spPr>
        <p:txBody>
          <a:bodyPr>
            <a:normAutofit/>
          </a:bodyPr>
          <a:lstStyle/>
          <a:p>
            <a:pPr lvl="6"/>
            <a:r>
              <a:rPr lang="en-US" b="1" dirty="0"/>
              <a:t>Negative plate reaction</a:t>
            </a:r>
            <a:r>
              <a:rPr lang="en-US" b="1" dirty="0" smtClean="0"/>
              <a:t>: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7540" t="11325" r="20001" b="8493"/>
          <a:stretch/>
        </p:blipFill>
        <p:spPr bwMode="auto">
          <a:xfrm>
            <a:off x="1447800" y="1752600"/>
            <a:ext cx="6324600" cy="4459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48400" y="6019800"/>
            <a:ext cx="22098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hlinkClick r:id="rId3"/>
              </a:rPr>
              <a:t>                                                         </a:t>
            </a:r>
            <a:r>
              <a:rPr lang="en-US" sz="1050" dirty="0" smtClean="0">
                <a:solidFill>
                  <a:srgbClr val="0070C0"/>
                </a:solidFill>
                <a:hlinkClick r:id="rId3"/>
              </a:rPr>
              <a:t>Resource: www.mragheb.com</a:t>
            </a:r>
            <a:r>
              <a:rPr lang="en-US" sz="1050" dirty="0" smtClean="0">
                <a:solidFill>
                  <a:srgbClr val="0070C0"/>
                </a:solidFill>
              </a:rPr>
              <a:t> </a:t>
            </a:r>
            <a:endParaRPr lang="en-US" sz="105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883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024744" cy="1143000"/>
          </a:xfrm>
        </p:spPr>
        <p:txBody>
          <a:bodyPr/>
          <a:lstStyle/>
          <a:p>
            <a:r>
              <a:rPr lang="en-US" dirty="0" smtClean="0"/>
              <a:t>How do they work ?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400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337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Issues with Lead Acid Batteries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429" y="1600199"/>
            <a:ext cx="5368271" cy="4365173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Lead-acid batteries designed for starting automotive engines are not designed for deep discharge. </a:t>
            </a:r>
            <a:r>
              <a:rPr lang="en-US" sz="1600" dirty="0" smtClean="0">
                <a:solidFill>
                  <a:schemeClr val="tx1"/>
                </a:solidFill>
              </a:rPr>
              <a:t>Repeated </a:t>
            </a:r>
            <a:r>
              <a:rPr lang="en-US" sz="1600" dirty="0">
                <a:solidFill>
                  <a:schemeClr val="tx1"/>
                </a:solidFill>
              </a:rPr>
              <a:t>deep discharges will result in capacity loss and ultimately in premature failure, as the electrodes disintegrate due to </a:t>
            </a:r>
            <a:r>
              <a:rPr lang="en-US" sz="1600" dirty="0" smtClean="0">
                <a:solidFill>
                  <a:schemeClr val="tx1"/>
                </a:solidFill>
              </a:rPr>
              <a:t>mechanical </a:t>
            </a:r>
            <a:r>
              <a:rPr lang="en-US" sz="1600" dirty="0">
                <a:solidFill>
                  <a:schemeClr val="tx1"/>
                </a:solidFill>
              </a:rPr>
              <a:t>stresses that arise from cycling</a:t>
            </a:r>
            <a:r>
              <a:rPr lang="en-US" sz="1600" dirty="0" smtClean="0">
                <a:solidFill>
                  <a:schemeClr val="tx1"/>
                </a:solidFill>
              </a:rPr>
              <a:t>.</a:t>
            </a:r>
          </a:p>
          <a:p>
            <a:pPr lvl="2"/>
            <a:r>
              <a:rPr lang="en-US" b="1" dirty="0" smtClean="0">
                <a:solidFill>
                  <a:schemeClr val="tx1"/>
                </a:solidFill>
              </a:rPr>
              <a:t>Stratification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600" i="1" dirty="0">
                <a:solidFill>
                  <a:schemeClr val="tx1"/>
                </a:solidFill>
              </a:rPr>
              <a:t>A light acid limits plate activation, promotes corrosion </a:t>
            </a:r>
            <a:r>
              <a:rPr lang="en-US" sz="1600" i="1" dirty="0" smtClean="0">
                <a:solidFill>
                  <a:schemeClr val="tx1"/>
                </a:solidFill>
              </a:rPr>
              <a:t>and </a:t>
            </a:r>
            <a:r>
              <a:rPr lang="en-US" sz="1600" i="1" dirty="0">
                <a:solidFill>
                  <a:schemeClr val="tx1"/>
                </a:solidFill>
              </a:rPr>
              <a:t>reduces performance. </a:t>
            </a:r>
            <a:endParaRPr lang="en-US" sz="1600" i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600" i="1" dirty="0" smtClean="0">
                <a:solidFill>
                  <a:schemeClr val="tx1"/>
                </a:solidFill>
              </a:rPr>
              <a:t>High </a:t>
            </a:r>
            <a:r>
              <a:rPr lang="en-US" sz="1600" i="1" dirty="0">
                <a:solidFill>
                  <a:schemeClr val="tx1"/>
                </a:solidFill>
              </a:rPr>
              <a:t>acid concentration on the bottom, on the other hand, artificially raises the open circuit voltage. The battery appears fully charged but provides a low CCA. </a:t>
            </a:r>
            <a:endParaRPr lang="en-US" sz="1600" i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1600" i="1" dirty="0" smtClean="0">
                <a:solidFill>
                  <a:schemeClr val="tx1"/>
                </a:solidFill>
              </a:rPr>
              <a:t>High </a:t>
            </a:r>
            <a:r>
              <a:rPr lang="en-US" sz="1600" i="1" dirty="0">
                <a:solidFill>
                  <a:schemeClr val="tx1"/>
                </a:solidFill>
              </a:rPr>
              <a:t>acid concentration also promotes </a:t>
            </a:r>
            <a:r>
              <a:rPr lang="en-US" sz="1600" i="1" dirty="0" err="1">
                <a:solidFill>
                  <a:schemeClr val="tx1"/>
                </a:solidFill>
              </a:rPr>
              <a:t>sulfation</a:t>
            </a:r>
            <a:r>
              <a:rPr lang="en-US" sz="1600" i="1" dirty="0">
                <a:solidFill>
                  <a:schemeClr val="tx1"/>
                </a:solidFill>
              </a:rPr>
              <a:t> and decreases the already low conductivity </a:t>
            </a:r>
            <a:r>
              <a:rPr lang="en-US" sz="1600" i="1" dirty="0" smtClean="0">
                <a:solidFill>
                  <a:schemeClr val="tx1"/>
                </a:solidFill>
              </a:rPr>
              <a:t>further.</a:t>
            </a:r>
            <a:endParaRPr lang="en-US" sz="1600" b="1" i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40705" t="51277" r="43301" b="10863"/>
          <a:stretch/>
        </p:blipFill>
        <p:spPr bwMode="auto">
          <a:xfrm>
            <a:off x="6368143" y="2917372"/>
            <a:ext cx="2209800" cy="30480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3400" y="6172200"/>
            <a:ext cx="4038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0070C0"/>
                </a:solidFill>
                <a:hlinkClick r:id="rId3"/>
              </a:rPr>
              <a:t>http://batteryuniversity.com/learn/article/what_causes_car_batteries_to_fail</a:t>
            </a:r>
            <a:r>
              <a:rPr lang="en-US" sz="800" dirty="0" smtClean="0">
                <a:solidFill>
                  <a:srgbClr val="0070C0"/>
                </a:solidFill>
              </a:rPr>
              <a:t> </a:t>
            </a:r>
            <a:endParaRPr lang="en-US" sz="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992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533400"/>
            <a:ext cx="7024744" cy="1143000"/>
          </a:xfrm>
        </p:spPr>
        <p:txBody>
          <a:bodyPr/>
          <a:lstStyle/>
          <a:p>
            <a:r>
              <a:rPr lang="en-US" dirty="0" err="1" smtClean="0"/>
              <a:t>Sulfation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6777317" cy="3508977"/>
          </a:xfrm>
        </p:spPr>
        <p:txBody>
          <a:bodyPr/>
          <a:lstStyle/>
          <a:p>
            <a:r>
              <a:rPr lang="en-US" dirty="0" err="1"/>
              <a:t>Sulfation</a:t>
            </a:r>
            <a:r>
              <a:rPr lang="en-US" dirty="0"/>
              <a:t> occurs when a lead acid battery is deprived of a full </a:t>
            </a:r>
            <a:r>
              <a:rPr lang="en-US" dirty="0" smtClean="0"/>
              <a:t>charge (prolonged charge deprivation).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This is common with starter batteries in cars driven in the </a:t>
            </a:r>
            <a:r>
              <a:rPr lang="en-US" dirty="0" smtClean="0"/>
              <a:t>city.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Solar cells and wind turbines do not always provide sufficient </a:t>
            </a:r>
            <a:r>
              <a:rPr lang="en-US" dirty="0" smtClean="0"/>
              <a:t>charge.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572000"/>
            <a:ext cx="3238500" cy="182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4333876"/>
            <a:ext cx="38385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10200" y="4333876"/>
            <a:ext cx="31623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hlinkClick r:id="rId4"/>
              </a:rPr>
              <a:t>www.hydrabatteriessolutions.com</a:t>
            </a:r>
            <a:r>
              <a:rPr lang="en-US" sz="800" dirty="0" smtClean="0"/>
              <a:t>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576194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024744" cy="1143000"/>
          </a:xfrm>
        </p:spPr>
        <p:txBody>
          <a:bodyPr/>
          <a:lstStyle/>
          <a:p>
            <a:r>
              <a:rPr lang="en-US" dirty="0" smtClean="0"/>
              <a:t>Types of </a:t>
            </a:r>
            <a:r>
              <a:rPr lang="en-US" dirty="0" err="1" smtClean="0"/>
              <a:t>Sulfation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6777317" cy="4080029"/>
          </a:xfrm>
        </p:spPr>
        <p:txBody>
          <a:bodyPr/>
          <a:lstStyle/>
          <a:p>
            <a:r>
              <a:rPr lang="en-US" b="1" dirty="0" smtClean="0"/>
              <a:t>Reversible </a:t>
            </a:r>
            <a:r>
              <a:rPr lang="en-US" b="1" dirty="0"/>
              <a:t>(or soft </a:t>
            </a:r>
            <a:r>
              <a:rPr lang="en-US" b="1" dirty="0" err="1"/>
              <a:t>sulfation</a:t>
            </a:r>
            <a:r>
              <a:rPr lang="en-US" b="1" dirty="0"/>
              <a:t>), and </a:t>
            </a:r>
            <a:r>
              <a:rPr lang="en-US" b="1" dirty="0" smtClean="0"/>
              <a:t>Permanent </a:t>
            </a:r>
            <a:r>
              <a:rPr lang="en-US" b="1" dirty="0"/>
              <a:t>(or hard </a:t>
            </a:r>
            <a:r>
              <a:rPr lang="en-US" b="1" dirty="0" err="1"/>
              <a:t>sulfation</a:t>
            </a:r>
            <a:r>
              <a:rPr lang="en-US" b="1" dirty="0" smtClean="0"/>
              <a:t>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 smtClean="0"/>
              <a:t>Existing Reversible </a:t>
            </a:r>
            <a:r>
              <a:rPr lang="en-US" dirty="0" err="1" smtClean="0"/>
              <a:t>Sulfation</a:t>
            </a:r>
            <a:r>
              <a:rPr lang="en-US" dirty="0" smtClean="0"/>
              <a:t> Process: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Applying an increased over potential to a fully charged battery between 2.50 and 2.66V per cell in the form of a regulated current 200mA for 24 hours.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Permanent </a:t>
            </a:r>
            <a:r>
              <a:rPr lang="en-US" dirty="0" err="1" smtClean="0"/>
              <a:t>Sulfation</a:t>
            </a:r>
            <a:r>
              <a:rPr lang="en-US" dirty="0" smtClean="0"/>
              <a:t>, no current methods </a:t>
            </a:r>
            <a:r>
              <a:rPr lang="en-US" dirty="0" err="1" smtClean="0"/>
              <a:t>availabe</a:t>
            </a:r>
            <a:r>
              <a:rPr lang="en-US" dirty="0" smtClean="0"/>
              <a:t> to breakup the “hard </a:t>
            </a:r>
            <a:r>
              <a:rPr lang="en-US" dirty="0" err="1" smtClean="0"/>
              <a:t>sulfation</a:t>
            </a:r>
            <a:r>
              <a:rPr lang="en-US" dirty="0" smtClean="0"/>
              <a:t>” thus recycling methods are currently applied.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569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Recycling Lead Acid Batteries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6777317" cy="350897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Once the lead acid battery ceases to be effective, it is unusable and deemed a used lead acid battery (ULAB), which is classified as a hazardous </a:t>
            </a:r>
            <a:r>
              <a:rPr lang="en-US" dirty="0" smtClean="0">
                <a:solidFill>
                  <a:schemeClr val="tx1"/>
                </a:solidFill>
              </a:rPr>
              <a:t>waste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81400"/>
            <a:ext cx="3505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3810000"/>
            <a:ext cx="3968375" cy="256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579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Potential Solution for Hard </a:t>
            </a:r>
            <a:r>
              <a:rPr lang="en-US" dirty="0" err="1" smtClean="0"/>
              <a:t>Sulfation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5181601" cy="3508977"/>
          </a:xfrm>
        </p:spPr>
        <p:txBody>
          <a:bodyPr>
            <a:normAutofit/>
          </a:bodyPr>
          <a:lstStyle/>
          <a:p>
            <a:r>
              <a:rPr lang="en-US" i="1" dirty="0" smtClean="0">
                <a:solidFill>
                  <a:schemeClr val="tx1"/>
                </a:solidFill>
              </a:rPr>
              <a:t>Use bacteriophages for sulfate regeneration.</a:t>
            </a:r>
          </a:p>
          <a:p>
            <a:pPr marL="6858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 </a:t>
            </a:r>
            <a:r>
              <a:rPr lang="en-US" b="1" dirty="0" smtClean="0">
                <a:solidFill>
                  <a:schemeClr val="tx1"/>
                </a:solidFill>
              </a:rPr>
              <a:t>bacteriophage</a:t>
            </a:r>
            <a:r>
              <a:rPr lang="en-US" dirty="0" smtClean="0">
                <a:solidFill>
                  <a:schemeClr val="tx1"/>
                </a:solidFill>
              </a:rPr>
              <a:t> is a virus</a:t>
            </a:r>
          </a:p>
          <a:p>
            <a:pPr marL="68580" indent="0">
              <a:buNone/>
            </a:pPr>
            <a:r>
              <a:rPr lang="en-US" dirty="0">
                <a:solidFill>
                  <a:schemeClr val="tx1"/>
                </a:solidFill>
              </a:rPr>
              <a:t> that </a:t>
            </a:r>
            <a:r>
              <a:rPr lang="en-US" dirty="0" smtClean="0">
                <a:solidFill>
                  <a:schemeClr val="tx1"/>
                </a:solidFill>
              </a:rPr>
              <a:t>infects </a:t>
            </a:r>
            <a:r>
              <a:rPr lang="en-US" dirty="0">
                <a:solidFill>
                  <a:schemeClr val="tx1"/>
                </a:solidFill>
              </a:rPr>
              <a:t>and replicates within a bacterium. The term is derived from '</a:t>
            </a:r>
            <a:r>
              <a:rPr lang="en-US" i="1" dirty="0">
                <a:solidFill>
                  <a:schemeClr val="tx1"/>
                </a:solidFill>
              </a:rPr>
              <a:t>bacteria</a:t>
            </a:r>
            <a:r>
              <a:rPr lang="en-US" dirty="0">
                <a:solidFill>
                  <a:schemeClr val="tx1"/>
                </a:solidFill>
              </a:rPr>
              <a:t>' and the Greek φα</a:t>
            </a:r>
            <a:r>
              <a:rPr lang="en-US" dirty="0" err="1">
                <a:solidFill>
                  <a:schemeClr val="tx1"/>
                </a:solidFill>
              </a:rPr>
              <a:t>γεῖν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phagein</a:t>
            </a:r>
            <a:r>
              <a:rPr lang="en-US" dirty="0">
                <a:solidFill>
                  <a:schemeClr val="tx1"/>
                </a:solidFill>
              </a:rPr>
              <a:t> "</a:t>
            </a:r>
            <a:r>
              <a:rPr lang="en-US" i="1" dirty="0">
                <a:solidFill>
                  <a:schemeClr val="tx1"/>
                </a:solidFill>
              </a:rPr>
              <a:t>to devour</a:t>
            </a:r>
            <a:r>
              <a:rPr lang="en-US" dirty="0">
                <a:solidFill>
                  <a:schemeClr val="tx1"/>
                </a:solidFill>
              </a:rPr>
              <a:t>". 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514600"/>
            <a:ext cx="2743200" cy="281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8395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196</TotalTime>
  <Words>751</Words>
  <Application>Microsoft Office PowerPoint</Application>
  <PresentationFormat>On-screen Show (4:3)</PresentationFormat>
  <Paragraphs>66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Austin</vt:lpstr>
      <vt:lpstr>Lead-Acid Battery 'Regeneration' with bacteriophages to Improve Battery life and reduce waste</vt:lpstr>
      <vt:lpstr>Lead Acid Batteries </vt:lpstr>
      <vt:lpstr>The Electrochemistry</vt:lpstr>
      <vt:lpstr>How do they work ?</vt:lpstr>
      <vt:lpstr>Issues with Lead Acid Batteries </vt:lpstr>
      <vt:lpstr>Sulfation</vt:lpstr>
      <vt:lpstr>Types of Sulfation</vt:lpstr>
      <vt:lpstr>Recycling Lead Acid Batteries</vt:lpstr>
      <vt:lpstr>Potential Solution for Hard Sulfation</vt:lpstr>
      <vt:lpstr>Phage Cycle</vt:lpstr>
      <vt:lpstr>Main Idea</vt:lpstr>
      <vt:lpstr>What’s currently done with    M13 Bacteriophage (MIT research)</vt:lpstr>
      <vt:lpstr>Li-ion Battery M13 Anode</vt:lpstr>
      <vt:lpstr>M13 cathode </vt:lpstr>
      <vt:lpstr>Today</vt:lpstr>
      <vt:lpstr>Questions?</vt:lpstr>
      <vt:lpstr>References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franknmelix</dc:creator>
  <cp:lastModifiedBy>franknmelix</cp:lastModifiedBy>
  <cp:revision>63</cp:revision>
  <dcterms:created xsi:type="dcterms:W3CDTF">2014-12-01T15:59:43Z</dcterms:created>
  <dcterms:modified xsi:type="dcterms:W3CDTF">2014-12-01T19:16:25Z</dcterms:modified>
</cp:coreProperties>
</file>