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9" r:id="rId3"/>
    <p:sldId id="262" r:id="rId4"/>
    <p:sldId id="263" r:id="rId5"/>
    <p:sldId id="267" r:id="rId6"/>
    <p:sldId id="258" r:id="rId7"/>
    <p:sldId id="271" r:id="rId8"/>
    <p:sldId id="261" r:id="rId9"/>
    <p:sldId id="257" r:id="rId10"/>
    <p:sldId id="256" r:id="rId11"/>
    <p:sldId id="260" r:id="rId12"/>
    <p:sldId id="268" r:id="rId13"/>
    <p:sldId id="272" r:id="rId14"/>
    <p:sldId id="269" r:id="rId15"/>
    <p:sldId id="273" r:id="rId16"/>
    <p:sldId id="270" r:id="rId17"/>
    <p:sldId id="265" r:id="rId18"/>
    <p:sldId id="266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A7FA9-5017-405B-8C09-EB8899D4DE2C}" type="datetimeFigureOut">
              <a:rPr lang="en-US" smtClean="0"/>
              <a:t>12/1/2010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CCCB2-D635-45A3-89A2-B248A75144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A7FA9-5017-405B-8C09-EB8899D4DE2C}" type="datetimeFigureOut">
              <a:rPr lang="en-US" smtClean="0"/>
              <a:t>12/1/2010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CCCB2-D635-45A3-89A2-B248A75144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A7FA9-5017-405B-8C09-EB8899D4DE2C}" type="datetimeFigureOut">
              <a:rPr lang="en-US" smtClean="0"/>
              <a:t>12/1/2010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CCCB2-D635-45A3-89A2-B248A75144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A7FA9-5017-405B-8C09-EB8899D4DE2C}" type="datetimeFigureOut">
              <a:rPr lang="en-US" smtClean="0"/>
              <a:t>12/1/2010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CCCB2-D635-45A3-89A2-B248A75144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A7FA9-5017-405B-8C09-EB8899D4DE2C}" type="datetimeFigureOut">
              <a:rPr lang="en-US" smtClean="0"/>
              <a:t>12/1/2010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CCCB2-D635-45A3-89A2-B248A75144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A7FA9-5017-405B-8C09-EB8899D4DE2C}" type="datetimeFigureOut">
              <a:rPr lang="en-US" smtClean="0"/>
              <a:t>12/1/2010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CCCB2-D635-45A3-89A2-B248A75144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A7FA9-5017-405B-8C09-EB8899D4DE2C}" type="datetimeFigureOut">
              <a:rPr lang="en-US" smtClean="0"/>
              <a:t>12/1/2010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CCCB2-D635-45A3-89A2-B248A75144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A7FA9-5017-405B-8C09-EB8899D4DE2C}" type="datetimeFigureOut">
              <a:rPr lang="en-US" smtClean="0"/>
              <a:t>12/1/2010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CCCB2-D635-45A3-89A2-B248A75144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A7FA9-5017-405B-8C09-EB8899D4DE2C}" type="datetimeFigureOut">
              <a:rPr lang="en-US" smtClean="0"/>
              <a:t>12/1/2010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CCCB2-D635-45A3-89A2-B248A75144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A7FA9-5017-405B-8C09-EB8899D4DE2C}" type="datetimeFigureOut">
              <a:rPr lang="en-US" smtClean="0"/>
              <a:t>12/1/2010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CCCB2-D635-45A3-89A2-B248A75144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A7FA9-5017-405B-8C09-EB8899D4DE2C}" type="datetimeFigureOut">
              <a:rPr lang="en-US" smtClean="0"/>
              <a:t>12/1/2010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CCCB2-D635-45A3-89A2-B248A75144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6A7FA9-5017-405B-8C09-EB8899D4DE2C}" type="datetimeFigureOut">
              <a:rPr lang="en-US" smtClean="0"/>
              <a:t>12/1/2010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CCCB2-D635-45A3-89A2-B248A751444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ydrogen.energy.gov/pdfs/review05/pd27_pickard.pdf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Sulfur-Iodine </a:t>
            </a:r>
            <a:r>
              <a:rPr lang="en-US" dirty="0" err="1" smtClean="0"/>
              <a:t>Thermochemical</a:t>
            </a:r>
            <a:r>
              <a:rPr lang="en-US" dirty="0" smtClean="0"/>
              <a:t> </a:t>
            </a:r>
            <a:r>
              <a:rPr lang="en-US" dirty="0" err="1" smtClean="0"/>
              <a:t>Rxn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81200"/>
            <a:ext cx="8229600" cy="4525963"/>
          </a:xfrm>
        </p:spPr>
        <p:txBody>
          <a:bodyPr/>
          <a:lstStyle/>
          <a:p>
            <a:r>
              <a:rPr lang="pt-BR" b="1" dirty="0"/>
              <a:t>1. </a:t>
            </a:r>
            <a:r>
              <a:rPr lang="pt-BR" b="1" dirty="0" smtClean="0"/>
              <a:t>2H</a:t>
            </a:r>
            <a:r>
              <a:rPr lang="pt-BR" b="1" baseline="-25000" dirty="0" smtClean="0"/>
              <a:t>2</a:t>
            </a:r>
            <a:r>
              <a:rPr lang="pt-BR" b="1" dirty="0" smtClean="0"/>
              <a:t>O</a:t>
            </a:r>
            <a:r>
              <a:rPr lang="pt-BR" b="1" baseline="-25000" dirty="0" smtClean="0"/>
              <a:t>(l)</a:t>
            </a:r>
            <a:r>
              <a:rPr lang="pt-BR" b="1" dirty="0" smtClean="0"/>
              <a:t> </a:t>
            </a:r>
            <a:r>
              <a:rPr lang="pt-BR" b="1" dirty="0"/>
              <a:t>+ </a:t>
            </a:r>
            <a:r>
              <a:rPr lang="pt-BR" b="1" dirty="0" smtClean="0"/>
              <a:t>SO</a:t>
            </a:r>
            <a:r>
              <a:rPr lang="pt-BR" b="1" baseline="-25000" dirty="0" smtClean="0"/>
              <a:t>2(g</a:t>
            </a:r>
            <a:r>
              <a:rPr lang="pt-BR" b="1" baseline="-25000" dirty="0"/>
              <a:t>) </a:t>
            </a:r>
            <a:r>
              <a:rPr lang="pt-BR" b="1" dirty="0"/>
              <a:t>+ </a:t>
            </a:r>
            <a:r>
              <a:rPr lang="pt-BR" b="1" dirty="0" smtClean="0"/>
              <a:t>I</a:t>
            </a:r>
            <a:r>
              <a:rPr lang="pt-BR" b="1" baseline="-25000" dirty="0" smtClean="0"/>
              <a:t>2(l</a:t>
            </a:r>
            <a:r>
              <a:rPr lang="pt-BR" b="1" baseline="-25000" dirty="0"/>
              <a:t>)</a:t>
            </a:r>
            <a:r>
              <a:rPr lang="pt-BR" b="1" dirty="0"/>
              <a:t>→ </a:t>
            </a:r>
            <a:r>
              <a:rPr lang="pt-BR" b="1" dirty="0" smtClean="0"/>
              <a:t>H</a:t>
            </a:r>
            <a:r>
              <a:rPr lang="pt-BR" b="1" baseline="-25000" dirty="0" smtClean="0"/>
              <a:t>2</a:t>
            </a:r>
            <a:r>
              <a:rPr lang="pt-BR" b="1" dirty="0" smtClean="0"/>
              <a:t>SO</a:t>
            </a:r>
            <a:r>
              <a:rPr lang="pt-BR" b="1" baseline="-25000" dirty="0" smtClean="0"/>
              <a:t>4(l</a:t>
            </a:r>
            <a:r>
              <a:rPr lang="pt-BR" b="1" baseline="-25000" dirty="0"/>
              <a:t>) </a:t>
            </a:r>
            <a:r>
              <a:rPr lang="pt-BR" b="1" dirty="0"/>
              <a:t>+ </a:t>
            </a:r>
            <a:r>
              <a:rPr lang="pt-BR" b="1" dirty="0" smtClean="0"/>
              <a:t>2HI</a:t>
            </a:r>
            <a:r>
              <a:rPr lang="pt-BR" b="1" baseline="-25000" dirty="0" smtClean="0"/>
              <a:t>(l</a:t>
            </a:r>
            <a:r>
              <a:rPr lang="pt-BR" b="1" baseline="-25000" dirty="0"/>
              <a:t>)</a:t>
            </a:r>
            <a:r>
              <a:rPr lang="pt-BR" b="1" dirty="0"/>
              <a:t> </a:t>
            </a:r>
            <a:r>
              <a:rPr lang="pt-BR" b="1" dirty="0" smtClean="0"/>
              <a:t>120</a:t>
            </a:r>
            <a:r>
              <a:rPr lang="pt-BR" b="1" dirty="0" smtClean="0"/>
              <a:t>°</a:t>
            </a:r>
            <a:r>
              <a:rPr lang="pt-BR" b="1" dirty="0" smtClean="0"/>
              <a:t>C</a:t>
            </a:r>
          </a:p>
          <a:p>
            <a:pPr>
              <a:buNone/>
            </a:pPr>
            <a:r>
              <a:rPr lang="pt-BR" b="1" dirty="0"/>
              <a:t>	</a:t>
            </a:r>
            <a:r>
              <a:rPr lang="pt-BR" b="1" dirty="0" smtClean="0">
                <a:solidFill>
                  <a:srgbClr val="0070C0"/>
                </a:solidFill>
              </a:rPr>
              <a:t>Bunsen Reaction</a:t>
            </a:r>
            <a:r>
              <a:rPr lang="pt-BR" b="1" dirty="0" smtClean="0">
                <a:solidFill>
                  <a:srgbClr val="0070C0"/>
                </a:solidFill>
                <a:sym typeface="Wingdings 3"/>
              </a:rPr>
              <a:t></a:t>
            </a:r>
            <a:endParaRPr lang="pt-BR" b="1" dirty="0" smtClean="0">
              <a:solidFill>
                <a:srgbClr val="0070C0"/>
              </a:solidFill>
            </a:endParaRPr>
          </a:p>
          <a:p>
            <a:r>
              <a:rPr lang="pt-BR" b="1" dirty="0" smtClean="0"/>
              <a:t>2a</a:t>
            </a:r>
            <a:r>
              <a:rPr lang="pt-BR" b="1" dirty="0"/>
              <a:t>. </a:t>
            </a:r>
            <a:r>
              <a:rPr lang="pt-BR" b="1" dirty="0" smtClean="0"/>
              <a:t>H</a:t>
            </a:r>
            <a:r>
              <a:rPr lang="pt-BR" b="1" baseline="-25000" dirty="0" smtClean="0"/>
              <a:t>2</a:t>
            </a:r>
            <a:r>
              <a:rPr lang="pt-BR" b="1" dirty="0" smtClean="0"/>
              <a:t>SO</a:t>
            </a:r>
            <a:r>
              <a:rPr lang="pt-BR" b="1" baseline="-25000" dirty="0" smtClean="0"/>
              <a:t>4(l</a:t>
            </a:r>
            <a:r>
              <a:rPr lang="pt-BR" b="1" baseline="-25000" dirty="0"/>
              <a:t>) </a:t>
            </a:r>
            <a:r>
              <a:rPr lang="pt-BR" b="1" dirty="0"/>
              <a:t>→ </a:t>
            </a:r>
            <a:r>
              <a:rPr lang="pt-BR" b="1" dirty="0" smtClean="0"/>
              <a:t>H</a:t>
            </a:r>
            <a:r>
              <a:rPr lang="pt-BR" b="1" baseline="-25000" dirty="0" smtClean="0"/>
              <a:t>2</a:t>
            </a:r>
            <a:r>
              <a:rPr lang="pt-BR" b="1" dirty="0" smtClean="0"/>
              <a:t>O</a:t>
            </a:r>
            <a:r>
              <a:rPr lang="pt-BR" b="1" baseline="-25000" dirty="0" smtClean="0"/>
              <a:t>(g</a:t>
            </a:r>
            <a:r>
              <a:rPr lang="pt-BR" b="1" baseline="-25000" dirty="0"/>
              <a:t>)</a:t>
            </a:r>
            <a:r>
              <a:rPr lang="pt-BR" b="1" dirty="0"/>
              <a:t> + </a:t>
            </a:r>
            <a:r>
              <a:rPr lang="pt-BR" b="1" dirty="0" smtClean="0"/>
              <a:t>SO</a:t>
            </a:r>
            <a:r>
              <a:rPr lang="pt-BR" b="1" baseline="-25000" dirty="0" smtClean="0"/>
              <a:t>3(g) 		</a:t>
            </a:r>
            <a:r>
              <a:rPr lang="pt-BR" b="1" dirty="0" smtClean="0"/>
              <a:t>    ~</a:t>
            </a:r>
            <a:r>
              <a:rPr lang="pt-BR" b="1" dirty="0" smtClean="0">
                <a:solidFill>
                  <a:srgbClr val="FF0000"/>
                </a:solidFill>
              </a:rPr>
              <a:t>850</a:t>
            </a:r>
            <a:r>
              <a:rPr lang="pt-BR" b="1" dirty="0" smtClean="0"/>
              <a:t>°C </a:t>
            </a:r>
            <a:endParaRPr lang="pt-BR" b="1" baseline="-25000" dirty="0" smtClean="0"/>
          </a:p>
          <a:p>
            <a:pPr>
              <a:buNone/>
            </a:pPr>
            <a:r>
              <a:rPr lang="pt-BR" b="1" dirty="0"/>
              <a:t>	</a:t>
            </a:r>
            <a:r>
              <a:rPr lang="pt-BR" b="1" dirty="0" smtClean="0"/>
              <a:t>2b</a:t>
            </a:r>
            <a:r>
              <a:rPr lang="pt-BR" b="1" dirty="0"/>
              <a:t>. </a:t>
            </a:r>
            <a:r>
              <a:rPr lang="pt-BR" b="1" dirty="0" smtClean="0"/>
              <a:t>SO</a:t>
            </a:r>
            <a:r>
              <a:rPr lang="pt-BR" b="1" baseline="-25000" dirty="0" smtClean="0"/>
              <a:t>3(g)</a:t>
            </a:r>
            <a:r>
              <a:rPr lang="pt-BR" b="1" dirty="0" smtClean="0"/>
              <a:t> </a:t>
            </a:r>
            <a:r>
              <a:rPr lang="pt-BR" b="1" dirty="0"/>
              <a:t>→ </a:t>
            </a:r>
            <a:r>
              <a:rPr lang="pt-BR" b="1" dirty="0" smtClean="0"/>
              <a:t>SO</a:t>
            </a:r>
            <a:r>
              <a:rPr lang="pt-BR" b="1" baseline="-25000" dirty="0" smtClean="0"/>
              <a:t>2(g</a:t>
            </a:r>
            <a:r>
              <a:rPr lang="pt-BR" b="1" baseline="-25000" dirty="0"/>
              <a:t>)</a:t>
            </a:r>
            <a:r>
              <a:rPr lang="pt-BR" b="1" dirty="0"/>
              <a:t> + </a:t>
            </a:r>
            <a:r>
              <a:rPr lang="pt-BR" b="1" dirty="0" smtClean="0"/>
              <a:t>0.5O</a:t>
            </a:r>
            <a:r>
              <a:rPr lang="pt-BR" b="1" baseline="-25000" dirty="0" smtClean="0"/>
              <a:t>2(g</a:t>
            </a:r>
            <a:r>
              <a:rPr lang="pt-BR" b="1" baseline="-25000" dirty="0"/>
              <a:t>) </a:t>
            </a:r>
            <a:r>
              <a:rPr lang="pt-BR" b="1" dirty="0"/>
              <a:t>	</a:t>
            </a:r>
            <a:r>
              <a:rPr lang="pt-BR" b="1" dirty="0" smtClean="0"/>
              <a:t>	    </a:t>
            </a:r>
            <a:r>
              <a:rPr lang="pt-BR" b="1" dirty="0" smtClean="0"/>
              <a:t>~500°C </a:t>
            </a:r>
            <a:endParaRPr lang="pt-BR" b="1" dirty="0" smtClean="0"/>
          </a:p>
          <a:p>
            <a:r>
              <a:rPr lang="pt-BR" b="1" dirty="0" smtClean="0"/>
              <a:t>3</a:t>
            </a:r>
            <a:r>
              <a:rPr lang="pt-BR" b="1" dirty="0"/>
              <a:t>. 2HI (g) → </a:t>
            </a:r>
            <a:r>
              <a:rPr lang="pt-BR" b="1" dirty="0" smtClean="0"/>
              <a:t>I</a:t>
            </a:r>
            <a:r>
              <a:rPr lang="pt-BR" b="1" baseline="-25000" dirty="0" smtClean="0"/>
              <a:t>2(l</a:t>
            </a:r>
            <a:r>
              <a:rPr lang="pt-BR" b="1" baseline="-25000" dirty="0"/>
              <a:t>)</a:t>
            </a:r>
            <a:r>
              <a:rPr lang="pt-BR" b="1" dirty="0"/>
              <a:t> + </a:t>
            </a:r>
            <a:r>
              <a:rPr lang="pt-BR" b="1" dirty="0" smtClean="0"/>
              <a:t>H</a:t>
            </a:r>
            <a:r>
              <a:rPr lang="pt-BR" b="1" baseline="-25000" dirty="0" smtClean="0"/>
              <a:t>2(g</a:t>
            </a:r>
            <a:r>
              <a:rPr lang="pt-BR" b="1" baseline="-25000" dirty="0"/>
              <a:t>)</a:t>
            </a:r>
            <a:r>
              <a:rPr lang="pt-BR" b="1" dirty="0"/>
              <a:t> 	</a:t>
            </a:r>
            <a:r>
              <a:rPr lang="pt-BR" b="1" dirty="0" smtClean="0"/>
              <a:t>	 	    ~400</a:t>
            </a:r>
            <a:r>
              <a:rPr lang="pt-BR" b="1" dirty="0" smtClean="0"/>
              <a:t>°</a:t>
            </a:r>
            <a:r>
              <a:rPr lang="pt-BR" b="1" dirty="0" smtClean="0"/>
              <a:t>C </a:t>
            </a:r>
            <a:endParaRPr lang="pt-BR" b="1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Very High Temperature Reactor (VHTR)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3581400"/>
            <a:ext cx="8305800" cy="26670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Current R&amp;D – DRAGON, Peach Bottom</a:t>
            </a:r>
          </a:p>
          <a:p>
            <a:r>
              <a:rPr lang="en-US" dirty="0" smtClean="0"/>
              <a:t>ONRL – NGNP design: graphite moderated</a:t>
            </a:r>
          </a:p>
          <a:p>
            <a:r>
              <a:rPr lang="en-US" dirty="0" smtClean="0"/>
              <a:t>Metal-cooled fast reactors</a:t>
            </a:r>
          </a:p>
          <a:p>
            <a:r>
              <a:rPr lang="en-US" dirty="0" smtClean="0"/>
              <a:t>Gas-cooled reactors: pebble bed</a:t>
            </a:r>
          </a:p>
          <a:p>
            <a:r>
              <a:rPr lang="en-US" dirty="0" smtClean="0"/>
              <a:t>Numerous other designs, narrowed down by the DOE in the past two years</a:t>
            </a:r>
          </a:p>
          <a:p>
            <a:r>
              <a:rPr lang="en-US" dirty="0" smtClean="0"/>
              <a:t>Deployment anticipated 2025</a:t>
            </a:r>
          </a:p>
          <a:p>
            <a:r>
              <a:rPr lang="en-US" dirty="0" smtClean="0"/>
              <a:t>Varied fuel types and coatings – if outlet  900°C, fuel needs 1300°C</a:t>
            </a:r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" y="990600"/>
            <a:ext cx="85344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“To </a:t>
            </a:r>
            <a:r>
              <a:rPr lang="en-US" sz="2000" dirty="0"/>
              <a:t>produce hydrogen economically, a reactor must operate at extremely high temperatures. Thus the VHTR has been selected for future hydrogen production plants. </a:t>
            </a:r>
            <a:r>
              <a:rPr lang="en-US" sz="2000" dirty="0" smtClean="0"/>
              <a:t>‘The </a:t>
            </a:r>
            <a:r>
              <a:rPr lang="en-US" sz="2000" dirty="0"/>
              <a:t>VHTR has the highest priority among the U.S. reactor </a:t>
            </a:r>
            <a:r>
              <a:rPr lang="en-US" sz="2000" dirty="0" smtClean="0"/>
              <a:t>concepts,’ [Bill] Corwin </a:t>
            </a:r>
            <a:r>
              <a:rPr lang="en-US" sz="2000" dirty="0"/>
              <a:t>says, </a:t>
            </a:r>
            <a:r>
              <a:rPr lang="en-US" sz="2000" dirty="0" smtClean="0"/>
              <a:t>‘because </a:t>
            </a:r>
            <a:r>
              <a:rPr lang="en-US" sz="2000" dirty="0"/>
              <a:t>it fits into the President's plan for the hydrogen economy</a:t>
            </a:r>
            <a:r>
              <a:rPr lang="en-US" sz="2000" dirty="0" smtClean="0"/>
              <a:t>.’”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-”Can the Next Generation Take the Heat?”  ORNL Review. http://www.ornl.gov/info/ornlreview/v37_1_04/article_02.shtml. 30 Nov 2010.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Boiling Water Reactor (BWR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71600"/>
            <a:ext cx="5485570" cy="5029200"/>
          </a:xfrm>
          <a:prstGeom prst="rect">
            <a:avLst/>
          </a:prstGeom>
          <a:noFill/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Boiling Water Reactor (BWR)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5105400" y="1600200"/>
            <a:ext cx="4038600" cy="4525963"/>
          </a:xfrm>
        </p:spPr>
        <p:txBody>
          <a:bodyPr/>
          <a:lstStyle/>
          <a:p>
            <a:r>
              <a:rPr lang="en-US" dirty="0" smtClean="0"/>
              <a:t>Constrained by coolant</a:t>
            </a:r>
          </a:p>
          <a:p>
            <a:r>
              <a:rPr lang="en-US" dirty="0" smtClean="0"/>
              <a:t>Low fuel temperature (compare PWR)</a:t>
            </a:r>
          </a:p>
          <a:p>
            <a:r>
              <a:rPr lang="en-US" dirty="0" smtClean="0"/>
              <a:t>Larger pressure vessel – higher cost</a:t>
            </a:r>
          </a:p>
          <a:p>
            <a:r>
              <a:rPr lang="en-US" dirty="0" smtClean="0"/>
              <a:t>PWRs:  ~10% higher performance, increased temperature, but also has a ceiling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Pebble Bed Reactor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600200"/>
            <a:ext cx="57912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Helium coolant: low density – collisions minimized</a:t>
            </a:r>
          </a:p>
          <a:p>
            <a:r>
              <a:rPr lang="en-US" dirty="0" smtClean="0"/>
              <a:t>High flow for low specific heat capacity</a:t>
            </a:r>
          </a:p>
          <a:p>
            <a:r>
              <a:rPr lang="en-US" dirty="0" smtClean="0"/>
              <a:t>Significant lethargy – slow neutrons (though graphite requires more collisions)</a:t>
            </a:r>
          </a:p>
          <a:p>
            <a:r>
              <a:rPr lang="en-US" dirty="0" smtClean="0"/>
              <a:t>300,000 pebbles, 350 discarded daily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 </a:t>
            </a:r>
            <a:r>
              <a:rPr lang="en-US" dirty="0" smtClean="0">
                <a:sym typeface="Wingdings 3"/>
              </a:rPr>
              <a:t></a:t>
            </a:r>
            <a:r>
              <a:rPr lang="en-US" sz="2000" dirty="0" smtClean="0"/>
              <a:t>Involved fuel handling process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25602" name="Picture 2" descr="http://web.mit.edu/pebble-bed/images/mpbr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1" y="1871419"/>
            <a:ext cx="3429000" cy="498658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Sodium-Cooled Fast Reactor (SFR)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001000" cy="4525963"/>
          </a:xfrm>
        </p:spPr>
        <p:txBody>
          <a:bodyPr/>
          <a:lstStyle/>
          <a:p>
            <a:r>
              <a:rPr lang="en-US" dirty="0" smtClean="0"/>
              <a:t>Closed fuel cycle</a:t>
            </a:r>
          </a:p>
          <a:p>
            <a:r>
              <a:rPr lang="en-US" dirty="0" smtClean="0"/>
              <a:t>Two lines of flow – HX between </a:t>
            </a:r>
            <a:r>
              <a:rPr lang="en-US" dirty="0" err="1" smtClean="0"/>
              <a:t>Pb</a:t>
            </a:r>
            <a:r>
              <a:rPr lang="en-US" dirty="0" smtClean="0"/>
              <a:t> and H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</a:p>
          <a:p>
            <a:r>
              <a:rPr lang="en-US" dirty="0" smtClean="0"/>
              <a:t>Fertile uranium, plutonium, and other actinides</a:t>
            </a:r>
          </a:p>
          <a:p>
            <a:r>
              <a:rPr lang="en-US" dirty="0" smtClean="0"/>
              <a:t>Operates near ambient pressure</a:t>
            </a:r>
          </a:p>
          <a:p>
            <a:r>
              <a:rPr lang="en-US" dirty="0" smtClean="0"/>
              <a:t>Difficulties with VHTR:  Na melting point – 98°C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sz="2000" dirty="0" smtClean="0"/>
              <a:t>(At ambient pressure)</a:t>
            </a:r>
            <a:r>
              <a:rPr lang="en-US" dirty="0" smtClean="0"/>
              <a:t>	 	 Na boiling point – 883°C</a:t>
            </a:r>
          </a:p>
          <a:p>
            <a:r>
              <a:rPr lang="en-US" dirty="0" smtClean="0"/>
              <a:t>Na highly reactive and corrosive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Sodium-Cooled Fast Reactor</a:t>
            </a:r>
            <a:endParaRPr lang="en-US" dirty="0"/>
          </a:p>
        </p:txBody>
      </p:sp>
      <p:pic>
        <p:nvPicPr>
          <p:cNvPr id="24578" name="Picture 2" descr="Sodium Cooled Fast Reactor schemati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609599"/>
            <a:ext cx="8726815" cy="62484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Lead-Cooled Fast Reactor (LFR)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676400"/>
            <a:ext cx="72390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Lead/Bismuth coolant</a:t>
            </a:r>
          </a:p>
          <a:p>
            <a:r>
              <a:rPr lang="en-US" dirty="0" smtClean="0"/>
              <a:t>Very similar to SFR – closed system liquid metal</a:t>
            </a:r>
          </a:p>
          <a:p>
            <a:r>
              <a:rPr lang="en-US" dirty="0" smtClean="0"/>
              <a:t>Replaceable fuel module, designed to run 15-20 years</a:t>
            </a:r>
          </a:p>
          <a:p>
            <a:r>
              <a:rPr lang="en-US" dirty="0" smtClean="0"/>
              <a:t>Designed to meet the needs of a small grid</a:t>
            </a:r>
          </a:p>
          <a:p>
            <a:r>
              <a:rPr lang="en-US" dirty="0" smtClean="0"/>
              <a:t>Following design features U-Tube HX</a:t>
            </a:r>
          </a:p>
          <a:p>
            <a:r>
              <a:rPr lang="en-US" dirty="0" smtClean="0"/>
              <a:t>Another Gen. IV design replaces liquid metal with helium, maintaining similar design but with varied HX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Lead-Cooled Fast Reactor</a:t>
            </a:r>
            <a:endParaRPr lang="en-US" dirty="0"/>
          </a:p>
        </p:txBody>
      </p:sp>
      <p:pic>
        <p:nvPicPr>
          <p:cNvPr id="23554" name="Picture 2" descr="Lead Cooled Fast Reactor schemati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927202"/>
            <a:ext cx="7696200" cy="59307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Advantages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724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Only liquid and vapor for fluid cycle</a:t>
            </a:r>
          </a:p>
          <a:p>
            <a:r>
              <a:rPr lang="en-US" dirty="0" smtClean="0"/>
              <a:t>Sulfur and iodine components remain in system, H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dirty="0" smtClean="0"/>
              <a:t>and O</a:t>
            </a:r>
            <a:r>
              <a:rPr lang="en-US" baseline="-25000" dirty="0" smtClean="0"/>
              <a:t>2</a:t>
            </a:r>
            <a:r>
              <a:rPr lang="en-US" dirty="0" smtClean="0"/>
              <a:t> distilled out</a:t>
            </a:r>
          </a:p>
          <a:p>
            <a:r>
              <a:rPr lang="en-US" dirty="0" smtClean="0"/>
              <a:t>Chemicals relatively cheap (</a:t>
            </a:r>
            <a:r>
              <a:rPr lang="en-US" dirty="0" err="1" smtClean="0"/>
              <a:t>HBr</a:t>
            </a:r>
            <a:r>
              <a:rPr lang="en-US" dirty="0" smtClean="0"/>
              <a:t> out of consideration)</a:t>
            </a:r>
          </a:p>
          <a:p>
            <a:r>
              <a:rPr lang="en-US" dirty="0" smtClean="0"/>
              <a:t>Existing R&amp;D – actualization is not too far off</a:t>
            </a:r>
          </a:p>
          <a:p>
            <a:r>
              <a:rPr lang="en-US" dirty="0" smtClean="0"/>
              <a:t>Functional with intermittent </a:t>
            </a:r>
            <a:r>
              <a:rPr lang="en-US" dirty="0" err="1" smtClean="0"/>
              <a:t>renewables</a:t>
            </a:r>
            <a:r>
              <a:rPr lang="en-US" dirty="0" smtClean="0"/>
              <a:t> or unused heat of gen. IV reactors</a:t>
            </a:r>
          </a:p>
          <a:p>
            <a:r>
              <a:rPr lang="en-US" dirty="0" smtClean="0"/>
              <a:t>No carbon footprint</a:t>
            </a:r>
          </a:p>
          <a:p>
            <a:r>
              <a:rPr lang="en-US" dirty="0" smtClean="0"/>
              <a:t>Ƞ ~ 50%, beats HT electrolysis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Disadvantages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Three components,  cumbersome setup</a:t>
            </a:r>
          </a:p>
          <a:p>
            <a:pPr>
              <a:buNone/>
            </a:pPr>
            <a:r>
              <a:rPr lang="en-US" sz="2400" dirty="0" smtClean="0"/>
              <a:t>	Full cycle has not been perfected</a:t>
            </a:r>
            <a:r>
              <a:rPr lang="en-US" sz="2400" dirty="0" smtClean="0">
                <a:sym typeface="Wingdings 3"/>
              </a:rPr>
              <a:t></a:t>
            </a:r>
            <a:endParaRPr lang="en-US" sz="2600" dirty="0" smtClean="0"/>
          </a:p>
          <a:p>
            <a:r>
              <a:rPr lang="en-US" dirty="0" smtClean="0"/>
              <a:t>Corrosive intermediates (HI, H</a:t>
            </a:r>
            <a:r>
              <a:rPr lang="en-US" baseline="-25000" dirty="0" smtClean="0"/>
              <a:t>2</a:t>
            </a:r>
            <a:r>
              <a:rPr lang="en-US" dirty="0" smtClean="0"/>
              <a:t>SO</a:t>
            </a:r>
            <a:r>
              <a:rPr lang="en-US" baseline="-25000" dirty="0" smtClean="0"/>
              <a:t>4</a:t>
            </a:r>
            <a:r>
              <a:rPr lang="en-US" dirty="0" smtClean="0"/>
              <a:t>, H</a:t>
            </a:r>
            <a:r>
              <a:rPr lang="en-US" baseline="-25000" dirty="0" smtClean="0"/>
              <a:t>3</a:t>
            </a:r>
            <a:r>
              <a:rPr lang="en-US" dirty="0" smtClean="0"/>
              <a:t>PO</a:t>
            </a:r>
            <a:r>
              <a:rPr lang="en-US" baseline="-25000" dirty="0" smtClean="0"/>
              <a:t>4</a:t>
            </a:r>
            <a:r>
              <a:rPr lang="en-US" dirty="0" smtClean="0"/>
              <a:t>)</a:t>
            </a:r>
          </a:p>
          <a:p>
            <a:r>
              <a:rPr lang="en-US" dirty="0" smtClean="0"/>
              <a:t>High materials cost</a:t>
            </a:r>
          </a:p>
          <a:p>
            <a:r>
              <a:rPr lang="en-US" dirty="0" smtClean="0"/>
              <a:t>Much R&amp;D still necessary</a:t>
            </a:r>
          </a:p>
          <a:p>
            <a:r>
              <a:rPr lang="en-US" dirty="0" smtClean="0"/>
              <a:t>Must wait on nuclear technology to advance – subject to public opinion, economy, legislature</a:t>
            </a:r>
          </a:p>
          <a:p>
            <a:r>
              <a:rPr lang="en-US" dirty="0" smtClean="0"/>
              <a:t>Large scale necessary for satisfactory efficiencies (investment)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525963"/>
          </a:xfrm>
        </p:spPr>
        <p:txBody>
          <a:bodyPr>
            <a:normAutofit fontScale="40000" lnSpcReduction="20000"/>
          </a:bodyPr>
          <a:lstStyle/>
          <a:p>
            <a:r>
              <a:rPr lang="en-US" dirty="0" smtClean="0"/>
              <a:t>“Boiling Water Reactors”.  Nuclear Regulatory Commission.  Oct 1 2008. &lt;http://www.nrc.gov/reactors/bwrs.html&gt;.  30 Nov 2010.</a:t>
            </a:r>
          </a:p>
          <a:p>
            <a:r>
              <a:rPr lang="en-US" dirty="0" smtClean="0"/>
              <a:t>“Can The Next Generation Take The Heat?”  Oak Ridge National Lab Review.  Volume 37, Number 1, 2004.  &lt;http://www.ornl.gov/info/ornlreview/v37_1_04/article_02.shtml&gt;.  30 Nov 2010.</a:t>
            </a:r>
          </a:p>
          <a:p>
            <a:r>
              <a:rPr lang="en-US" dirty="0" err="1" smtClean="0"/>
              <a:t>Mashue</a:t>
            </a:r>
            <a:r>
              <a:rPr lang="en-US" dirty="0" smtClean="0"/>
              <a:t>, Timothy; </a:t>
            </a:r>
            <a:r>
              <a:rPr lang="en-US" dirty="0" err="1" smtClean="0"/>
              <a:t>Folger</a:t>
            </a:r>
            <a:r>
              <a:rPr lang="en-US" dirty="0" smtClean="0"/>
              <a:t>, H. S.  “Reactive Distillation”.  University of Michigan.  1998. &lt;http://www.engin.umich.edu/~cre/web_mod/distill/&gt;.  10 Nov 2010.</a:t>
            </a:r>
          </a:p>
          <a:p>
            <a:r>
              <a:rPr lang="en-US" dirty="0" smtClean="0"/>
              <a:t>Mathias, Paul M.; Brown, L. C.  “Thermodynamics of the Sulfur-Iodine Cycle for </a:t>
            </a:r>
            <a:r>
              <a:rPr lang="en-US" dirty="0" err="1" smtClean="0"/>
              <a:t>Thermochemical</a:t>
            </a:r>
            <a:r>
              <a:rPr lang="en-US" dirty="0" smtClean="0"/>
              <a:t> Hydrogen Production”.  Society of Chemical Engineers, 68</a:t>
            </a:r>
            <a:r>
              <a:rPr lang="en-US" baseline="30000" dirty="0" smtClean="0"/>
              <a:t>th</a:t>
            </a:r>
            <a:r>
              <a:rPr lang="en-US" dirty="0" smtClean="0"/>
              <a:t> annual meeting.  23 Mar 2003.  &lt;http://www.aspentech.com/publication_files/TP51.pdf&gt;.  30 Nov 2010.</a:t>
            </a:r>
          </a:p>
          <a:p>
            <a:r>
              <a:rPr lang="en-US" dirty="0" smtClean="0"/>
              <a:t>“Modular Pebble Bed Reactor”.  MIT Department of Nuclear Science and Engineering.  &lt;http://web.mit.edu/pebble-bed/&gt;.  30 Nov 2010.</a:t>
            </a:r>
          </a:p>
          <a:p>
            <a:r>
              <a:rPr lang="en-US" dirty="0" smtClean="0"/>
              <a:t>Ogawa, </a:t>
            </a:r>
            <a:r>
              <a:rPr lang="en-US" dirty="0" err="1" smtClean="0"/>
              <a:t>Masuro</a:t>
            </a:r>
            <a:r>
              <a:rPr lang="en-US" dirty="0" smtClean="0"/>
              <a:t>; </a:t>
            </a:r>
            <a:r>
              <a:rPr lang="en-US" dirty="0" err="1" smtClean="0"/>
              <a:t>Lensa</a:t>
            </a:r>
            <a:r>
              <a:rPr lang="en-US" dirty="0" smtClean="0"/>
              <a:t>, W. v.  “Very High Temperature Gas Cooled Reactor (VHTR)”.  Generation IV R&amp;D Scope Meeting.  25 Jun 2002. &lt;http://gif.inel.gov/roadmap/pdfs/p_grns_june_25-27_presentation_gp32-00.pdf&gt;.  30 Nov 2010.</a:t>
            </a:r>
            <a:endParaRPr lang="en-US" dirty="0" smtClean="0"/>
          </a:p>
          <a:p>
            <a:r>
              <a:rPr lang="en-US" dirty="0" smtClean="0"/>
              <a:t>Pickard, Paul.  “2005 Hydrogen Program Review: Sulfur-Iodine </a:t>
            </a:r>
            <a:r>
              <a:rPr lang="en-US" dirty="0" err="1" smtClean="0"/>
              <a:t>Thermochemical</a:t>
            </a:r>
            <a:r>
              <a:rPr lang="en-US" dirty="0" smtClean="0"/>
              <a:t> Cycle”.  Sandia National Labs; U.S. Department of Energy.  May 25 2005.  &lt;http://www.hydrogen.energy.gov/pdfs/review05/pd27_pickard.pdf&gt;. 30 Nov 2010.</a:t>
            </a:r>
          </a:p>
          <a:p>
            <a:r>
              <a:rPr lang="en-US" dirty="0" err="1" smtClean="0"/>
              <a:t>Ragheb</a:t>
            </a:r>
            <a:r>
              <a:rPr lang="en-US" dirty="0" smtClean="0"/>
              <a:t>, </a:t>
            </a:r>
            <a:r>
              <a:rPr lang="en-US" dirty="0" err="1" smtClean="0"/>
              <a:t>Magdi</a:t>
            </a:r>
            <a:r>
              <a:rPr lang="en-US" dirty="0" smtClean="0"/>
              <a:t>.  “HIGH TEMPERATURE WATER ELECTROLYSIS FOR HYDROGEN PRODUCTION”.  University of Illinois – Champaign-Urbana.  19 Oct 2010.  &lt;https://netfiles.uiuc.edu/mragheb/www/NPRE%20498ES%20Energy%20Storage%20Systems/High%20Temperature%20Water%20Electrolysis%20for%20Hydrogen%20Production.pdf&gt;.  30 Nov 2010.</a:t>
            </a:r>
          </a:p>
          <a:p>
            <a:r>
              <a:rPr lang="en-US" dirty="0" err="1" smtClean="0"/>
              <a:t>Sponseller</a:t>
            </a:r>
            <a:r>
              <a:rPr lang="en-US" dirty="0" smtClean="0"/>
              <a:t>, Mike.  “Lead-Cooled Fast Reactor (LFR)”.  Idaho National  Laboratory.  &lt;http://www.inl.gov/research/lead-cooled-fast-reactor/&gt;.  30 Nov 2010.</a:t>
            </a:r>
            <a:endParaRPr lang="en-US" dirty="0" smtClean="0"/>
          </a:p>
          <a:p>
            <a:r>
              <a:rPr lang="en-US" dirty="0" err="1" smtClean="0"/>
              <a:t>Sponseller</a:t>
            </a:r>
            <a:r>
              <a:rPr lang="en-US" dirty="0" smtClean="0"/>
              <a:t>, Mike.  “Sodium-Cooled Fast Reactor (SFR)”.  Idaho National  Laboratory.  &lt;http://www.inl.gov/research/sodium-cooled-fast-reactor/&gt;.  30 Nov 2010.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04800"/>
            <a:ext cx="9144000" cy="6338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2400"/>
            <a:ext cx="8763000" cy="6389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304800" y="228600"/>
            <a:ext cx="4040188" cy="639762"/>
          </a:xfrm>
        </p:spPr>
        <p:txBody>
          <a:bodyPr/>
          <a:lstStyle/>
          <a:p>
            <a:r>
              <a:rPr lang="en-US" dirty="0" smtClean="0"/>
              <a:t>Reactive Distillation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152400" y="1219200"/>
            <a:ext cx="4040188" cy="3951288"/>
          </a:xfrm>
        </p:spPr>
        <p:txBody>
          <a:bodyPr/>
          <a:lstStyle/>
          <a:p>
            <a:r>
              <a:rPr lang="en-US" dirty="0" smtClean="0"/>
              <a:t>Equilibrium of reversible reaction highly temperature dependent</a:t>
            </a:r>
          </a:p>
          <a:p>
            <a:r>
              <a:rPr lang="en-US" dirty="0" smtClean="0"/>
              <a:t>A + B </a:t>
            </a:r>
            <a:r>
              <a:rPr lang="en-US" dirty="0" smtClean="0">
                <a:sym typeface="Wingdings 3"/>
              </a:rPr>
              <a:t> C + D</a:t>
            </a:r>
            <a:endParaRPr lang="en-US" dirty="0" smtClean="0"/>
          </a:p>
          <a:p>
            <a:r>
              <a:rPr lang="en-US" dirty="0" smtClean="0"/>
              <a:t>Using </a:t>
            </a:r>
            <a:r>
              <a:rPr lang="en-US" dirty="0" err="1" smtClean="0"/>
              <a:t>L’Chatlier’s</a:t>
            </a:r>
            <a:r>
              <a:rPr lang="en-US" dirty="0" smtClean="0"/>
              <a:t> Principle:</a:t>
            </a:r>
          </a:p>
          <a:p>
            <a:r>
              <a:rPr lang="en-US" dirty="0" smtClean="0"/>
              <a:t>A + B </a:t>
            </a:r>
            <a:r>
              <a:rPr lang="en-US" dirty="0" smtClean="0">
                <a:sym typeface="Wingdings 3"/>
              </a:rPr>
              <a:t> C + </a:t>
            </a:r>
            <a:r>
              <a:rPr lang="en-US" strike="sngStrike" dirty="0" smtClean="0">
                <a:sym typeface="Wingdings 3"/>
              </a:rPr>
              <a:t>D</a:t>
            </a:r>
          </a:p>
          <a:p>
            <a:r>
              <a:rPr lang="en-US" dirty="0" smtClean="0">
                <a:sym typeface="Wingdings 3"/>
              </a:rPr>
              <a:t>Heating mixture and extracting product will push reaction to right</a:t>
            </a:r>
            <a:endParaRPr lang="en-US" dirty="0"/>
          </a:p>
        </p:txBody>
      </p:sp>
      <p:pic>
        <p:nvPicPr>
          <p:cNvPr id="19458" name="Picture 2" descr="http://www.engin.umich.edu/~cre/web_mod/distill/pics/semirda.gif"/>
          <p:cNvPicPr>
            <a:picLocks noChangeAspect="1" noChangeArrowheads="1"/>
          </p:cNvPicPr>
          <p:nvPr/>
        </p:nvPicPr>
        <p:blipFill>
          <a:blip r:embed="rId2" cstate="print"/>
          <a:srcRect r="11710"/>
          <a:stretch>
            <a:fillRect/>
          </a:stretch>
        </p:blipFill>
        <p:spPr bwMode="auto">
          <a:xfrm>
            <a:off x="4648200" y="1066800"/>
            <a:ext cx="4495800" cy="3771900"/>
          </a:xfrm>
          <a:prstGeom prst="rect">
            <a:avLst/>
          </a:prstGeom>
          <a:noFill/>
        </p:spPr>
      </p:pic>
      <p:pic>
        <p:nvPicPr>
          <p:cNvPr id="19460" name="Picture 4" descr="http://www.engin.umich.edu/~cre/web_mod/distill/solution/pics/eqn2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26382" y="5410200"/>
            <a:ext cx="5917618" cy="6477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41148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Vacuum Distillation</a:t>
            </a:r>
            <a:endParaRPr lang="en-US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0" y="2209800"/>
            <a:ext cx="4114800" cy="3951288"/>
          </a:xfrm>
        </p:spPr>
        <p:txBody>
          <a:bodyPr/>
          <a:lstStyle/>
          <a:p>
            <a:r>
              <a:rPr lang="en-US" dirty="0" smtClean="0"/>
              <a:t>Each stage considered for the sulfur process (DOE)  </a:t>
            </a:r>
            <a:r>
              <a:rPr lang="en-US" dirty="0" smtClean="0">
                <a:sym typeface="Wingdings 3"/>
              </a:rPr>
              <a:t></a:t>
            </a:r>
            <a:endParaRPr lang="en-US" dirty="0" smtClean="0"/>
          </a:p>
          <a:p>
            <a:r>
              <a:rPr lang="en-US" dirty="0" smtClean="0"/>
              <a:t>Low pressures (compared to the </a:t>
            </a:r>
            <a:r>
              <a:rPr lang="en-US" dirty="0" err="1" smtClean="0"/>
              <a:t>bunsen</a:t>
            </a:r>
            <a:r>
              <a:rPr lang="en-US" dirty="0" smtClean="0"/>
              <a:t> reactor) allows for high distillation</a:t>
            </a:r>
          </a:p>
          <a:p>
            <a:r>
              <a:rPr lang="en-US" dirty="0" smtClean="0"/>
              <a:t>Note materials consideration</a:t>
            </a:r>
          </a:p>
          <a:p>
            <a:endParaRPr lang="en-US" dirty="0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91001" y="84667"/>
            <a:ext cx="4953000" cy="6773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0" y="62116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>
                <a:hlinkClick r:id="rId3"/>
              </a:rPr>
              <a:t>http://www.hydrogen.energy.gov/pdfs/review05/pd27_pickard.pdf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r>
              <a:rPr lang="en-US" dirty="0" smtClean="0"/>
              <a:t>Materials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Corrosive environment – H</a:t>
            </a:r>
            <a:r>
              <a:rPr lang="en-US" baseline="-25000" dirty="0" smtClean="0"/>
              <a:t>2</a:t>
            </a:r>
            <a:r>
              <a:rPr lang="en-US" dirty="0" smtClean="0"/>
              <a:t>SO</a:t>
            </a:r>
            <a:r>
              <a:rPr lang="en-US" baseline="-25000" dirty="0" smtClean="0"/>
              <a:t>4</a:t>
            </a:r>
            <a:r>
              <a:rPr lang="en-US" dirty="0" smtClean="0"/>
              <a:t> , HI, H</a:t>
            </a:r>
            <a:r>
              <a:rPr lang="en-US" baseline="-25000" dirty="0" smtClean="0"/>
              <a:t>3</a:t>
            </a:r>
            <a:r>
              <a:rPr lang="en-US" dirty="0" smtClean="0"/>
              <a:t>PO</a:t>
            </a:r>
            <a:r>
              <a:rPr lang="en-US" baseline="-25000" dirty="0" smtClean="0"/>
              <a:t>4</a:t>
            </a:r>
          </a:p>
          <a:p>
            <a:r>
              <a:rPr lang="en-US" dirty="0" smtClean="0"/>
              <a:t>High temperature</a:t>
            </a:r>
          </a:p>
          <a:p>
            <a:r>
              <a:rPr lang="en-US" dirty="0" smtClean="0"/>
              <a:t>Closed system – three part reaction</a:t>
            </a:r>
          </a:p>
          <a:p>
            <a:r>
              <a:rPr lang="en-US" dirty="0" smtClean="0"/>
              <a:t>Iodine section may generate residual solids</a:t>
            </a:r>
          </a:p>
          <a:p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0" y="0"/>
            <a:ext cx="4572000" cy="6858000"/>
          </a:xfrm>
        </p:spPr>
        <p:txBody>
          <a:bodyPr/>
          <a:lstStyle/>
          <a:p>
            <a:r>
              <a:rPr lang="en-US" dirty="0" err="1" smtClean="0"/>
              <a:t>Incoloy</a:t>
            </a:r>
            <a:r>
              <a:rPr lang="en-US" dirty="0" smtClean="0"/>
              <a:t> 800H:</a:t>
            </a:r>
          </a:p>
          <a:p>
            <a:r>
              <a:rPr lang="en-US" sz="2000" dirty="0" smtClean="0"/>
              <a:t>Nickel-iron-chromium alloy, high strength, resistant to oxidation and carburization, temperatures above 1100°F</a:t>
            </a:r>
          </a:p>
          <a:p>
            <a:r>
              <a:rPr lang="en-US" dirty="0" smtClean="0"/>
              <a:t>Pt, Au, </a:t>
            </a:r>
            <a:r>
              <a:rPr lang="en-US" dirty="0" err="1" smtClean="0"/>
              <a:t>SiC</a:t>
            </a:r>
            <a:r>
              <a:rPr lang="en-US" dirty="0" smtClean="0"/>
              <a:t> coating</a:t>
            </a:r>
          </a:p>
          <a:p>
            <a:r>
              <a:rPr lang="en-US" sz="2000" dirty="0" smtClean="0"/>
              <a:t>Very </a:t>
            </a:r>
            <a:r>
              <a:rPr lang="en-US" sz="2000" dirty="0" err="1" smtClean="0"/>
              <a:t>unreactive</a:t>
            </a:r>
            <a:r>
              <a:rPr lang="en-US" sz="2000" dirty="0" smtClean="0"/>
              <a:t>, ceramics and other polymer coatings a consideration</a:t>
            </a:r>
          </a:p>
          <a:p>
            <a:r>
              <a:rPr lang="en-US" dirty="0" smtClean="0"/>
              <a:t>Pt, Cu, Fe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  <a:r>
              <a:rPr lang="en-US" baseline="-25000" dirty="0" smtClean="0"/>
              <a:t>3 </a:t>
            </a:r>
            <a:r>
              <a:rPr lang="en-US" dirty="0" smtClean="0"/>
              <a:t> </a:t>
            </a:r>
          </a:p>
          <a:p>
            <a:r>
              <a:rPr lang="en-US" sz="2000" dirty="0"/>
              <a:t>C</a:t>
            </a:r>
            <a:r>
              <a:rPr lang="en-US" sz="2000" dirty="0" smtClean="0"/>
              <a:t>atalysts, Cu and Fe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O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 cheap</a:t>
            </a:r>
          </a:p>
          <a:p>
            <a:r>
              <a:rPr lang="en-US" dirty="0" err="1" smtClean="0"/>
              <a:t>Hastelloy</a:t>
            </a:r>
            <a:r>
              <a:rPr lang="en-US" dirty="0" smtClean="0"/>
              <a:t> C-276 (B-2)</a:t>
            </a:r>
          </a:p>
          <a:p>
            <a:r>
              <a:rPr lang="en-US" sz="2000" dirty="0" smtClean="0"/>
              <a:t>Nickel-</a:t>
            </a:r>
            <a:r>
              <a:rPr lang="en-US" sz="2000" dirty="0" err="1" smtClean="0"/>
              <a:t>moly</a:t>
            </a:r>
            <a:r>
              <a:rPr lang="en-US" sz="2000" dirty="0" smtClean="0"/>
              <a:t>-chromium </a:t>
            </a:r>
            <a:r>
              <a:rPr lang="en-US" sz="2000" dirty="0" err="1" smtClean="0"/>
              <a:t>superalloy</a:t>
            </a:r>
            <a:r>
              <a:rPr lang="en-US" sz="2000" dirty="0"/>
              <a:t> </a:t>
            </a:r>
            <a:r>
              <a:rPr lang="en-US" sz="2000" dirty="0" smtClean="0"/>
              <a:t>with resistance to corrosion and oxidation </a:t>
            </a:r>
          </a:p>
          <a:p>
            <a:r>
              <a:rPr lang="en-US" dirty="0" err="1" smtClean="0"/>
              <a:t>Saramet</a:t>
            </a:r>
            <a:endParaRPr lang="en-US" dirty="0" smtClean="0"/>
          </a:p>
          <a:p>
            <a:r>
              <a:rPr lang="en-US" sz="2000" dirty="0" smtClean="0"/>
              <a:t>“</a:t>
            </a:r>
            <a:r>
              <a:rPr lang="en-US" sz="2000" dirty="0" err="1" smtClean="0"/>
              <a:t>Sulphuric</a:t>
            </a:r>
            <a:r>
              <a:rPr lang="en-US" sz="2000" dirty="0" smtClean="0"/>
              <a:t> acid resistant alloy metal”; due to high Si content – a.k.a. Si steels, with chromium and nickel balance</a:t>
            </a:r>
            <a:endParaRPr lang="en-US" sz="2000" baseline="-25000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29698" name="Picture 2" descr="Hastelloy C-27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5800" y="3505200"/>
            <a:ext cx="1724025" cy="1657351"/>
          </a:xfrm>
          <a:prstGeom prst="rect">
            <a:avLst/>
          </a:prstGeom>
          <a:noFill/>
        </p:spPr>
      </p:pic>
      <p:pic>
        <p:nvPicPr>
          <p:cNvPr id="29700" name="Picture 4" descr="Incoloy 800H/800H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0"/>
            <a:ext cx="1448410" cy="1828800"/>
          </a:xfrm>
          <a:prstGeom prst="rect">
            <a:avLst/>
          </a:prstGeom>
          <a:noFill/>
        </p:spPr>
      </p:pic>
      <p:pic>
        <p:nvPicPr>
          <p:cNvPr id="29702" name="Picture 6" descr="http://www.shmusa.com/photos/SHMUSA%20Peeling/rolls-sm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7400" y="4953000"/>
            <a:ext cx="2562225" cy="1733551"/>
          </a:xfrm>
          <a:prstGeom prst="rect">
            <a:avLst/>
          </a:prstGeom>
          <a:noFill/>
        </p:spPr>
      </p:pic>
      <p:pic>
        <p:nvPicPr>
          <p:cNvPr id="29704" name="Picture 8" descr="http://sandblastingabrasives.com/images/Black%20Silicon%20Carbide%20Abrasive%20Grains%2012.30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72200" y="1981200"/>
            <a:ext cx="1930400" cy="1447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Against other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8382000" cy="4525963"/>
          </a:xfrm>
        </p:spPr>
        <p:txBody>
          <a:bodyPr/>
          <a:lstStyle/>
          <a:p>
            <a:r>
              <a:rPr lang="en-US" dirty="0" smtClean="0"/>
              <a:t>Steam reforming – </a:t>
            </a:r>
            <a:r>
              <a:rPr lang="pt-BR" dirty="0"/>
              <a:t>CH</a:t>
            </a:r>
            <a:r>
              <a:rPr lang="pt-BR" baseline="-25000" dirty="0"/>
              <a:t>4</a:t>
            </a:r>
            <a:r>
              <a:rPr lang="pt-BR" dirty="0"/>
              <a:t> + H</a:t>
            </a:r>
            <a:r>
              <a:rPr lang="pt-BR" baseline="-25000" dirty="0"/>
              <a:t>2</a:t>
            </a:r>
            <a:r>
              <a:rPr lang="pt-BR" dirty="0"/>
              <a:t>O → </a:t>
            </a:r>
            <a:r>
              <a:rPr lang="pt-BR" dirty="0">
                <a:solidFill>
                  <a:srgbClr val="FF0000"/>
                </a:solidFill>
              </a:rPr>
              <a:t>CO</a:t>
            </a:r>
            <a:r>
              <a:rPr lang="pt-BR" dirty="0"/>
              <a:t> + 3 </a:t>
            </a:r>
            <a:r>
              <a:rPr lang="pt-BR" dirty="0" smtClean="0"/>
              <a:t>H</a:t>
            </a:r>
            <a:r>
              <a:rPr lang="pt-BR" baseline="-25000" dirty="0" smtClean="0"/>
              <a:t>2</a:t>
            </a:r>
          </a:p>
          <a:p>
            <a:pPr>
              <a:buNone/>
            </a:pPr>
            <a:r>
              <a:rPr lang="en-US" dirty="0" smtClean="0"/>
              <a:t>	                                   CO</a:t>
            </a:r>
            <a:r>
              <a:rPr lang="en-US" dirty="0"/>
              <a:t> + H</a:t>
            </a:r>
            <a:r>
              <a:rPr lang="en-US" baseline="-25000" dirty="0"/>
              <a:t>2</a:t>
            </a:r>
            <a:r>
              <a:rPr lang="en-US" dirty="0"/>
              <a:t>O → </a:t>
            </a:r>
            <a:r>
              <a:rPr lang="en-US" dirty="0">
                <a:solidFill>
                  <a:srgbClr val="FF0000"/>
                </a:solidFill>
              </a:rPr>
              <a:t>CO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dirty="0"/>
              <a:t> + </a:t>
            </a:r>
            <a:r>
              <a:rPr lang="en-US" dirty="0" smtClean="0"/>
              <a:t>H</a:t>
            </a:r>
            <a:r>
              <a:rPr lang="en-US" baseline="-25000" dirty="0" smtClean="0"/>
              <a:t>2</a:t>
            </a:r>
          </a:p>
          <a:p>
            <a:pPr>
              <a:buNone/>
            </a:pPr>
            <a:r>
              <a:rPr lang="en-US" baseline="-25000" dirty="0"/>
              <a:t>	</a:t>
            </a:r>
            <a:r>
              <a:rPr lang="en-US" sz="2400" dirty="0" smtClean="0"/>
              <a:t>Doesn’t cut out carbon emission</a:t>
            </a:r>
            <a:r>
              <a:rPr lang="en-US" sz="2400" dirty="0" smtClean="0">
                <a:sym typeface="Wingdings 3"/>
              </a:rPr>
              <a:t></a:t>
            </a:r>
            <a:endParaRPr lang="en-US" sz="2400" baseline="-25000" dirty="0" smtClean="0"/>
          </a:p>
          <a:p>
            <a:r>
              <a:rPr lang="en-US" dirty="0" smtClean="0"/>
              <a:t>High or low temp electrolysis: H2O </a:t>
            </a:r>
            <a:r>
              <a:rPr lang="en-US" dirty="0" smtClean="0"/>
              <a:t>→ </a:t>
            </a:r>
            <a:r>
              <a:rPr lang="en-US" dirty="0" smtClean="0">
                <a:solidFill>
                  <a:srgbClr val="000000"/>
                </a:solidFill>
              </a:rPr>
              <a:t>O</a:t>
            </a:r>
            <a:r>
              <a:rPr lang="en-US" baseline="-25000" dirty="0" smtClean="0">
                <a:solidFill>
                  <a:srgbClr val="000000"/>
                </a:solidFill>
              </a:rPr>
              <a:t>2</a:t>
            </a:r>
            <a:r>
              <a:rPr lang="en-US" dirty="0" smtClean="0"/>
              <a:t> + H</a:t>
            </a:r>
            <a:r>
              <a:rPr lang="en-US" baseline="-25000" dirty="0" smtClean="0"/>
              <a:t>2</a:t>
            </a:r>
          </a:p>
          <a:p>
            <a:pPr>
              <a:buNone/>
            </a:pPr>
            <a:r>
              <a:rPr lang="en-US" baseline="-25000" dirty="0"/>
              <a:t>	</a:t>
            </a:r>
            <a:r>
              <a:rPr lang="en-US" sz="2400" dirty="0" smtClean="0"/>
              <a:t>Needs extremely high temperatures for efficiencies ~45%</a:t>
            </a:r>
          </a:p>
          <a:p>
            <a:r>
              <a:rPr lang="en-US" sz="2400" dirty="0" smtClean="0"/>
              <a:t>Others - methanol: </a:t>
            </a: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CO</a:t>
            </a:r>
            <a:r>
              <a:rPr lang="en-US" sz="2400" baseline="-25000" dirty="0" smtClean="0">
                <a:solidFill>
                  <a:srgbClr val="FF0000"/>
                </a:solidFill>
              </a:rPr>
              <a:t>2</a:t>
            </a:r>
            <a:r>
              <a:rPr lang="en-US" sz="2400" dirty="0" smtClean="0"/>
              <a:t> + 3H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</a:t>
            </a:r>
            <a:r>
              <a:rPr lang="en-US" sz="2400" dirty="0" smtClean="0"/>
              <a:t>→ </a:t>
            </a:r>
            <a:r>
              <a:rPr lang="en-US" sz="2400" dirty="0" smtClean="0">
                <a:solidFill>
                  <a:srgbClr val="0070C0"/>
                </a:solidFill>
              </a:rPr>
              <a:t>CH</a:t>
            </a:r>
            <a:r>
              <a:rPr lang="en-US" sz="2400" baseline="-25000" dirty="0" smtClean="0">
                <a:solidFill>
                  <a:srgbClr val="0070C0"/>
                </a:solidFill>
              </a:rPr>
              <a:t>3</a:t>
            </a:r>
            <a:r>
              <a:rPr lang="en-US" sz="2400" dirty="0" smtClean="0">
                <a:solidFill>
                  <a:srgbClr val="0070C0"/>
                </a:solidFill>
              </a:rPr>
              <a:t>OH</a:t>
            </a:r>
            <a:r>
              <a:rPr lang="en-US" sz="2400" dirty="0" smtClean="0"/>
              <a:t> + H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0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/>
              <a:t>	</a:t>
            </a:r>
            <a:r>
              <a:rPr lang="en-US" sz="2400" dirty="0" smtClean="0"/>
              <a:t>     - </a:t>
            </a:r>
            <a:r>
              <a:rPr lang="en-US" sz="2400" dirty="0" err="1" smtClean="0"/>
              <a:t>dimethyl</a:t>
            </a:r>
            <a:r>
              <a:rPr lang="en-US" sz="2400" dirty="0" smtClean="0"/>
              <a:t> ether CH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OCH</a:t>
            </a:r>
            <a:r>
              <a:rPr lang="en-US" sz="2400" baseline="-25000" dirty="0" smtClean="0"/>
              <a:t>3</a:t>
            </a:r>
          </a:p>
          <a:p>
            <a:pPr>
              <a:buNone/>
            </a:pPr>
            <a:r>
              <a:rPr lang="en-US" sz="2400" dirty="0" smtClean="0"/>
              <a:t>		     - Ammonia NH</a:t>
            </a:r>
            <a:r>
              <a:rPr lang="en-US" sz="2400" baseline="-25000" dirty="0" smtClean="0"/>
              <a:t>3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baseline="-25000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2150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4277429"/>
            <a:ext cx="4419600" cy="2580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DOE Hydrogen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2002 – 2008 (report in 2005 states 25% progress towards objectives)</a:t>
            </a:r>
          </a:p>
          <a:p>
            <a:r>
              <a:rPr lang="en-US" dirty="0" smtClean="0"/>
              <a:t>Funding – $4.2M</a:t>
            </a:r>
          </a:p>
          <a:p>
            <a:r>
              <a:rPr lang="en-US" dirty="0" smtClean="0"/>
              <a:t>Sandia Labs – H</a:t>
            </a:r>
            <a:r>
              <a:rPr lang="en-US" baseline="-25000" dirty="0" smtClean="0"/>
              <a:t>2</a:t>
            </a:r>
            <a:r>
              <a:rPr lang="en-US" dirty="0" smtClean="0"/>
              <a:t>SO</a:t>
            </a:r>
            <a:r>
              <a:rPr lang="en-US" baseline="-25000" dirty="0" smtClean="0"/>
              <a:t>4 </a:t>
            </a:r>
            <a:r>
              <a:rPr lang="en-US" dirty="0" smtClean="0"/>
              <a:t>reactor</a:t>
            </a:r>
          </a:p>
          <a:p>
            <a:r>
              <a:rPr lang="en-US" dirty="0" smtClean="0"/>
              <a:t>CEA (</a:t>
            </a:r>
            <a:r>
              <a:rPr lang="en-US" dirty="0"/>
              <a:t>Commissariat à </a:t>
            </a:r>
            <a:r>
              <a:rPr lang="en-US" dirty="0" err="1"/>
              <a:t>l'énergie</a:t>
            </a:r>
            <a:r>
              <a:rPr lang="en-US" dirty="0"/>
              <a:t> </a:t>
            </a:r>
            <a:r>
              <a:rPr lang="en-US" dirty="0" err="1" smtClean="0"/>
              <a:t>atomique</a:t>
            </a:r>
            <a:r>
              <a:rPr lang="en-US" dirty="0" smtClean="0"/>
              <a:t>) – Bunsen reactor</a:t>
            </a:r>
            <a:endParaRPr lang="en-US" baseline="-25000" dirty="0" smtClean="0"/>
          </a:p>
          <a:p>
            <a:r>
              <a:rPr lang="en-US" dirty="0" smtClean="0"/>
              <a:t>General Atomics (Japan) – Iodine Reactor/H</a:t>
            </a:r>
            <a:r>
              <a:rPr lang="en-US" baseline="-25000" dirty="0" smtClean="0"/>
              <a:t>2</a:t>
            </a:r>
            <a:r>
              <a:rPr lang="en-US" dirty="0" smtClean="0"/>
              <a:t> extractor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920</Words>
  <Application>Microsoft Office PowerPoint</Application>
  <PresentationFormat>On-screen Show (4:3)</PresentationFormat>
  <Paragraphs>117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Sulfur-Iodine Thermochemical Rxn.</vt:lpstr>
      <vt:lpstr>Slide 2</vt:lpstr>
      <vt:lpstr>Slide 3</vt:lpstr>
      <vt:lpstr>Slide 4</vt:lpstr>
      <vt:lpstr>Vacuum Distillation</vt:lpstr>
      <vt:lpstr>Materials</vt:lpstr>
      <vt:lpstr>Slide 7</vt:lpstr>
      <vt:lpstr>Against other methods</vt:lpstr>
      <vt:lpstr>DOE Hydrogen Program</vt:lpstr>
      <vt:lpstr>Very High Temperature Reactor (VHTR)</vt:lpstr>
      <vt:lpstr>Boiling Water Reactor (BWR)</vt:lpstr>
      <vt:lpstr>Pebble Bed Reactor</vt:lpstr>
      <vt:lpstr>Sodium-Cooled Fast Reactor (SFR)</vt:lpstr>
      <vt:lpstr>Sodium-Cooled Fast Reactor</vt:lpstr>
      <vt:lpstr>Lead-Cooled Fast Reactor (LFR)</vt:lpstr>
      <vt:lpstr>Lead-Cooled Fast Reactor</vt:lpstr>
      <vt:lpstr>Advantages</vt:lpstr>
      <vt:lpstr>Disadvantages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Sulfur Iodine Reaction for Hydrogen Production</dc:title>
  <cp:lastModifiedBy>Jason</cp:lastModifiedBy>
  <cp:revision>51</cp:revision>
  <dcterms:created xsi:type="dcterms:W3CDTF">2010-12-01T09:39:35Z</dcterms:created>
  <dcterms:modified xsi:type="dcterms:W3CDTF">2010-12-01T17:46:38Z</dcterms:modified>
</cp:coreProperties>
</file>