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3852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54660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4606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79780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6896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11/19/2014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8607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11/19/2014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1385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6763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7073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B61BEF0D-F0BB-DE4B-95CE-6DB70DBA9567}" type="datetimeFigureOut">
              <a:rPr lang="en-US" smtClean="0"/>
              <a:pPr/>
              <a:t>11/19/2014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60364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8633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42587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5153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11/19/2014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30779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11/19/2014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0606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B61BEF0D-F0BB-DE4B-95CE-6DB70DBA9567}" type="datetimeFigureOut">
              <a:rPr lang="en-US" smtClean="0"/>
              <a:pPr/>
              <a:t>11/19/2014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089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77266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11/19/2014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5942210"/>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1352" y="994408"/>
            <a:ext cx="8001000" cy="2971801"/>
          </a:xfrm>
        </p:spPr>
        <p:txBody>
          <a:bodyPr>
            <a:normAutofit fontScale="90000"/>
          </a:bodyPr>
          <a:lstStyle/>
          <a:p>
            <a:r>
              <a:rPr lang="en-US" sz="6700" dirty="0" smtClean="0"/>
              <a:t>Metal-Air batteries</a:t>
            </a:r>
            <a:r>
              <a:rPr lang="en-US" dirty="0" smtClean="0"/>
              <a:t/>
            </a:r>
            <a:br>
              <a:rPr lang="en-US" dirty="0" smtClean="0"/>
            </a:br>
            <a:r>
              <a:rPr lang="en-US" dirty="0" smtClean="0"/>
              <a:t> </a:t>
            </a:r>
            <a:r>
              <a:rPr lang="en-US" dirty="0"/>
              <a:t/>
            </a:r>
            <a:br>
              <a:rPr lang="en-US" dirty="0"/>
            </a:br>
            <a:r>
              <a:rPr lang="en-US" dirty="0" smtClean="0"/>
              <a:t/>
            </a:r>
            <a:br>
              <a:rPr lang="en-US" dirty="0" smtClean="0"/>
            </a:br>
            <a:endParaRPr lang="en-US" dirty="0"/>
          </a:p>
        </p:txBody>
      </p:sp>
      <p:sp>
        <p:nvSpPr>
          <p:cNvPr id="3" name="Subtitle 2"/>
          <p:cNvSpPr>
            <a:spLocks noGrp="1"/>
          </p:cNvSpPr>
          <p:nvPr>
            <p:ph type="subTitle" idx="1"/>
          </p:nvPr>
        </p:nvSpPr>
        <p:spPr>
          <a:xfrm>
            <a:off x="935672" y="2743199"/>
            <a:ext cx="6882448" cy="2446021"/>
          </a:xfrm>
        </p:spPr>
        <p:txBody>
          <a:bodyPr>
            <a:normAutofit/>
          </a:bodyPr>
          <a:lstStyle/>
          <a:p>
            <a:r>
              <a:rPr lang="en-US" sz="3200" dirty="0" smtClean="0">
                <a:solidFill>
                  <a:schemeClr val="tx1"/>
                </a:solidFill>
              </a:rPr>
              <a:t>NPRE 498 Energy Storage Systems </a:t>
            </a:r>
          </a:p>
          <a:p>
            <a:r>
              <a:rPr lang="en-US" sz="3200" dirty="0" smtClean="0">
                <a:solidFill>
                  <a:schemeClr val="tx1"/>
                </a:solidFill>
              </a:rPr>
              <a:t>Garrett Gusloff </a:t>
            </a:r>
          </a:p>
          <a:p>
            <a:r>
              <a:rPr lang="en-US" sz="3200" dirty="0" smtClean="0">
                <a:solidFill>
                  <a:schemeClr val="tx1"/>
                </a:solidFill>
              </a:rPr>
              <a:t>11/21/2014</a:t>
            </a:r>
            <a:endParaRPr lang="en-US" sz="3200" dirty="0">
              <a:solidFill>
                <a:schemeClr val="tx1"/>
              </a:solidFill>
            </a:endParaRPr>
          </a:p>
        </p:txBody>
      </p:sp>
    </p:spTree>
    <p:extLst>
      <p:ext uri="{BB962C8B-B14F-4D97-AF65-F5344CB8AC3E}">
        <p14:creationId xmlns:p14="http://schemas.microsoft.com/office/powerpoint/2010/main" val="1383956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Lithium-Air Battery Cathode and Anode</a:t>
            </a:r>
            <a:endParaRPr lang="en-US" dirty="0"/>
          </a:p>
        </p:txBody>
      </p:sp>
      <p:sp>
        <p:nvSpPr>
          <p:cNvPr id="3" name="Content Placeholder 2"/>
          <p:cNvSpPr>
            <a:spLocks noGrp="1"/>
          </p:cNvSpPr>
          <p:nvPr>
            <p:ph idx="1"/>
          </p:nvPr>
        </p:nvSpPr>
        <p:spPr>
          <a:xfrm>
            <a:off x="1014413" y="1853248"/>
            <a:ext cx="6999288" cy="4708490"/>
          </a:xfrm>
        </p:spPr>
        <p:txBody>
          <a:bodyPr/>
          <a:lstStyle/>
          <a:p>
            <a:pPr>
              <a:buFont typeface="Arial" panose="020B0604020202020204" pitchFamily="34" charset="0"/>
              <a:buChar char="•"/>
            </a:pPr>
            <a:r>
              <a:rPr lang="en-US" dirty="0" smtClean="0"/>
              <a:t>Cathode reaction delivers almost all of the energy.  This happens because most of the cell voltage drop occurs at the air cathode. </a:t>
            </a:r>
          </a:p>
          <a:p>
            <a:pPr>
              <a:buFont typeface="Arial" panose="020B0604020202020204" pitchFamily="34" charset="0"/>
              <a:buChar char="•"/>
            </a:pPr>
            <a:r>
              <a:rPr lang="en-US" dirty="0" smtClean="0"/>
              <a:t>It has been theorized that the non-aqueous Li-air energy falls sort of the theoretical values.  This is because the discharge terminated before all of the pores were filled with Lithium Oxide.  </a:t>
            </a:r>
          </a:p>
          <a:p>
            <a:pPr lvl="1">
              <a:buFont typeface="Arial" panose="020B0604020202020204" pitchFamily="34" charset="0"/>
              <a:buChar char="•"/>
            </a:pPr>
            <a:r>
              <a:rPr lang="en-US" dirty="0" smtClean="0"/>
              <a:t>This can in fact, be neutralized by the development of new cathodes, developing catalysts that can change the lithium-oxide deposits, or by additives that improve the solubility of the system. </a:t>
            </a:r>
          </a:p>
        </p:txBody>
      </p:sp>
      <p:pic>
        <p:nvPicPr>
          <p:cNvPr id="4" name="Picture 3"/>
          <p:cNvPicPr>
            <a:picLocks noChangeAspect="1"/>
          </p:cNvPicPr>
          <p:nvPr/>
        </p:nvPicPr>
        <p:blipFill>
          <a:blip r:embed="rId2"/>
          <a:stretch>
            <a:fillRect/>
          </a:stretch>
        </p:blipFill>
        <p:spPr>
          <a:xfrm>
            <a:off x="8179200" y="2055201"/>
            <a:ext cx="3743268" cy="2887908"/>
          </a:xfrm>
          <a:prstGeom prst="rect">
            <a:avLst/>
          </a:prstGeom>
        </p:spPr>
      </p:pic>
    </p:spTree>
    <p:extLst>
      <p:ext uri="{BB962C8B-B14F-4D97-AF65-F5344CB8AC3E}">
        <p14:creationId xmlns:p14="http://schemas.microsoft.com/office/powerpoint/2010/main" val="202725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1511" y="630518"/>
            <a:ext cx="5272089" cy="804582"/>
          </a:xfrm>
        </p:spPr>
        <p:txBody>
          <a:bodyPr/>
          <a:lstStyle/>
          <a:p>
            <a:pPr algn="ctr"/>
            <a:r>
              <a:rPr lang="en-US" dirty="0" smtClean="0"/>
              <a:t>Final Comparison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43624301"/>
              </p:ext>
            </p:extLst>
          </p:nvPr>
        </p:nvGraphicFramePr>
        <p:xfrm>
          <a:off x="1103311" y="2052638"/>
          <a:ext cx="9615488" cy="3814760"/>
        </p:xfrm>
        <a:graphic>
          <a:graphicData uri="http://schemas.openxmlformats.org/drawingml/2006/table">
            <a:tbl>
              <a:tblPr firstRow="1" bandRow="1">
                <a:tableStyleId>{5C22544A-7EE6-4342-B048-85BDC9FD1C3A}</a:tableStyleId>
              </a:tblPr>
              <a:tblGrid>
                <a:gridCol w="4807744"/>
                <a:gridCol w="4807744"/>
              </a:tblGrid>
              <a:tr h="511907">
                <a:tc>
                  <a:txBody>
                    <a:bodyPr/>
                    <a:lstStyle/>
                    <a:p>
                      <a:r>
                        <a:rPr lang="en-US" dirty="0" smtClean="0"/>
                        <a:t>Zn-Air</a:t>
                      </a:r>
                      <a:r>
                        <a:rPr lang="en-US" baseline="0" dirty="0" smtClean="0"/>
                        <a:t> </a:t>
                      </a:r>
                      <a:endParaRPr lang="en-US" dirty="0"/>
                    </a:p>
                  </a:txBody>
                  <a:tcPr/>
                </a:tc>
                <a:tc>
                  <a:txBody>
                    <a:bodyPr/>
                    <a:lstStyle/>
                    <a:p>
                      <a:r>
                        <a:rPr lang="en-US" dirty="0" smtClean="0"/>
                        <a:t>Li-Air </a:t>
                      </a:r>
                      <a:endParaRPr lang="en-US" dirty="0"/>
                    </a:p>
                  </a:txBody>
                  <a:tcPr/>
                </a:tc>
              </a:tr>
              <a:tr h="511907">
                <a:tc>
                  <a:txBody>
                    <a:bodyPr/>
                    <a:lstStyle/>
                    <a:p>
                      <a:pPr algn="ctr"/>
                      <a:r>
                        <a:rPr lang="en-US" dirty="0" smtClean="0"/>
                        <a:t>Stable in</a:t>
                      </a:r>
                      <a:r>
                        <a:rPr lang="en-US" baseline="0" dirty="0" smtClean="0"/>
                        <a:t> moisture</a:t>
                      </a:r>
                      <a:endParaRPr lang="en-US" dirty="0"/>
                    </a:p>
                  </a:txBody>
                  <a:tcPr/>
                </a:tc>
                <a:tc>
                  <a:txBody>
                    <a:bodyPr/>
                    <a:lstStyle/>
                    <a:p>
                      <a:pPr algn="ctr"/>
                      <a:r>
                        <a:rPr lang="en-US" dirty="0" smtClean="0"/>
                        <a:t>Not stable outside in moisture </a:t>
                      </a:r>
                      <a:endParaRPr lang="en-US" dirty="0"/>
                    </a:p>
                  </a:txBody>
                  <a:tcPr/>
                </a:tc>
              </a:tr>
              <a:tr h="883566">
                <a:tc>
                  <a:txBody>
                    <a:bodyPr/>
                    <a:lstStyle/>
                    <a:p>
                      <a:pPr algn="ctr"/>
                      <a:r>
                        <a:rPr lang="en-US" dirty="0" smtClean="0"/>
                        <a:t>Zinc</a:t>
                      </a:r>
                      <a:r>
                        <a:rPr lang="en-US" baseline="0" dirty="0" smtClean="0"/>
                        <a:t> metal and aqueous electrolytes are inexpensive </a:t>
                      </a:r>
                      <a:endParaRPr lang="en-US" dirty="0"/>
                    </a:p>
                  </a:txBody>
                  <a:tcPr/>
                </a:tc>
                <a:tc>
                  <a:txBody>
                    <a:bodyPr/>
                    <a:lstStyle/>
                    <a:p>
                      <a:pPr algn="ctr"/>
                      <a:r>
                        <a:rPr lang="en-US" dirty="0" smtClean="0"/>
                        <a:t>Lithium and non-aqueous</a:t>
                      </a:r>
                      <a:r>
                        <a:rPr lang="en-US" baseline="0" dirty="0" smtClean="0"/>
                        <a:t> electrolytes are very expensive</a:t>
                      </a:r>
                    </a:p>
                  </a:txBody>
                  <a:tcPr/>
                </a:tc>
              </a:tr>
              <a:tr h="883566">
                <a:tc>
                  <a:txBody>
                    <a:bodyPr/>
                    <a:lstStyle/>
                    <a:p>
                      <a:pPr algn="ctr"/>
                      <a:r>
                        <a:rPr lang="en-US" dirty="0" smtClean="0"/>
                        <a:t>Industry</a:t>
                      </a:r>
                      <a:r>
                        <a:rPr lang="en-US" baseline="0" dirty="0" smtClean="0"/>
                        <a:t> is already applying this t</a:t>
                      </a:r>
                      <a:r>
                        <a:rPr lang="en-US" dirty="0" smtClean="0"/>
                        <a:t>echnology</a:t>
                      </a:r>
                      <a:endParaRPr lang="en-US" dirty="0"/>
                    </a:p>
                  </a:txBody>
                  <a:tcPr/>
                </a:tc>
                <a:tc>
                  <a:txBody>
                    <a:bodyPr/>
                    <a:lstStyle/>
                    <a:p>
                      <a:pPr algn="ctr"/>
                      <a:r>
                        <a:rPr lang="en-US" dirty="0" smtClean="0"/>
                        <a:t>The</a:t>
                      </a:r>
                      <a:r>
                        <a:rPr lang="en-US" baseline="0" dirty="0" smtClean="0"/>
                        <a:t> technology is not quite there yet, more research is needed. </a:t>
                      </a:r>
                      <a:endParaRPr lang="en-US" dirty="0"/>
                    </a:p>
                  </a:txBody>
                  <a:tcPr/>
                </a:tc>
              </a:tr>
              <a:tr h="511907">
                <a:tc>
                  <a:txBody>
                    <a:bodyPr/>
                    <a:lstStyle/>
                    <a:p>
                      <a:pPr algn="ctr"/>
                      <a:r>
                        <a:rPr lang="en-US" dirty="0" smtClean="0"/>
                        <a:t>Poor reversibility </a:t>
                      </a:r>
                      <a:endParaRPr lang="en-US" dirty="0"/>
                    </a:p>
                  </a:txBody>
                  <a:tcPr/>
                </a:tc>
                <a:tc>
                  <a:txBody>
                    <a:bodyPr/>
                    <a:lstStyle/>
                    <a:p>
                      <a:pPr algn="ctr"/>
                      <a:r>
                        <a:rPr lang="en-US" dirty="0" smtClean="0"/>
                        <a:t>Reversible</a:t>
                      </a:r>
                      <a:r>
                        <a:rPr lang="en-US" baseline="0" dirty="0" smtClean="0"/>
                        <a:t> reactions </a:t>
                      </a:r>
                    </a:p>
                  </a:txBody>
                  <a:tcPr/>
                </a:tc>
              </a:tr>
              <a:tr h="511907">
                <a:tc>
                  <a:txBody>
                    <a:bodyPr/>
                    <a:lstStyle/>
                    <a:p>
                      <a:pPr algn="ctr"/>
                      <a:r>
                        <a:rPr lang="en-US" dirty="0" smtClean="0"/>
                        <a:t>Low operating</a:t>
                      </a:r>
                      <a:r>
                        <a:rPr lang="en-US" baseline="0" dirty="0" smtClean="0"/>
                        <a:t> potential </a:t>
                      </a:r>
                      <a:endParaRPr lang="en-US" dirty="0"/>
                    </a:p>
                  </a:txBody>
                  <a:tcPr/>
                </a:tc>
                <a:tc>
                  <a:txBody>
                    <a:bodyPr/>
                    <a:lstStyle/>
                    <a:p>
                      <a:pPr algn="ctr"/>
                      <a:r>
                        <a:rPr lang="en-US" dirty="0" smtClean="0"/>
                        <a:t>Highest operation</a:t>
                      </a:r>
                      <a:r>
                        <a:rPr lang="en-US" baseline="0" dirty="0" smtClean="0"/>
                        <a:t> potential </a:t>
                      </a:r>
                      <a:endParaRPr lang="en-US" dirty="0"/>
                    </a:p>
                  </a:txBody>
                  <a:tcPr/>
                </a:tc>
              </a:tr>
            </a:tbl>
          </a:graphicData>
        </a:graphic>
      </p:graphicFrame>
    </p:spTree>
    <p:extLst>
      <p:ext uri="{BB962C8B-B14F-4D97-AF65-F5344CB8AC3E}">
        <p14:creationId xmlns:p14="http://schemas.microsoft.com/office/powerpoint/2010/main" val="1031651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80782"/>
          </a:xfrm>
        </p:spPr>
        <p:txBody>
          <a:bodyPr/>
          <a:lstStyle/>
          <a:p>
            <a:pPr algn="ctr"/>
            <a:r>
              <a:rPr lang="en-US" dirty="0" smtClean="0"/>
              <a:t>Conclusion </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Metal Air batteries offer huge benefits if their power can be harnessed and controlled in the proper way.  They can be very useful in many different industrial applications if they are developed properly.</a:t>
            </a:r>
          </a:p>
          <a:p>
            <a:pPr>
              <a:buFont typeface="Arial" panose="020B0604020202020204" pitchFamily="34" charset="0"/>
              <a:buChar char="•"/>
            </a:pPr>
            <a:r>
              <a:rPr lang="en-US" dirty="0" smtClean="0"/>
              <a:t>It is very important to continue the research on these types of systems.  They going to be key in the future and they need to be explored more and more! </a:t>
            </a:r>
          </a:p>
          <a:p>
            <a:pPr>
              <a:buFont typeface="Arial" panose="020B0604020202020204" pitchFamily="34" charset="0"/>
              <a:buChar char="•"/>
            </a:pPr>
            <a:endParaRPr lang="en-US" dirty="0" smtClean="0"/>
          </a:p>
        </p:txBody>
      </p:sp>
    </p:spTree>
    <p:extLst>
      <p:ext uri="{BB962C8B-B14F-4D97-AF65-F5344CB8AC3E}">
        <p14:creationId xmlns:p14="http://schemas.microsoft.com/office/powerpoint/2010/main" val="1609997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t>
            </a:r>
            <a:r>
              <a:rPr lang="en-US" dirty="0" smtClean="0"/>
              <a:t>Lithium </a:t>
            </a:r>
            <a:r>
              <a:rPr lang="en-US" dirty="0"/>
              <a:t>Battery." </a:t>
            </a:r>
            <a:r>
              <a:rPr lang="en-US" i="1" dirty="0"/>
              <a:t>Wikipedia</a:t>
            </a:r>
            <a:r>
              <a:rPr lang="en-US" dirty="0"/>
              <a:t>. Wikimedia Foundation, 19 Nov. 2014. Web. 20 Nov. 2014</a:t>
            </a:r>
            <a:r>
              <a:rPr lang="en-US" dirty="0" smtClean="0"/>
              <a:t>.</a:t>
            </a:r>
          </a:p>
          <a:p>
            <a:pPr>
              <a:buFont typeface="Arial" panose="020B0604020202020204" pitchFamily="34" charset="0"/>
              <a:buChar char="•"/>
            </a:pPr>
            <a:r>
              <a:rPr lang="en-US" dirty="0"/>
              <a:t>"Zinc-air Battery Company Claims Novel Electrolyte Will Do The Trick (CT Exclusive)." </a:t>
            </a:r>
            <a:r>
              <a:rPr lang="en-US" i="1" dirty="0" err="1"/>
              <a:t>CleanTechnica</a:t>
            </a:r>
            <a:r>
              <a:rPr lang="en-US" dirty="0"/>
              <a:t>. </a:t>
            </a:r>
            <a:r>
              <a:rPr lang="en-US" dirty="0" err="1"/>
              <a:t>N.p</a:t>
            </a:r>
            <a:r>
              <a:rPr lang="en-US" dirty="0"/>
              <a:t>., </a:t>
            </a:r>
            <a:r>
              <a:rPr lang="en-US" dirty="0" err="1"/>
              <a:t>n.d.</a:t>
            </a:r>
            <a:r>
              <a:rPr lang="en-US" dirty="0"/>
              <a:t> Web. 20 Nov. 2014</a:t>
            </a:r>
            <a:r>
              <a:rPr lang="en-US" dirty="0" smtClean="0"/>
              <a:t>.</a:t>
            </a:r>
          </a:p>
          <a:p>
            <a:pPr>
              <a:buFont typeface="Arial" panose="020B0604020202020204" pitchFamily="34" charset="0"/>
              <a:buChar char="•"/>
            </a:pPr>
            <a:r>
              <a:rPr lang="en-US" dirty="0"/>
              <a:t>W. </a:t>
            </a:r>
            <a:r>
              <a:rPr lang="en-US" dirty="0" err="1"/>
              <a:t>Qu</a:t>
            </a:r>
            <a:r>
              <a:rPr lang="en-US" dirty="0"/>
              <a:t>, 'The Development of Materials and Components for Metal-air Battery Applications at NRC', </a:t>
            </a:r>
            <a:r>
              <a:rPr lang="en-US" dirty="0" smtClean="0"/>
              <a:t>2014.</a:t>
            </a:r>
          </a:p>
          <a:p>
            <a:pPr>
              <a:buFont typeface="Arial" panose="020B0604020202020204" pitchFamily="34" charset="0"/>
              <a:buChar char="•"/>
            </a:pPr>
            <a:r>
              <a:rPr lang="en-US" dirty="0"/>
              <a:t>"What’s a Metal Air Battery and Why Is Tesla Interested in It?" </a:t>
            </a:r>
            <a:r>
              <a:rPr lang="en-US" i="1" dirty="0" err="1"/>
              <a:t>Gigaom</a:t>
            </a:r>
            <a:r>
              <a:rPr lang="en-US" dirty="0"/>
              <a:t>. </a:t>
            </a:r>
            <a:r>
              <a:rPr lang="en-US" dirty="0" err="1"/>
              <a:t>N.p</a:t>
            </a:r>
            <a:r>
              <a:rPr lang="en-US" dirty="0"/>
              <a:t>., </a:t>
            </a:r>
            <a:r>
              <a:rPr lang="en-US" dirty="0" err="1"/>
              <a:t>n.d.</a:t>
            </a:r>
            <a:r>
              <a:rPr lang="en-US" dirty="0"/>
              <a:t> Web. 20 Nov. 2014</a:t>
            </a:r>
            <a:r>
              <a:rPr lang="en-US" dirty="0" smtClean="0"/>
              <a:t>.</a:t>
            </a:r>
          </a:p>
          <a:p>
            <a:pPr>
              <a:buFont typeface="Arial" panose="020B0604020202020204" pitchFamily="34" charset="0"/>
              <a:buChar char="•"/>
            </a:pPr>
            <a:r>
              <a:rPr lang="en-US" dirty="0"/>
              <a:t>"New Metal-Air Battery Drives Car 1800Km Without Recharge." </a:t>
            </a:r>
            <a:r>
              <a:rPr lang="en-US" i="1" dirty="0" err="1"/>
              <a:t>IFLScience</a:t>
            </a:r>
            <a:r>
              <a:rPr lang="en-US" dirty="0"/>
              <a:t>. </a:t>
            </a:r>
            <a:r>
              <a:rPr lang="en-US" dirty="0" err="1"/>
              <a:t>N.p</a:t>
            </a:r>
            <a:r>
              <a:rPr lang="en-US" dirty="0"/>
              <a:t>., </a:t>
            </a:r>
            <a:r>
              <a:rPr lang="en-US" dirty="0" err="1"/>
              <a:t>n.d.</a:t>
            </a:r>
            <a:r>
              <a:rPr lang="en-US" dirty="0"/>
              <a:t> Web. 20 Nov. 2014.</a:t>
            </a: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3913218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3091" y="182880"/>
            <a:ext cx="8534401" cy="653460"/>
          </a:xfrm>
        </p:spPr>
        <p:txBody>
          <a:bodyPr/>
          <a:lstStyle/>
          <a:p>
            <a:r>
              <a:rPr lang="en-US" dirty="0" smtClean="0"/>
              <a:t>Outline of discussion </a:t>
            </a:r>
            <a:endParaRPr lang="en-US" dirty="0"/>
          </a:p>
        </p:txBody>
      </p:sp>
      <p:sp>
        <p:nvSpPr>
          <p:cNvPr id="3" name="Text Placeholder 2"/>
          <p:cNvSpPr>
            <a:spLocks noGrp="1"/>
          </p:cNvSpPr>
          <p:nvPr>
            <p:ph type="body" idx="1"/>
          </p:nvPr>
        </p:nvSpPr>
        <p:spPr>
          <a:xfrm>
            <a:off x="1004253" y="836340"/>
            <a:ext cx="8534400" cy="6021660"/>
          </a:xfrm>
        </p:spPr>
        <p:txBody>
          <a:bodyPr>
            <a:normAutofit/>
          </a:bodyPr>
          <a:lstStyle/>
          <a:p>
            <a:r>
              <a:rPr lang="en-US" sz="2400" dirty="0" smtClean="0">
                <a:solidFill>
                  <a:schemeClr val="tx1"/>
                </a:solidFill>
              </a:rPr>
              <a:t>Introduction </a:t>
            </a:r>
          </a:p>
          <a:p>
            <a:pPr marL="342900" indent="-342900">
              <a:buFont typeface="Arial" panose="020B0604020202020204" pitchFamily="34" charset="0"/>
              <a:buChar char="•"/>
            </a:pPr>
            <a:r>
              <a:rPr lang="en-US" dirty="0" smtClean="0">
                <a:solidFill>
                  <a:schemeClr val="tx1"/>
                </a:solidFill>
              </a:rPr>
              <a:t>Where do they fit? </a:t>
            </a:r>
          </a:p>
          <a:p>
            <a:pPr marL="342900" indent="-342900">
              <a:buFont typeface="Arial" panose="020B0604020202020204" pitchFamily="34" charset="0"/>
              <a:buChar char="•"/>
            </a:pPr>
            <a:r>
              <a:rPr lang="en-US" dirty="0" smtClean="0">
                <a:solidFill>
                  <a:schemeClr val="tx1"/>
                </a:solidFill>
              </a:rPr>
              <a:t>Characteristics of metal-air batteries </a:t>
            </a:r>
          </a:p>
          <a:p>
            <a:pPr marL="342900" indent="-342900">
              <a:buFont typeface="Arial" panose="020B0604020202020204" pitchFamily="34" charset="0"/>
              <a:buChar char="•"/>
            </a:pPr>
            <a:r>
              <a:rPr lang="en-US" dirty="0" smtClean="0">
                <a:solidFill>
                  <a:schemeClr val="tx1"/>
                </a:solidFill>
              </a:rPr>
              <a:t>Performance</a:t>
            </a:r>
          </a:p>
          <a:p>
            <a:r>
              <a:rPr lang="en-US" sz="2800" dirty="0">
                <a:solidFill>
                  <a:schemeClr val="tx1"/>
                </a:solidFill>
              </a:rPr>
              <a:t>Zinc-Air batteries</a:t>
            </a:r>
          </a:p>
          <a:p>
            <a:pPr marL="342900" indent="-342900">
              <a:buFont typeface="Arial" panose="020B0604020202020204" pitchFamily="34" charset="0"/>
              <a:buChar char="•"/>
            </a:pPr>
            <a:r>
              <a:rPr lang="en-US" dirty="0">
                <a:solidFill>
                  <a:schemeClr val="tx1"/>
                </a:solidFill>
              </a:rPr>
              <a:t>Characteristics </a:t>
            </a:r>
          </a:p>
          <a:p>
            <a:pPr marL="342900" indent="-342900">
              <a:buFont typeface="Arial" panose="020B0604020202020204" pitchFamily="34" charset="0"/>
              <a:buChar char="•"/>
            </a:pPr>
            <a:r>
              <a:rPr lang="en-US" dirty="0">
                <a:solidFill>
                  <a:schemeClr val="tx1"/>
                </a:solidFill>
              </a:rPr>
              <a:t>Chemistry involved </a:t>
            </a:r>
          </a:p>
          <a:p>
            <a:pPr marL="342900" indent="-342900">
              <a:buFont typeface="Arial" panose="020B0604020202020204" pitchFamily="34" charset="0"/>
              <a:buChar char="•"/>
            </a:pPr>
            <a:r>
              <a:rPr lang="en-US" dirty="0">
                <a:solidFill>
                  <a:schemeClr val="tx1"/>
                </a:solidFill>
              </a:rPr>
              <a:t>types </a:t>
            </a:r>
            <a:endParaRPr lang="en-US" dirty="0" smtClean="0">
              <a:solidFill>
                <a:schemeClr val="tx1"/>
              </a:solidFill>
            </a:endParaRPr>
          </a:p>
          <a:p>
            <a:r>
              <a:rPr lang="en-US" sz="2400" dirty="0" smtClean="0">
                <a:solidFill>
                  <a:schemeClr val="tx1"/>
                </a:solidFill>
              </a:rPr>
              <a:t>Lithium-Air batteries </a:t>
            </a:r>
          </a:p>
          <a:p>
            <a:pPr marL="342900" indent="-342900">
              <a:buFont typeface="Arial" panose="020B0604020202020204" pitchFamily="34" charset="0"/>
              <a:buChar char="•"/>
            </a:pPr>
            <a:r>
              <a:rPr lang="en-US" dirty="0" smtClean="0">
                <a:solidFill>
                  <a:schemeClr val="tx1"/>
                </a:solidFill>
              </a:rPr>
              <a:t>Characteristics </a:t>
            </a:r>
          </a:p>
          <a:p>
            <a:pPr marL="342900" indent="-342900">
              <a:buFont typeface="Arial" panose="020B0604020202020204" pitchFamily="34" charset="0"/>
              <a:buChar char="•"/>
            </a:pPr>
            <a:r>
              <a:rPr lang="en-US" dirty="0" smtClean="0">
                <a:solidFill>
                  <a:schemeClr val="tx1"/>
                </a:solidFill>
              </a:rPr>
              <a:t>Reusability</a:t>
            </a:r>
          </a:p>
          <a:p>
            <a:pPr marL="342900" indent="-342900">
              <a:buFont typeface="Arial" panose="020B0604020202020204" pitchFamily="34" charset="0"/>
              <a:buChar char="•"/>
            </a:pPr>
            <a:r>
              <a:rPr lang="en-US" dirty="0" smtClean="0">
                <a:solidFill>
                  <a:schemeClr val="tx1"/>
                </a:solidFill>
              </a:rPr>
              <a:t>Challenges </a:t>
            </a:r>
            <a:endParaRPr lang="en-US" dirty="0">
              <a:solidFill>
                <a:schemeClr val="tx1"/>
              </a:solidFill>
            </a:endParaRPr>
          </a:p>
          <a:p>
            <a:r>
              <a:rPr lang="en-US" sz="2400" dirty="0" smtClean="0">
                <a:solidFill>
                  <a:schemeClr val="tx1"/>
                </a:solidFill>
              </a:rPr>
              <a:t>Conclusion </a:t>
            </a:r>
          </a:p>
          <a:p>
            <a:endParaRPr lang="en-US" dirty="0"/>
          </a:p>
        </p:txBody>
      </p:sp>
    </p:spTree>
    <p:extLst>
      <p:ext uri="{BB962C8B-B14F-4D97-AF65-F5344CB8AC3E}">
        <p14:creationId xmlns:p14="http://schemas.microsoft.com/office/powerpoint/2010/main" val="405118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0"/>
            <a:ext cx="8001000" cy="743756"/>
          </a:xfrm>
        </p:spPr>
        <p:txBody>
          <a:bodyPr>
            <a:normAutofit fontScale="90000"/>
          </a:bodyPr>
          <a:lstStyle/>
          <a:p>
            <a:r>
              <a:rPr lang="en-US" dirty="0" smtClean="0">
                <a:solidFill>
                  <a:schemeClr val="tx1"/>
                </a:solidFill>
              </a:rPr>
              <a:t>Where batteries fit</a:t>
            </a:r>
            <a:endParaRPr lang="en-US" dirty="0">
              <a:solidFill>
                <a:schemeClr val="tx1"/>
              </a:solidFill>
            </a:endParaRPr>
          </a:p>
        </p:txBody>
      </p:sp>
      <p:sp>
        <p:nvSpPr>
          <p:cNvPr id="3" name="Subtitle 2"/>
          <p:cNvSpPr>
            <a:spLocks noGrp="1"/>
          </p:cNvSpPr>
          <p:nvPr>
            <p:ph type="subTitle" idx="1"/>
          </p:nvPr>
        </p:nvSpPr>
        <p:spPr>
          <a:xfrm>
            <a:off x="684211" y="1577186"/>
            <a:ext cx="8266605" cy="2428144"/>
          </a:xfrm>
        </p:spPr>
        <p:txBody>
          <a:bodyPr>
            <a:normAutofit lnSpcReduction="10000"/>
          </a:bodyPr>
          <a:lstStyle/>
          <a:p>
            <a:pPr marL="342900" indent="-342900">
              <a:buFont typeface="Arial" panose="020B0604020202020204" pitchFamily="34" charset="0"/>
              <a:buChar char="•"/>
            </a:pPr>
            <a:r>
              <a:rPr lang="en-US" dirty="0" smtClean="0">
                <a:solidFill>
                  <a:schemeClr val="tx1"/>
                </a:solidFill>
              </a:rPr>
              <a:t>Every day technology is advancing and new electrical devices are being invented.  These devices require high energy density and high power density source devices to power them.  </a:t>
            </a:r>
          </a:p>
          <a:p>
            <a:pPr marL="342900" indent="-342900">
              <a:buFont typeface="Arial" panose="020B0604020202020204" pitchFamily="34" charset="0"/>
              <a:buChar char="•"/>
            </a:pPr>
            <a:r>
              <a:rPr lang="en-US" dirty="0" smtClean="0">
                <a:solidFill>
                  <a:schemeClr val="tx1"/>
                </a:solidFill>
              </a:rPr>
              <a:t>Technology like electric cars have shown the Li-ion batteries have the ability to meet these demands. </a:t>
            </a:r>
          </a:p>
          <a:p>
            <a:r>
              <a:rPr lang="en-US" dirty="0" smtClean="0">
                <a:solidFill>
                  <a:schemeClr val="tx1"/>
                </a:solidFill>
              </a:rPr>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7770" y="3599505"/>
            <a:ext cx="4582434" cy="2552138"/>
          </a:xfrm>
          <a:prstGeom prst="rect">
            <a:avLst/>
          </a:prstGeom>
        </p:spPr>
      </p:pic>
    </p:spTree>
    <p:extLst>
      <p:ext uri="{BB962C8B-B14F-4D97-AF65-F5344CB8AC3E}">
        <p14:creationId xmlns:p14="http://schemas.microsoft.com/office/powerpoint/2010/main" val="3142530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541077" cy="1400530"/>
          </a:xfrm>
        </p:spPr>
        <p:txBody>
          <a:bodyPr/>
          <a:lstStyle/>
          <a:p>
            <a:r>
              <a:rPr lang="en-US" dirty="0" smtClean="0"/>
              <a:t>Characteristics of Metal-air Batteries</a:t>
            </a:r>
            <a:endParaRPr lang="en-US" dirty="0"/>
          </a:p>
        </p:txBody>
      </p:sp>
      <p:sp>
        <p:nvSpPr>
          <p:cNvPr id="3" name="Content Placeholder 2"/>
          <p:cNvSpPr>
            <a:spLocks noGrp="1"/>
          </p:cNvSpPr>
          <p:nvPr>
            <p:ph idx="1"/>
          </p:nvPr>
        </p:nvSpPr>
        <p:spPr>
          <a:xfrm>
            <a:off x="1103312" y="1571224"/>
            <a:ext cx="8946541" cy="5035638"/>
          </a:xfrm>
        </p:spPr>
        <p:txBody>
          <a:bodyPr>
            <a:normAutofit fontScale="92500" lnSpcReduction="10000"/>
          </a:bodyPr>
          <a:lstStyle/>
          <a:p>
            <a:pPr marL="0" indent="0">
              <a:buNone/>
            </a:pPr>
            <a:r>
              <a:rPr lang="en-US" sz="2400" dirty="0" smtClean="0"/>
              <a:t>Major advantages: </a:t>
            </a:r>
          </a:p>
          <a:p>
            <a:pPr>
              <a:buFont typeface="Arial" panose="020B0604020202020204" pitchFamily="34" charset="0"/>
              <a:buChar char="•"/>
            </a:pPr>
            <a:r>
              <a:rPr lang="en-US" dirty="0" smtClean="0"/>
              <a:t>High </a:t>
            </a:r>
            <a:r>
              <a:rPr lang="en-US" dirty="0"/>
              <a:t>e</a:t>
            </a:r>
            <a:r>
              <a:rPr lang="en-US" dirty="0" smtClean="0"/>
              <a:t>nergy density</a:t>
            </a:r>
          </a:p>
          <a:p>
            <a:pPr>
              <a:buFont typeface="Arial" panose="020B0604020202020204" pitchFamily="34" charset="0"/>
              <a:buChar char="•"/>
            </a:pPr>
            <a:r>
              <a:rPr lang="en-US" dirty="0" smtClean="0"/>
              <a:t>Can store more energy than similar Li-ion batteries </a:t>
            </a:r>
          </a:p>
          <a:p>
            <a:pPr>
              <a:buFont typeface="Arial" panose="020B0604020202020204" pitchFamily="34" charset="0"/>
              <a:buChar char="•"/>
            </a:pPr>
            <a:r>
              <a:rPr lang="en-US" dirty="0" smtClean="0"/>
              <a:t>Flat discharge voltage </a:t>
            </a:r>
          </a:p>
          <a:p>
            <a:pPr>
              <a:buFont typeface="Arial" panose="020B0604020202020204" pitchFamily="34" charset="0"/>
              <a:buChar char="•"/>
            </a:pPr>
            <a:r>
              <a:rPr lang="en-US" dirty="0" smtClean="0"/>
              <a:t>Long dry storage or “shelf life” </a:t>
            </a:r>
          </a:p>
          <a:p>
            <a:pPr>
              <a:buFont typeface="Arial" panose="020B0604020202020204" pitchFamily="34" charset="0"/>
              <a:buChar char="•"/>
            </a:pPr>
            <a:r>
              <a:rPr lang="en-US" dirty="0" smtClean="0"/>
              <a:t>In terms of the metal used</a:t>
            </a:r>
          </a:p>
          <a:p>
            <a:pPr lvl="1">
              <a:buFont typeface="Arial" panose="020B0604020202020204" pitchFamily="34" charset="0"/>
              <a:buChar char="•"/>
            </a:pPr>
            <a:r>
              <a:rPr lang="en-US" dirty="0" smtClean="0"/>
              <a:t>Non toxic </a:t>
            </a:r>
          </a:p>
          <a:p>
            <a:pPr lvl="1">
              <a:buFont typeface="Arial" panose="020B0604020202020204" pitchFamily="34" charset="0"/>
              <a:buChar char="•"/>
            </a:pPr>
            <a:r>
              <a:rPr lang="en-US" dirty="0" smtClean="0"/>
              <a:t>Low cost </a:t>
            </a:r>
          </a:p>
          <a:p>
            <a:pPr marL="0" indent="0">
              <a:buNone/>
            </a:pPr>
            <a:r>
              <a:rPr lang="en-US" sz="2400" dirty="0" smtClean="0"/>
              <a:t>Major disadvantages: </a:t>
            </a:r>
          </a:p>
          <a:p>
            <a:pPr>
              <a:buFont typeface="Arial" panose="020B0604020202020204" pitchFamily="34" charset="0"/>
              <a:buChar char="•"/>
            </a:pPr>
            <a:r>
              <a:rPr lang="en-US" dirty="0" smtClean="0"/>
              <a:t>Once open to the air, limited lifetime</a:t>
            </a:r>
          </a:p>
          <a:p>
            <a:pPr>
              <a:buFont typeface="Arial" panose="020B0604020202020204" pitchFamily="34" charset="0"/>
              <a:buChar char="•"/>
            </a:pPr>
            <a:r>
              <a:rPr lang="en-US" dirty="0" smtClean="0"/>
              <a:t>Limited power density</a:t>
            </a:r>
          </a:p>
          <a:p>
            <a:pPr>
              <a:buFont typeface="Arial" panose="020B0604020202020204" pitchFamily="34" charset="0"/>
              <a:buChar char="•"/>
            </a:pPr>
            <a:r>
              <a:rPr lang="en-US" dirty="0" smtClean="0"/>
              <a:t>Limited temperature range during operation</a:t>
            </a:r>
          </a:p>
          <a:p>
            <a:pPr>
              <a:buFont typeface="Arial" panose="020B0604020202020204" pitchFamily="34" charset="0"/>
              <a:buChar char="•"/>
            </a:pPr>
            <a:r>
              <a:rPr lang="en-US" dirty="0" smtClean="0"/>
              <a:t>Some of the metals are highly reactive in water</a:t>
            </a:r>
            <a:endParaRPr lang="en-US" dirty="0"/>
          </a:p>
        </p:txBody>
      </p:sp>
    </p:spTree>
    <p:extLst>
      <p:ext uri="{BB962C8B-B14F-4D97-AF65-F5344CB8AC3E}">
        <p14:creationId xmlns:p14="http://schemas.microsoft.com/office/powerpoint/2010/main" val="2377778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Metal-Air Battery Properties </a:t>
            </a:r>
            <a:br>
              <a:rPr lang="en-US" dirty="0" smtClean="0"/>
            </a:br>
            <a:endParaRPr lang="en-US" dirty="0"/>
          </a:p>
        </p:txBody>
      </p:sp>
      <p:sp>
        <p:nvSpPr>
          <p:cNvPr id="3" name="Content Placeholder 2"/>
          <p:cNvSpPr>
            <a:spLocks noGrp="1"/>
          </p:cNvSpPr>
          <p:nvPr>
            <p:ph idx="1"/>
          </p:nvPr>
        </p:nvSpPr>
        <p:spPr>
          <a:xfrm>
            <a:off x="875201" y="1254428"/>
            <a:ext cx="8946541" cy="4195481"/>
          </a:xfrm>
        </p:spPr>
        <p:txBody>
          <a:bodyPr/>
          <a:lstStyle/>
          <a:p>
            <a:pPr>
              <a:buFont typeface="Arial" panose="020B0604020202020204" pitchFamily="34" charset="0"/>
              <a:buChar char="•"/>
            </a:pPr>
            <a:r>
              <a:rPr lang="en-US" dirty="0" smtClean="0"/>
              <a:t>Metal-Air batteries are usually divided into aqueous and non-aqueous categories. </a:t>
            </a:r>
          </a:p>
          <a:p>
            <a:pPr>
              <a:buFont typeface="Arial" panose="020B0604020202020204" pitchFamily="34" charset="0"/>
              <a:buChar char="•"/>
            </a:pPr>
            <a:r>
              <a:rPr lang="en-US" dirty="0" smtClean="0"/>
              <a:t>They can also be divided into categories as primary, secondary, or ‘</a:t>
            </a:r>
            <a:r>
              <a:rPr lang="en-US" dirty="0" err="1" smtClean="0"/>
              <a:t>refuelable</a:t>
            </a:r>
            <a:r>
              <a:rPr lang="en-US" dirty="0" smtClean="0"/>
              <a:t>’.</a:t>
            </a:r>
          </a:p>
          <a:p>
            <a:pPr>
              <a:buFont typeface="Arial" panose="020B0604020202020204" pitchFamily="34" charset="0"/>
              <a:buChar char="•"/>
            </a:pPr>
            <a:r>
              <a:rPr lang="en-US" dirty="0" smtClean="0"/>
              <a:t>Several metals considered: </a:t>
            </a:r>
          </a:p>
          <a:p>
            <a:pPr marL="0" indent="0">
              <a:buNone/>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1877701872"/>
              </p:ext>
            </p:extLst>
          </p:nvPr>
        </p:nvGraphicFramePr>
        <p:xfrm>
          <a:off x="5084293" y="2487533"/>
          <a:ext cx="6944576" cy="4215516"/>
        </p:xfrm>
        <a:graphic>
          <a:graphicData uri="http://schemas.openxmlformats.org/drawingml/2006/table">
            <a:tbl>
              <a:tblPr firstRow="1" bandRow="1">
                <a:tableStyleId>{5C22544A-7EE6-4342-B048-85BDC9FD1C3A}</a:tableStyleId>
              </a:tblPr>
              <a:tblGrid>
                <a:gridCol w="1736144"/>
                <a:gridCol w="1736144"/>
                <a:gridCol w="1736144"/>
                <a:gridCol w="1736144"/>
              </a:tblGrid>
              <a:tr h="798768">
                <a:tc rowSpan="2">
                  <a:txBody>
                    <a:bodyPr/>
                    <a:lstStyle/>
                    <a:p>
                      <a:pPr algn="ctr"/>
                      <a:endParaRPr lang="en-US" dirty="0" smtClean="0"/>
                    </a:p>
                    <a:p>
                      <a:pPr algn="ctr"/>
                      <a:r>
                        <a:rPr lang="en-US" dirty="0" smtClean="0"/>
                        <a:t>Metal-Air</a:t>
                      </a:r>
                      <a:r>
                        <a:rPr lang="en-US" baseline="0" dirty="0" smtClean="0"/>
                        <a:t> Battery </a:t>
                      </a:r>
                      <a:endParaRPr lang="en-US" dirty="0"/>
                    </a:p>
                  </a:txBody>
                  <a:tcPr/>
                </a:tc>
                <a:tc rowSpan="2">
                  <a:txBody>
                    <a:bodyPr/>
                    <a:lstStyle/>
                    <a:p>
                      <a:pPr algn="ctr"/>
                      <a:endParaRPr lang="en-US" dirty="0" smtClean="0"/>
                    </a:p>
                    <a:p>
                      <a:pPr algn="ctr"/>
                      <a:r>
                        <a:rPr lang="en-US" dirty="0" smtClean="0"/>
                        <a:t>Calculated open-circuit Voltage</a:t>
                      </a:r>
                      <a:r>
                        <a:rPr lang="en-US" baseline="0" dirty="0" smtClean="0"/>
                        <a:t> (V) </a:t>
                      </a:r>
                      <a:endParaRPr lang="en-US" dirty="0"/>
                    </a:p>
                  </a:txBody>
                  <a:tcPr/>
                </a:tc>
                <a:tc gridSpan="2">
                  <a:txBody>
                    <a:bodyPr/>
                    <a:lstStyle/>
                    <a:p>
                      <a:pPr algn="ctr"/>
                      <a:r>
                        <a:rPr lang="en-US" dirty="0" smtClean="0"/>
                        <a:t>Theoretical Specific energy</a:t>
                      </a:r>
                      <a:r>
                        <a:rPr lang="en-US" baseline="0" dirty="0" smtClean="0"/>
                        <a:t> (</a:t>
                      </a:r>
                      <a:r>
                        <a:rPr lang="en-US" baseline="0" dirty="0" err="1" smtClean="0"/>
                        <a:t>Wh</a:t>
                      </a:r>
                      <a:r>
                        <a:rPr lang="en-US" baseline="0" dirty="0" smtClean="0"/>
                        <a:t>/kg)</a:t>
                      </a:r>
                      <a:endParaRPr lang="en-US" dirty="0"/>
                    </a:p>
                  </a:txBody>
                  <a:tcPr/>
                </a:tc>
                <a:tc hMerge="1">
                  <a:txBody>
                    <a:bodyPr/>
                    <a:lstStyle/>
                    <a:p>
                      <a:endParaRPr lang="en-US" dirty="0"/>
                    </a:p>
                  </a:txBody>
                  <a:tcPr/>
                </a:tc>
              </a:tr>
              <a:tr h="462778">
                <a:tc vMerge="1">
                  <a:txBody>
                    <a:bodyPr/>
                    <a:lstStyle/>
                    <a:p>
                      <a:pPr algn="ctr"/>
                      <a:endParaRPr lang="en-US" dirty="0"/>
                    </a:p>
                  </a:txBody>
                  <a:tcPr/>
                </a:tc>
                <a:tc vMerge="1">
                  <a:txBody>
                    <a:bodyPr/>
                    <a:lstStyle/>
                    <a:p>
                      <a:pPr algn="ctr"/>
                      <a:endParaRPr lang="en-US" dirty="0"/>
                    </a:p>
                  </a:txBody>
                  <a:tcPr/>
                </a:tc>
                <a:tc>
                  <a:txBody>
                    <a:bodyPr/>
                    <a:lstStyle/>
                    <a:p>
                      <a:pPr algn="ctr"/>
                      <a:r>
                        <a:rPr lang="en-US" dirty="0" smtClean="0"/>
                        <a:t>With</a:t>
                      </a:r>
                      <a:r>
                        <a:rPr lang="en-US" baseline="0" dirty="0" smtClean="0"/>
                        <a:t> Oxygen </a:t>
                      </a:r>
                      <a:endParaRPr lang="en-US" dirty="0"/>
                    </a:p>
                  </a:txBody>
                  <a:tcPr/>
                </a:tc>
                <a:tc>
                  <a:txBody>
                    <a:bodyPr/>
                    <a:lstStyle/>
                    <a:p>
                      <a:pPr algn="ctr"/>
                      <a:r>
                        <a:rPr lang="en-US" dirty="0" smtClean="0"/>
                        <a:t>Without</a:t>
                      </a:r>
                      <a:r>
                        <a:rPr lang="en-US" baseline="0" dirty="0" smtClean="0"/>
                        <a:t> Oxygen</a:t>
                      </a:r>
                      <a:endParaRPr lang="en-US" dirty="0"/>
                    </a:p>
                  </a:txBody>
                  <a:tcPr/>
                </a:tc>
              </a:tr>
              <a:tr h="462778">
                <a:tc>
                  <a:txBody>
                    <a:bodyPr/>
                    <a:lstStyle/>
                    <a:p>
                      <a:pPr algn="ctr"/>
                      <a:r>
                        <a:rPr lang="en-US" dirty="0" smtClean="0"/>
                        <a:t>Al-O2</a:t>
                      </a:r>
                      <a:endParaRPr lang="en-US" dirty="0"/>
                    </a:p>
                  </a:txBody>
                  <a:tcPr/>
                </a:tc>
                <a:tc>
                  <a:txBody>
                    <a:bodyPr/>
                    <a:lstStyle/>
                    <a:p>
                      <a:pPr algn="ctr"/>
                      <a:r>
                        <a:rPr lang="en-US" dirty="0" smtClean="0"/>
                        <a:t>1.20</a:t>
                      </a:r>
                      <a:endParaRPr lang="en-US" dirty="0"/>
                    </a:p>
                  </a:txBody>
                  <a:tcPr/>
                </a:tc>
                <a:tc>
                  <a:txBody>
                    <a:bodyPr/>
                    <a:lstStyle/>
                    <a:p>
                      <a:pPr algn="ctr"/>
                      <a:r>
                        <a:rPr lang="en-US" dirty="0" smtClean="0"/>
                        <a:t>4300</a:t>
                      </a:r>
                      <a:endParaRPr lang="en-US" dirty="0"/>
                    </a:p>
                  </a:txBody>
                  <a:tcPr/>
                </a:tc>
                <a:tc>
                  <a:txBody>
                    <a:bodyPr/>
                    <a:lstStyle/>
                    <a:p>
                      <a:pPr algn="ctr"/>
                      <a:r>
                        <a:rPr lang="en-US" dirty="0" smtClean="0"/>
                        <a:t>8140</a:t>
                      </a:r>
                      <a:endParaRPr lang="en-US" dirty="0"/>
                    </a:p>
                  </a:txBody>
                  <a:tcPr/>
                </a:tc>
              </a:tr>
              <a:tr h="462778">
                <a:tc>
                  <a:txBody>
                    <a:bodyPr/>
                    <a:lstStyle/>
                    <a:p>
                      <a:pPr algn="ctr"/>
                      <a:r>
                        <a:rPr lang="en-US" dirty="0" smtClean="0"/>
                        <a:t>Ca-O2</a:t>
                      </a:r>
                      <a:endParaRPr lang="en-US" dirty="0"/>
                    </a:p>
                  </a:txBody>
                  <a:tcPr/>
                </a:tc>
                <a:tc>
                  <a:txBody>
                    <a:bodyPr/>
                    <a:lstStyle/>
                    <a:p>
                      <a:pPr algn="ctr"/>
                      <a:r>
                        <a:rPr lang="en-US" dirty="0" smtClean="0"/>
                        <a:t>3.21</a:t>
                      </a:r>
                      <a:endParaRPr lang="en-US" dirty="0"/>
                    </a:p>
                  </a:txBody>
                  <a:tcPr/>
                </a:tc>
                <a:tc>
                  <a:txBody>
                    <a:bodyPr/>
                    <a:lstStyle/>
                    <a:p>
                      <a:pPr algn="ctr"/>
                      <a:r>
                        <a:rPr lang="en-US" dirty="0" smtClean="0"/>
                        <a:t>2990</a:t>
                      </a:r>
                      <a:endParaRPr lang="en-US" dirty="0"/>
                    </a:p>
                  </a:txBody>
                  <a:tcPr/>
                </a:tc>
                <a:tc>
                  <a:txBody>
                    <a:bodyPr/>
                    <a:lstStyle/>
                    <a:p>
                      <a:pPr algn="ctr"/>
                      <a:r>
                        <a:rPr lang="en-US" dirty="0" smtClean="0"/>
                        <a:t>4180</a:t>
                      </a:r>
                      <a:endParaRPr lang="en-US" dirty="0"/>
                    </a:p>
                  </a:txBody>
                  <a:tcPr/>
                </a:tc>
              </a:tr>
              <a:tr h="462778">
                <a:tc>
                  <a:txBody>
                    <a:bodyPr/>
                    <a:lstStyle/>
                    <a:p>
                      <a:pPr algn="ctr"/>
                      <a:r>
                        <a:rPr lang="en-US" dirty="0" smtClean="0"/>
                        <a:t>Li-O2</a:t>
                      </a:r>
                      <a:endParaRPr lang="en-US" dirty="0"/>
                    </a:p>
                  </a:txBody>
                  <a:tcPr/>
                </a:tc>
                <a:tc>
                  <a:txBody>
                    <a:bodyPr/>
                    <a:lstStyle/>
                    <a:p>
                      <a:pPr algn="ctr"/>
                      <a:r>
                        <a:rPr lang="en-US" dirty="0" smtClean="0"/>
                        <a:t>2.91</a:t>
                      </a:r>
                      <a:endParaRPr lang="en-US" dirty="0"/>
                    </a:p>
                  </a:txBody>
                  <a:tcPr/>
                </a:tc>
                <a:tc>
                  <a:txBody>
                    <a:bodyPr/>
                    <a:lstStyle/>
                    <a:p>
                      <a:pPr algn="ctr"/>
                      <a:r>
                        <a:rPr lang="en-US" dirty="0" smtClean="0"/>
                        <a:t>5210</a:t>
                      </a:r>
                      <a:endParaRPr lang="en-US" dirty="0"/>
                    </a:p>
                  </a:txBody>
                  <a:tcPr/>
                </a:tc>
                <a:tc>
                  <a:txBody>
                    <a:bodyPr/>
                    <a:lstStyle/>
                    <a:p>
                      <a:pPr algn="ctr"/>
                      <a:r>
                        <a:rPr lang="en-US" dirty="0" smtClean="0"/>
                        <a:t>11140</a:t>
                      </a:r>
                      <a:endParaRPr lang="en-US" dirty="0"/>
                    </a:p>
                  </a:txBody>
                  <a:tcPr/>
                </a:tc>
              </a:tr>
              <a:tr h="462778">
                <a:tc>
                  <a:txBody>
                    <a:bodyPr/>
                    <a:lstStyle/>
                    <a:p>
                      <a:pPr algn="ctr"/>
                      <a:r>
                        <a:rPr lang="en-US" dirty="0" smtClean="0"/>
                        <a:t>Mg-O2</a:t>
                      </a:r>
                      <a:endParaRPr lang="en-US" dirty="0"/>
                    </a:p>
                  </a:txBody>
                  <a:tcPr/>
                </a:tc>
                <a:tc>
                  <a:txBody>
                    <a:bodyPr/>
                    <a:lstStyle/>
                    <a:p>
                      <a:pPr algn="ctr"/>
                      <a:r>
                        <a:rPr lang="en-US" dirty="0" smtClean="0"/>
                        <a:t>2.93</a:t>
                      </a:r>
                      <a:endParaRPr lang="en-US" dirty="0"/>
                    </a:p>
                  </a:txBody>
                  <a:tcPr/>
                </a:tc>
                <a:tc>
                  <a:txBody>
                    <a:bodyPr/>
                    <a:lstStyle/>
                    <a:p>
                      <a:pPr algn="ctr"/>
                      <a:r>
                        <a:rPr lang="en-US" dirty="0" smtClean="0"/>
                        <a:t>2789</a:t>
                      </a:r>
                      <a:endParaRPr lang="en-US" dirty="0"/>
                    </a:p>
                  </a:txBody>
                  <a:tcPr/>
                </a:tc>
                <a:tc>
                  <a:txBody>
                    <a:bodyPr/>
                    <a:lstStyle/>
                    <a:p>
                      <a:pPr algn="ctr"/>
                      <a:r>
                        <a:rPr lang="en-US" dirty="0" smtClean="0"/>
                        <a:t>6462</a:t>
                      </a:r>
                      <a:endParaRPr lang="en-US" dirty="0"/>
                    </a:p>
                  </a:txBody>
                  <a:tcPr/>
                </a:tc>
              </a:tr>
              <a:tr h="462778">
                <a:tc>
                  <a:txBody>
                    <a:bodyPr/>
                    <a:lstStyle/>
                    <a:p>
                      <a:pPr algn="ctr"/>
                      <a:r>
                        <a:rPr lang="en-US" dirty="0" smtClean="0"/>
                        <a:t>Na-O2</a:t>
                      </a:r>
                      <a:endParaRPr lang="en-US" dirty="0"/>
                    </a:p>
                  </a:txBody>
                  <a:tcPr/>
                </a:tc>
                <a:tc>
                  <a:txBody>
                    <a:bodyPr/>
                    <a:lstStyle/>
                    <a:p>
                      <a:pPr algn="ctr"/>
                      <a:r>
                        <a:rPr lang="en-US" dirty="0" smtClean="0"/>
                        <a:t>2.30</a:t>
                      </a:r>
                      <a:endParaRPr lang="en-US" dirty="0"/>
                    </a:p>
                  </a:txBody>
                  <a:tcPr/>
                </a:tc>
                <a:tc>
                  <a:txBody>
                    <a:bodyPr/>
                    <a:lstStyle/>
                    <a:p>
                      <a:pPr algn="ctr"/>
                      <a:r>
                        <a:rPr lang="en-US" dirty="0" smtClean="0"/>
                        <a:t>1677</a:t>
                      </a:r>
                      <a:endParaRPr lang="en-US" dirty="0"/>
                    </a:p>
                  </a:txBody>
                  <a:tcPr/>
                </a:tc>
                <a:tc>
                  <a:txBody>
                    <a:bodyPr/>
                    <a:lstStyle/>
                    <a:p>
                      <a:pPr algn="ctr"/>
                      <a:r>
                        <a:rPr lang="en-US" dirty="0" smtClean="0"/>
                        <a:t>2260</a:t>
                      </a:r>
                    </a:p>
                  </a:txBody>
                  <a:tcPr/>
                </a:tc>
              </a:tr>
              <a:tr h="462778">
                <a:tc>
                  <a:txBody>
                    <a:bodyPr/>
                    <a:lstStyle/>
                    <a:p>
                      <a:pPr algn="ctr"/>
                      <a:r>
                        <a:rPr lang="en-US" dirty="0" smtClean="0"/>
                        <a:t>Zn-O2</a:t>
                      </a:r>
                      <a:endParaRPr lang="en-US" dirty="0"/>
                    </a:p>
                  </a:txBody>
                  <a:tcPr/>
                </a:tc>
                <a:tc>
                  <a:txBody>
                    <a:bodyPr/>
                    <a:lstStyle/>
                    <a:p>
                      <a:pPr algn="ctr"/>
                      <a:r>
                        <a:rPr lang="en-US" dirty="0" smtClean="0"/>
                        <a:t>1.65</a:t>
                      </a:r>
                      <a:endParaRPr lang="en-US" dirty="0"/>
                    </a:p>
                  </a:txBody>
                  <a:tcPr/>
                </a:tc>
                <a:tc>
                  <a:txBody>
                    <a:bodyPr/>
                    <a:lstStyle/>
                    <a:p>
                      <a:pPr algn="ctr"/>
                      <a:r>
                        <a:rPr lang="en-US" dirty="0" smtClean="0"/>
                        <a:t>1090</a:t>
                      </a:r>
                      <a:endParaRPr lang="en-US" dirty="0"/>
                    </a:p>
                  </a:txBody>
                  <a:tcPr/>
                </a:tc>
                <a:tc>
                  <a:txBody>
                    <a:bodyPr/>
                    <a:lstStyle/>
                    <a:p>
                      <a:pPr algn="ctr"/>
                      <a:r>
                        <a:rPr lang="en-US" dirty="0" smtClean="0"/>
                        <a:t>1350</a:t>
                      </a:r>
                    </a:p>
                  </a:txBody>
                  <a:tcPr/>
                </a:tc>
              </a:tr>
            </a:tbl>
          </a:graphicData>
        </a:graphic>
      </p:graphicFrame>
    </p:spTree>
    <p:extLst>
      <p:ext uri="{BB962C8B-B14F-4D97-AF65-F5344CB8AC3E}">
        <p14:creationId xmlns:p14="http://schemas.microsoft.com/office/powerpoint/2010/main" val="348148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Zn-Air Batteries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03312" y="2052918"/>
                <a:ext cx="8946541" cy="3575149"/>
              </a:xfrm>
            </p:spPr>
            <p:txBody>
              <a:bodyPr>
                <a:normAutofit fontScale="92500" lnSpcReduction="20000"/>
              </a:bodyPr>
              <a:lstStyle/>
              <a:p>
                <a:pPr>
                  <a:buFont typeface="Arial" panose="020B0604020202020204" pitchFamily="34" charset="0"/>
                  <a:buChar char="•"/>
                </a:pPr>
                <a:r>
                  <a:rPr lang="en-US" sz="2400" dirty="0" smtClean="0"/>
                  <a:t>Brief History: </a:t>
                </a:r>
                <a:r>
                  <a:rPr lang="en-US" dirty="0" smtClean="0"/>
                  <a:t>Zinc was the first metal that was used for a metal-air battery.  It was the most stable in water and alkaline electrolytes without significant corrosion.</a:t>
                </a:r>
              </a:p>
              <a:p>
                <a:pPr>
                  <a:buFont typeface="Arial" panose="020B0604020202020204" pitchFamily="34" charset="0"/>
                  <a:buChar char="•"/>
                </a:pPr>
                <a:r>
                  <a:rPr lang="en-US" dirty="0" smtClean="0"/>
                  <a:t> Chemistry behind the zinc-Air battery: </a:t>
                </a:r>
              </a:p>
              <a:p>
                <a:pPr marL="0" indent="0">
                  <a:buNone/>
                </a:pPr>
                <a:r>
                  <a:rPr lang="en-US" dirty="0" smtClean="0"/>
                  <a:t>Catalytic active layer: </a:t>
                </a:r>
              </a:p>
              <a:p>
                <a:pPr marL="0" indent="0">
                  <a:buNone/>
                </a:pPr>
                <a:r>
                  <a:rPr lang="en-US" b="0" dirty="0"/>
                  <a:t>	</a:t>
                </a:r>
                <a:r>
                  <a:rPr lang="en-US" b="0" dirty="0" smtClean="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𝑂</m:t>
                        </m:r>
                      </m:e>
                      <m:sub>
                        <m:r>
                          <a:rPr lang="en-US" b="0" i="1" smtClean="0">
                            <a:latin typeface="Cambria Math" panose="02040503050406030204" pitchFamily="18" charset="0"/>
                          </a:rPr>
                          <m:t>2</m:t>
                        </m:r>
                      </m:sub>
                    </m:sSub>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2</m:t>
                        </m:r>
                      </m:sub>
                    </m:sSub>
                    <m:r>
                      <a:rPr lang="en-US" b="0" i="1" smtClean="0">
                        <a:latin typeface="Cambria Math" panose="02040503050406030204" pitchFamily="18" charset="0"/>
                      </a:rPr>
                      <m:t>𝑂</m:t>
                    </m:r>
                    <m:r>
                      <a:rPr lang="en-US" b="0" i="1" smtClean="0">
                        <a:latin typeface="Cambria Math" panose="02040503050406030204" pitchFamily="18" charset="0"/>
                      </a:rPr>
                      <m:t>+4</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→4</m:t>
                    </m:r>
                    <m:r>
                      <a:rPr lang="en-US" b="0" i="1" smtClean="0">
                        <a:latin typeface="Cambria Math" panose="02040503050406030204" pitchFamily="18" charset="0"/>
                        <a:ea typeface="Cambria Math" panose="02040503050406030204" pitchFamily="18" charset="0"/>
                      </a:rPr>
                      <m:t>𝑂</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𝐻</m:t>
                        </m:r>
                      </m:e>
                      <m:sup>
                        <m:r>
                          <a:rPr lang="en-US" b="0" i="1" smtClean="0">
                            <a:latin typeface="Cambria Math" panose="02040503050406030204" pitchFamily="18" charset="0"/>
                            <a:ea typeface="Cambria Math" panose="02040503050406030204" pitchFamily="18" charset="0"/>
                          </a:rPr>
                          <m:t>−</m:t>
                        </m:r>
                      </m:sup>
                    </m:sSup>
                  </m:oMath>
                </a14:m>
                <a:r>
                  <a:rPr lang="en-US" dirty="0" smtClean="0"/>
                  <a:t>       (Oxygen Reduction Reaction) </a:t>
                </a:r>
              </a:p>
              <a:p>
                <a:pPr marL="0" indent="0">
                  <a:buNone/>
                </a:pPr>
                <a:r>
                  <a:rPr lang="en-US" dirty="0" smtClean="0"/>
                  <a:t>Gas Diffusion layer: </a:t>
                </a:r>
                <a:endParaRPr lang="en-US" dirty="0"/>
              </a:p>
              <a:p>
                <a:pPr marL="0" indent="0">
                  <a:buNone/>
                </a:pPr>
                <a:r>
                  <a:rPr lang="en-US" dirty="0" smtClean="0"/>
                  <a:t>		</a:t>
                </a:r>
                <a14:m>
                  <m:oMath xmlns:m="http://schemas.openxmlformats.org/officeDocument/2006/math">
                    <m:r>
                      <a:rPr lang="en-US" b="0" i="1" smtClean="0">
                        <a:latin typeface="Cambria Math" panose="02040503050406030204" pitchFamily="18" charset="0"/>
                      </a:rPr>
                      <m:t>𝑍𝑛</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𝑍</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+2</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m:t>
                        </m:r>
                      </m:sup>
                    </m:sSup>
                  </m:oMath>
                </a14:m>
                <a:endParaRPr lang="en-US" b="0" dirty="0" smtClean="0">
                  <a:ea typeface="Cambria Math" panose="02040503050406030204" pitchFamily="18" charset="0"/>
                </a:endParaRPr>
              </a:p>
              <a:p>
                <a:pPr marL="0" indent="0">
                  <a:buNone/>
                </a:pPr>
                <a:r>
                  <a:rPr lang="en-US" dirty="0" smtClean="0"/>
                  <a:t>		</a:t>
                </a:r>
                <a14:m>
                  <m:oMath xmlns:m="http://schemas.openxmlformats.org/officeDocument/2006/math">
                    <m:r>
                      <a:rPr lang="en-US" b="0" i="1" smtClean="0">
                        <a:latin typeface="Cambria Math" panose="02040503050406030204" pitchFamily="18" charset="0"/>
                      </a:rPr>
                      <m:t>𝑍</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+4</m:t>
                    </m:r>
                    <m:r>
                      <a:rPr lang="en-US" b="0" i="1" smtClean="0">
                        <a:latin typeface="Cambria Math" panose="02040503050406030204" pitchFamily="18" charset="0"/>
                      </a:rPr>
                      <m:t>𝑂</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𝐻</m:t>
                        </m:r>
                      </m:e>
                      <m:sup>
                        <m:r>
                          <a:rPr lang="en-US" b="0" i="1" smtClean="0">
                            <a:latin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𝑍𝑛</m:t>
                    </m:r>
                    <m:sSubSup>
                      <m:sSubSupPr>
                        <m:ctrlPr>
                          <a:rPr lang="en-US" b="0" i="1" smtClean="0">
                            <a:latin typeface="Cambria Math" panose="02040503050406030204" pitchFamily="18" charset="0"/>
                            <a:ea typeface="Cambria Math" panose="02040503050406030204" pitchFamily="18" charset="0"/>
                          </a:rPr>
                        </m:ctrlPr>
                      </m:sSubSupPr>
                      <m:e>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𝑂𝐻</m:t>
                            </m:r>
                          </m:e>
                        </m:d>
                      </m:e>
                      <m:sub>
                        <m:r>
                          <a:rPr lang="en-US" b="0" i="1" smtClean="0">
                            <a:latin typeface="Cambria Math" panose="02040503050406030204" pitchFamily="18" charset="0"/>
                            <a:ea typeface="Cambria Math" panose="02040503050406030204" pitchFamily="18" charset="0"/>
                          </a:rPr>
                          <m:t>4</m:t>
                        </m:r>
                      </m:sub>
                      <m:sup>
                        <m:r>
                          <a:rPr lang="en-US" b="0" i="1" smtClean="0">
                            <a:latin typeface="Cambria Math" panose="02040503050406030204" pitchFamily="18" charset="0"/>
                            <a:ea typeface="Cambria Math" panose="02040503050406030204" pitchFamily="18" charset="0"/>
                          </a:rPr>
                          <m:t>2−</m:t>
                        </m:r>
                      </m:sup>
                    </m:sSubSup>
                  </m:oMath>
                </a14:m>
                <a:endParaRPr lang="en-US" dirty="0" smtClean="0"/>
              </a:p>
              <a:p>
                <a:pPr marL="0" indent="0">
                  <a:buNone/>
                </a:pPr>
                <a:r>
                  <a:rPr lang="en-US" dirty="0"/>
                  <a:t>	</a:t>
                </a:r>
                <a:r>
                  <a:rPr lang="en-US" dirty="0" smtClean="0"/>
                  <a:t>	</a:t>
                </a:r>
                <a14:m>
                  <m:oMath xmlns:m="http://schemas.openxmlformats.org/officeDocument/2006/math">
                    <m:r>
                      <a:rPr lang="en-US" b="0" i="1" smtClean="0">
                        <a:latin typeface="Cambria Math" panose="02040503050406030204" pitchFamily="18" charset="0"/>
                      </a:rPr>
                      <m:t>𝑍𝑛</m:t>
                    </m:r>
                    <m:sSubSup>
                      <m:sSubSupPr>
                        <m:ctrlPr>
                          <a:rPr lang="en-US" i="1">
                            <a:latin typeface="Cambria Math" panose="02040503050406030204" pitchFamily="18" charset="0"/>
                            <a:ea typeface="Cambria Math" panose="02040503050406030204" pitchFamily="18" charset="0"/>
                          </a:rPr>
                        </m:ctrlPr>
                      </m:sSubSupPr>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𝑂𝐻</m:t>
                            </m:r>
                          </m:e>
                        </m:d>
                      </m:e>
                      <m:sub>
                        <m:r>
                          <a:rPr lang="en-US" i="1">
                            <a:latin typeface="Cambria Math" panose="02040503050406030204" pitchFamily="18" charset="0"/>
                            <a:ea typeface="Cambria Math" panose="02040503050406030204" pitchFamily="18" charset="0"/>
                          </a:rPr>
                          <m:t>4</m:t>
                        </m:r>
                      </m:sub>
                      <m:sup>
                        <m:r>
                          <a:rPr lang="en-US" i="1">
                            <a:latin typeface="Cambria Math" panose="02040503050406030204" pitchFamily="18" charset="0"/>
                            <a:ea typeface="Cambria Math" panose="02040503050406030204" pitchFamily="18" charset="0"/>
                          </a:rPr>
                          <m:t>2−</m:t>
                        </m:r>
                      </m:sup>
                    </m:sSubSup>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𝑍𝑛𝑂</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𝐻</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𝑂</m:t>
                    </m:r>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𝑂</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𝐻</m:t>
                        </m:r>
                      </m:e>
                      <m:sup>
                        <m:r>
                          <a:rPr lang="en-US" b="0" i="1" smtClean="0">
                            <a:latin typeface="Cambria Math" panose="02040503050406030204" pitchFamily="18" charset="0"/>
                            <a:ea typeface="Cambria Math" panose="02040503050406030204" pitchFamily="18" charset="0"/>
                          </a:rPr>
                          <m:t>−</m:t>
                        </m:r>
                      </m:sup>
                    </m:sSup>
                  </m:oMath>
                </a14:m>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03312" y="2052918"/>
                <a:ext cx="8946541" cy="3575149"/>
              </a:xfrm>
              <a:blipFill rotWithShape="0">
                <a:blip r:embed="rId2"/>
                <a:stretch>
                  <a:fillRect l="-681" t="-3072"/>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6662626" y="4121239"/>
            <a:ext cx="3889585" cy="2548349"/>
          </a:xfrm>
          <a:prstGeom prst="rect">
            <a:avLst/>
          </a:prstGeom>
        </p:spPr>
      </p:pic>
    </p:spTree>
    <p:extLst>
      <p:ext uri="{BB962C8B-B14F-4D97-AF65-F5344CB8AC3E}">
        <p14:creationId xmlns:p14="http://schemas.microsoft.com/office/powerpoint/2010/main" val="682660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Types of Zn-Air Batteries</a:t>
            </a:r>
            <a:endParaRPr lang="en-US" dirty="0"/>
          </a:p>
        </p:txBody>
      </p:sp>
      <p:sp>
        <p:nvSpPr>
          <p:cNvPr id="3" name="Content Placeholder 2"/>
          <p:cNvSpPr>
            <a:spLocks noGrp="1"/>
          </p:cNvSpPr>
          <p:nvPr>
            <p:ph idx="1"/>
          </p:nvPr>
        </p:nvSpPr>
        <p:spPr>
          <a:xfrm>
            <a:off x="677183" y="1473370"/>
            <a:ext cx="6844080" cy="5092542"/>
          </a:xfrm>
        </p:spPr>
        <p:txBody>
          <a:bodyPr>
            <a:normAutofit/>
          </a:bodyPr>
          <a:lstStyle/>
          <a:p>
            <a:pPr>
              <a:buFont typeface="Arial" panose="020B0604020202020204" pitchFamily="34" charset="0"/>
              <a:buChar char="•"/>
            </a:pPr>
            <a:r>
              <a:rPr lang="en-US" dirty="0" smtClean="0"/>
              <a:t>Primary zinc-Air batteries have many uses and have been in the real world for many years. </a:t>
            </a:r>
          </a:p>
          <a:p>
            <a:pPr lvl="1">
              <a:buFont typeface="Arial" panose="020B0604020202020204" pitchFamily="34" charset="0"/>
              <a:buChar char="•"/>
            </a:pPr>
            <a:r>
              <a:rPr lang="en-US" dirty="0" smtClean="0"/>
              <a:t>At the beginning they were larger batteries used to power ocean navigational units as well as railroad signaling systems.  </a:t>
            </a:r>
          </a:p>
          <a:p>
            <a:pPr lvl="1">
              <a:buFont typeface="Arial" panose="020B0604020202020204" pitchFamily="34" charset="0"/>
              <a:buChar char="•"/>
            </a:pPr>
            <a:r>
              <a:rPr lang="en-US" dirty="0" smtClean="0"/>
              <a:t>Later, they were developed to be smaller and power electronics and small mechanical devices.  </a:t>
            </a:r>
          </a:p>
          <a:p>
            <a:pPr>
              <a:buFont typeface="Arial" panose="020B0604020202020204" pitchFamily="34" charset="0"/>
              <a:buChar char="•"/>
            </a:pPr>
            <a:r>
              <a:rPr lang="en-US" dirty="0" smtClean="0"/>
              <a:t>Rechargeable zinc-air battery technology, does it exist? </a:t>
            </a:r>
          </a:p>
          <a:p>
            <a:pPr lvl="1">
              <a:buFont typeface="Arial" panose="020B0604020202020204" pitchFamily="34" charset="0"/>
              <a:buChar char="•"/>
            </a:pPr>
            <a:r>
              <a:rPr lang="en-US" dirty="0" smtClean="0"/>
              <a:t>Not yet. Non-uniform zinc deposition paired with limited solubility of the reaction products limits the </a:t>
            </a:r>
            <a:r>
              <a:rPr lang="en-US" dirty="0" err="1" smtClean="0"/>
              <a:t>rechargeability</a:t>
            </a:r>
            <a:r>
              <a:rPr lang="en-US" dirty="0" smtClean="0"/>
              <a:t> of the system.  </a:t>
            </a:r>
          </a:p>
          <a:p>
            <a:pPr lvl="1">
              <a:buFont typeface="Arial" panose="020B0604020202020204" pitchFamily="34" charset="0"/>
              <a:buChar char="•"/>
            </a:pPr>
            <a:r>
              <a:rPr lang="en-US" dirty="0" smtClean="0"/>
              <a:t>HOWEVER, they are </a:t>
            </a:r>
            <a:r>
              <a:rPr lang="en-US" dirty="0" err="1" smtClean="0"/>
              <a:t>refuelable</a:t>
            </a:r>
            <a:r>
              <a:rPr lang="en-US" dirty="0" smtClean="0"/>
              <a:t>!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7639" y="1383614"/>
            <a:ext cx="4113492" cy="277523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639" y="4224269"/>
            <a:ext cx="4113492" cy="2510375"/>
          </a:xfrm>
          <a:prstGeom prst="rect">
            <a:avLst/>
          </a:prstGeom>
        </p:spPr>
      </p:pic>
    </p:spTree>
    <p:extLst>
      <p:ext uri="{BB962C8B-B14F-4D97-AF65-F5344CB8AC3E}">
        <p14:creationId xmlns:p14="http://schemas.microsoft.com/office/powerpoint/2010/main" val="36338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Lithium-Air Batteries </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03312" y="1159100"/>
                <a:ext cx="8946541" cy="3078049"/>
              </a:xfrm>
            </p:spPr>
            <p:txBody>
              <a:bodyPr>
                <a:normAutofit lnSpcReduction="10000"/>
              </a:bodyPr>
              <a:lstStyle/>
              <a:p>
                <a:pPr>
                  <a:buFont typeface="Arial" panose="020B0604020202020204" pitchFamily="34" charset="0"/>
                  <a:buChar char="•"/>
                </a:pPr>
                <a:r>
                  <a:rPr lang="en-US" dirty="0" smtClean="0"/>
                  <a:t>Why Li-Air batteries? </a:t>
                </a:r>
                <a:endParaRPr lang="en-US" dirty="0"/>
              </a:p>
              <a:p>
                <a:pPr lvl="1">
                  <a:buFont typeface="Arial" panose="020B0604020202020204" pitchFamily="34" charset="0"/>
                  <a:buChar char="•"/>
                </a:pPr>
                <a:r>
                  <a:rPr lang="en-US" dirty="0" smtClean="0"/>
                  <a:t>Extremely high specific capacity </a:t>
                </a:r>
              </a:p>
              <a:p>
                <a:pPr lvl="2">
                  <a:buFont typeface="Arial" panose="020B0604020202020204" pitchFamily="34" charset="0"/>
                  <a:buChar char="•"/>
                </a:pPr>
                <a14:m>
                  <m:oMath xmlns:m="http://schemas.openxmlformats.org/officeDocument/2006/math">
                    <m:r>
                      <a:rPr lang="en-US" b="0" i="1" smtClean="0">
                        <a:latin typeface="Cambria Math" panose="02040503050406030204" pitchFamily="18" charset="0"/>
                      </a:rPr>
                      <m:t>3842 </m:t>
                    </m:r>
                    <m:r>
                      <a:rPr lang="en-US" b="0" i="1" smtClean="0">
                        <a:latin typeface="Cambria Math" panose="02040503050406030204" pitchFamily="18" charset="0"/>
                      </a:rPr>
                      <m:t>𝑚𝐴h</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𝑔</m:t>
                        </m:r>
                      </m:e>
                      <m:sup>
                        <m:r>
                          <a:rPr lang="en-US" b="0" i="1" smtClean="0">
                            <a:latin typeface="Cambria Math" panose="02040503050406030204" pitchFamily="18" charset="0"/>
                          </a:rPr>
                          <m:t>−1</m:t>
                        </m:r>
                      </m:sup>
                    </m:sSup>
                    <m:r>
                      <a:rPr lang="en-US" b="0" i="1" smtClean="0">
                        <a:latin typeface="Cambria Math" panose="02040503050406030204" pitchFamily="18" charset="0"/>
                      </a:rPr>
                      <m:t> </m:t>
                    </m:r>
                    <m:r>
                      <a:rPr lang="en-US" b="0" i="1" smtClean="0">
                        <a:latin typeface="Cambria Math" panose="02040503050406030204" pitchFamily="18" charset="0"/>
                      </a:rPr>
                      <m:t>𝑣𝑠</m:t>
                    </m:r>
                    <m:r>
                      <a:rPr lang="en-US" b="0" i="1" smtClean="0">
                        <a:latin typeface="Cambria Math" panose="02040503050406030204" pitchFamily="18" charset="0"/>
                      </a:rPr>
                      <m:t>.  815 </m:t>
                    </m:r>
                    <m:r>
                      <a:rPr lang="en-US" b="0" i="1" smtClean="0">
                        <a:latin typeface="Cambria Math" panose="02040503050406030204" pitchFamily="18" charset="0"/>
                      </a:rPr>
                      <m:t>𝑚𝐴h</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𝑔</m:t>
                        </m:r>
                      </m:e>
                      <m:sup>
                        <m:r>
                          <a:rPr lang="en-US" b="0" i="1" smtClean="0">
                            <a:latin typeface="Cambria Math" panose="02040503050406030204" pitchFamily="18" charset="0"/>
                          </a:rPr>
                          <m:t>−1</m:t>
                        </m:r>
                      </m:sup>
                    </m:sSup>
                  </m:oMath>
                </a14:m>
                <a:r>
                  <a:rPr lang="en-US" dirty="0" smtClean="0"/>
                  <a:t>     (Li-air vs. </a:t>
                </a:r>
                <a:r>
                  <a:rPr lang="en-US" dirty="0"/>
                  <a:t>Z</a:t>
                </a:r>
                <a:r>
                  <a:rPr lang="en-US" dirty="0" smtClean="0"/>
                  <a:t>n-air anode material) </a:t>
                </a:r>
              </a:p>
              <a:p>
                <a:pPr lvl="1">
                  <a:buFont typeface="Arial" panose="020B0604020202020204" pitchFamily="34" charset="0"/>
                  <a:buChar char="•"/>
                </a:pPr>
                <a:r>
                  <a:rPr lang="en-US" dirty="0" smtClean="0"/>
                  <a:t>The Couples Open-Circuit Voltage</a:t>
                </a:r>
              </a:p>
              <a:p>
                <a:pPr lvl="2">
                  <a:buFont typeface="Arial" panose="020B0604020202020204" pitchFamily="34" charset="0"/>
                  <a:buChar char="•"/>
                </a:pPr>
                <a14:m>
                  <m:oMath xmlns:m="http://schemas.openxmlformats.org/officeDocument/2006/math">
                    <m:r>
                      <a:rPr lang="en-US" b="0" i="1" smtClean="0">
                        <a:latin typeface="Cambria Math" panose="02040503050406030204" pitchFamily="18" charset="0"/>
                      </a:rPr>
                      <m:t>2.91 </m:t>
                    </m:r>
                    <m:r>
                      <a:rPr lang="en-US" b="0" i="1" smtClean="0">
                        <a:latin typeface="Cambria Math" panose="02040503050406030204" pitchFamily="18" charset="0"/>
                      </a:rPr>
                      <m:t>𝑉</m:t>
                    </m:r>
                    <m:r>
                      <a:rPr lang="en-US" b="0" i="1" smtClean="0">
                        <a:latin typeface="Cambria Math" panose="02040503050406030204" pitchFamily="18" charset="0"/>
                      </a:rPr>
                      <m:t> </m:t>
                    </m:r>
                    <m:r>
                      <a:rPr lang="en-US" b="0" i="1" smtClean="0">
                        <a:latin typeface="Cambria Math" panose="02040503050406030204" pitchFamily="18" charset="0"/>
                      </a:rPr>
                      <m:t>𝑣𝑠</m:t>
                    </m:r>
                    <m:r>
                      <a:rPr lang="en-US" b="0" i="1" smtClean="0">
                        <a:latin typeface="Cambria Math" panose="02040503050406030204" pitchFamily="18" charset="0"/>
                      </a:rPr>
                      <m:t>. 1.65 </m:t>
                    </m:r>
                    <m:r>
                      <a:rPr lang="en-US" b="0" i="1" smtClean="0">
                        <a:latin typeface="Cambria Math" panose="02040503050406030204" pitchFamily="18" charset="0"/>
                      </a:rPr>
                      <m:t>𝑉</m:t>
                    </m:r>
                    <m:r>
                      <a:rPr lang="en-US" b="0" i="1" smtClean="0">
                        <a:latin typeface="Cambria Math" panose="02040503050406030204" pitchFamily="18" charset="0"/>
                      </a:rPr>
                      <m:t> </m:t>
                    </m:r>
                  </m:oMath>
                </a14:m>
                <a:r>
                  <a:rPr lang="en-US" dirty="0" smtClean="0"/>
                  <a:t>       ( Li-air vs. Zn-air) </a:t>
                </a:r>
              </a:p>
              <a:p>
                <a:pPr lvl="1">
                  <a:buFont typeface="Arial" panose="020B0604020202020204" pitchFamily="34" charset="0"/>
                  <a:buChar char="•"/>
                </a:pPr>
                <a:r>
                  <a:rPr lang="en-US" dirty="0" smtClean="0"/>
                  <a:t>Li-Air batteries ARE electrically rechargeable! This is a huge advantage to other metal-air battery systems.  </a:t>
                </a:r>
              </a:p>
              <a:p>
                <a:pPr lvl="1">
                  <a:buFont typeface="Arial" panose="020B0604020202020204" pitchFamily="34" charset="0"/>
                  <a:buChar char="•"/>
                </a:pPr>
                <a:r>
                  <a:rPr lang="en-US" dirty="0" smtClean="0"/>
                  <a:t>It is important to note that Li-air batteries are still in the development stage, their experimental parameters still fall short. </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03312" y="1159100"/>
                <a:ext cx="8946541" cy="3078049"/>
              </a:xfrm>
              <a:blipFill rotWithShape="0">
                <a:blip r:embed="rId2"/>
                <a:stretch>
                  <a:fillRect l="-272" t="-1980" b="-2178"/>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9207" y="4237149"/>
            <a:ext cx="4594750" cy="252753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3909" y="2559630"/>
            <a:ext cx="1903902" cy="1500389"/>
          </a:xfrm>
          <a:prstGeom prst="rect">
            <a:avLst/>
          </a:prstGeom>
        </p:spPr>
      </p:pic>
    </p:spTree>
    <p:extLst>
      <p:ext uri="{BB962C8B-B14F-4D97-AF65-F5344CB8AC3E}">
        <p14:creationId xmlns:p14="http://schemas.microsoft.com/office/powerpoint/2010/main" val="1059150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Li-Air Battery </a:t>
            </a:r>
            <a:r>
              <a:rPr lang="en-US" dirty="0" err="1" smtClean="0"/>
              <a:t>Rechargeability</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04293" y="1152983"/>
                <a:ext cx="8946541" cy="3483411"/>
              </a:xfrm>
            </p:spPr>
            <p:txBody>
              <a:bodyPr/>
              <a:lstStyle/>
              <a:p>
                <a:pPr>
                  <a:buFont typeface="Arial" panose="020B0604020202020204" pitchFamily="34" charset="0"/>
                  <a:buChar char="•"/>
                </a:pPr>
                <a:r>
                  <a:rPr lang="en-US" dirty="0" smtClean="0"/>
                  <a:t>Looking at the anode and cathode reactions: </a:t>
                </a:r>
              </a:p>
              <a:p>
                <a:pPr lvl="1">
                  <a:buFont typeface="Arial" panose="020B0604020202020204" pitchFamily="34" charset="0"/>
                  <a:buChar char="•"/>
                </a:pPr>
                <a:r>
                  <a:rPr lang="en-US" dirty="0" smtClean="0"/>
                  <a:t>Anode - </a:t>
                </a:r>
                <a14:m>
                  <m:oMath xmlns:m="http://schemas.openxmlformats.org/officeDocument/2006/math">
                    <m:r>
                      <a:rPr lang="en-US" b="0" i="1" smtClean="0">
                        <a:latin typeface="Cambria Math" panose="02040503050406030204" pitchFamily="18" charset="0"/>
                      </a:rPr>
                      <m:t>𝐿</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𝑖</m:t>
                        </m:r>
                      </m:e>
                      <m:sup>
                        <m:r>
                          <a:rPr lang="en-US" b="0" i="1" smtClean="0">
                            <a:latin typeface="Cambria Math" panose="02040503050406030204" pitchFamily="18" charset="0"/>
                          </a:rPr>
                          <m:t>𝑠</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𝐿</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𝑖</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m:t>
                        </m:r>
                      </m:sup>
                    </m:sSup>
                  </m:oMath>
                </a14:m>
                <a:endParaRPr lang="en-US" dirty="0" smtClean="0"/>
              </a:p>
              <a:p>
                <a:pPr lvl="1">
                  <a:buFont typeface="Arial" panose="020B0604020202020204" pitchFamily="34" charset="0"/>
                  <a:buChar char="•"/>
                </a:pPr>
                <a:r>
                  <a:rPr lang="en-US" dirty="0" smtClean="0"/>
                  <a:t>Cathode reaction - </a:t>
                </a:r>
                <a14:m>
                  <m:oMath xmlns:m="http://schemas.openxmlformats.org/officeDocument/2006/math">
                    <m:r>
                      <a:rPr lang="en-US" b="0" i="1" smtClean="0">
                        <a:latin typeface="Cambria Math" panose="02040503050406030204" pitchFamily="18" charset="0"/>
                      </a:rPr>
                      <m:t>𝐿</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𝑖</m:t>
                        </m:r>
                      </m:e>
                      <m:sup>
                        <m:r>
                          <a:rPr lang="en-US" b="0" i="1" smtClean="0">
                            <a:latin typeface="Cambria Math" panose="02040503050406030204" pitchFamily="18" charset="0"/>
                          </a:rPr>
                          <m:t>+</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Sub>
                      <m:sSubPr>
                        <m:ctrlPr>
                          <a:rPr lang="en-US" b="0" i="1" smtClean="0">
                            <a:latin typeface="Cambria Math" panose="02040503050406030204" pitchFamily="18" charset="0"/>
                          </a:rPr>
                        </m:ctrlPr>
                      </m:sSubPr>
                      <m:e>
                        <m:r>
                          <a:rPr lang="en-US" b="0" i="1" smtClean="0">
                            <a:latin typeface="Cambria Math" panose="02040503050406030204" pitchFamily="18" charset="0"/>
                          </a:rPr>
                          <m:t>𝑂</m:t>
                        </m:r>
                      </m:e>
                      <m:sub>
                        <m:r>
                          <a:rPr lang="en-US" b="0" i="1" smtClean="0">
                            <a:latin typeface="Cambria Math" panose="02040503050406030204" pitchFamily="18" charset="0"/>
                          </a:rPr>
                          <m:t>2</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𝐿</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𝑖</m:t>
                        </m:r>
                      </m:e>
                      <m:sub>
                        <m:r>
                          <a:rPr lang="en-US" b="0" i="1" smtClean="0">
                            <a:latin typeface="Cambria Math" panose="02040503050406030204" pitchFamily="18" charset="0"/>
                            <a:ea typeface="Cambria Math" panose="02040503050406030204" pitchFamily="18" charset="0"/>
                          </a:rPr>
                          <m:t>2</m:t>
                        </m:r>
                      </m:sub>
                    </m:s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𝑂</m:t>
                        </m:r>
                      </m:e>
                      <m:sub>
                        <m:r>
                          <a:rPr lang="en-US" b="0" i="1" smtClean="0">
                            <a:latin typeface="Cambria Math" panose="02040503050406030204" pitchFamily="18" charset="0"/>
                            <a:ea typeface="Cambria Math" panose="02040503050406030204" pitchFamily="18" charset="0"/>
                          </a:rPr>
                          <m:t>2</m:t>
                        </m:r>
                      </m:sub>
                    </m:sSub>
                  </m:oMath>
                </a14:m>
                <a:endParaRPr lang="en-US" b="0" i="1" dirty="0" smtClean="0">
                  <a:latin typeface="Cambria Math" panose="02040503050406030204" pitchFamily="18" charset="0"/>
                  <a:ea typeface="Cambria Math" panose="02040503050406030204" pitchFamily="18" charset="0"/>
                </a:endParaRPr>
              </a:p>
              <a:p>
                <a:pPr marL="457200" lvl="1" indent="0">
                  <a:buNone/>
                </a:pPr>
                <a:r>
                  <a:rPr lang="en-US" dirty="0" smtClean="0">
                    <a:ea typeface="Cambria Math" panose="02040503050406030204" pitchFamily="18" charset="0"/>
                  </a:rPr>
                  <a:t>It was determined in 2006 by Bruce et al. that Li2O2 is formed on charging.  This results in a chargeable material.</a:t>
                </a:r>
              </a:p>
              <a:p>
                <a:pPr lvl="1">
                  <a:buFont typeface="Arial" panose="020B0604020202020204" pitchFamily="34" charset="0"/>
                  <a:buChar char="•"/>
                </a:pPr>
                <a:r>
                  <a:rPr lang="en-US" dirty="0" smtClean="0">
                    <a:ea typeface="Cambria Math" panose="02040503050406030204" pitchFamily="18" charset="0"/>
                  </a:rPr>
                  <a:t>It decomposes according to the following reaction: </a:t>
                </a:r>
              </a:p>
              <a:p>
                <a:pPr marL="914400" lvl="2" indent="0">
                  <a:buNone/>
                </a:pPr>
                <a14:m>
                  <m:oMath xmlns:m="http://schemas.openxmlformats.org/officeDocument/2006/math">
                    <m:r>
                      <a:rPr lang="en-US" b="0" i="1" smtClean="0">
                        <a:latin typeface="Cambria Math" panose="02040503050406030204" pitchFamily="18" charset="0"/>
                        <a:ea typeface="Cambria Math" panose="02040503050406030204" pitchFamily="18" charset="0"/>
                      </a:rPr>
                      <m:t>𝐿</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𝑖</m:t>
                        </m:r>
                      </m:e>
                      <m:sub>
                        <m:r>
                          <a:rPr lang="en-US" b="0" i="1" smtClean="0">
                            <a:latin typeface="Cambria Math" panose="02040503050406030204" pitchFamily="18" charset="0"/>
                            <a:ea typeface="Cambria Math" panose="02040503050406030204" pitchFamily="18" charset="0"/>
                          </a:rPr>
                          <m:t>2</m:t>
                        </m:r>
                      </m:sub>
                    </m:s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𝑂</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𝑂</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𝐿</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𝑖</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+2</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m:t>
                        </m:r>
                      </m:sup>
                    </m:sSup>
                  </m:oMath>
                </a14:m>
                <a:r>
                  <a:rPr lang="en-US" dirty="0" smtClean="0">
                    <a:ea typeface="Cambria Math" panose="02040503050406030204" pitchFamily="18" charset="0"/>
                  </a:rPr>
                  <a:t> </a:t>
                </a:r>
                <a14:m/>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04293" y="1152983"/>
                <a:ext cx="8946541" cy="3483411"/>
              </a:xfrm>
              <a:blipFill rotWithShape="0">
                <a:blip r:embed="rId2"/>
                <a:stretch>
                  <a:fillRect l="-272" t="-874" r="-1090"/>
                </a:stretch>
              </a:blipFill>
            </p:spPr>
            <p:txBody>
              <a:bodyPr/>
              <a:lstStyle/>
              <a:p>
                <a:r>
                  <a:rPr lang="en-US">
                    <a:noFill/>
                  </a:rPr>
                  <a:t> </a:t>
                </a:r>
              </a:p>
            </p:txBody>
          </p:sp>
        </mc:Fallback>
      </mc:AlternateContent>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331" y="3915774"/>
            <a:ext cx="4559300" cy="3044365"/>
          </a:xfrm>
          <a:prstGeom prst="rect">
            <a:avLst/>
          </a:prstGeom>
        </p:spPr>
      </p:pic>
    </p:spTree>
    <p:extLst>
      <p:ext uri="{BB962C8B-B14F-4D97-AF65-F5344CB8AC3E}">
        <p14:creationId xmlns:p14="http://schemas.microsoft.com/office/powerpoint/2010/main" val="39156055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2833</TotalTime>
  <Words>616</Words>
  <Application>Microsoft Office PowerPoint</Application>
  <PresentationFormat>Widescreen</PresentationFormat>
  <Paragraphs>128</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Cambria Math</vt:lpstr>
      <vt:lpstr>Century Gothic</vt:lpstr>
      <vt:lpstr>Wingdings 3</vt:lpstr>
      <vt:lpstr>Ion</vt:lpstr>
      <vt:lpstr>Metal-Air batteries    </vt:lpstr>
      <vt:lpstr>Outline of discussion </vt:lpstr>
      <vt:lpstr>Where batteries fit</vt:lpstr>
      <vt:lpstr>Characteristics of Metal-air Batteries</vt:lpstr>
      <vt:lpstr>Metal-Air Battery Properties  </vt:lpstr>
      <vt:lpstr>Zn-Air Batteries</vt:lpstr>
      <vt:lpstr>Types of Zn-Air Batteries</vt:lpstr>
      <vt:lpstr>Lithium-Air Batteries </vt:lpstr>
      <vt:lpstr>Li-Air Battery Rechargeability</vt:lpstr>
      <vt:lpstr>Lithium-Air Battery Cathode and Anode</vt:lpstr>
      <vt:lpstr>Final Comparison </vt:lpstr>
      <vt:lpstr>Conclusion </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Metal Air batteries</dc:title>
  <dc:creator>Garrett Gusloff</dc:creator>
  <cp:lastModifiedBy>Garrett Gusloff</cp:lastModifiedBy>
  <cp:revision>23</cp:revision>
  <dcterms:created xsi:type="dcterms:W3CDTF">2014-11-19T20:40:20Z</dcterms:created>
  <dcterms:modified xsi:type="dcterms:W3CDTF">2014-11-21T19:53:54Z</dcterms:modified>
</cp:coreProperties>
</file>