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3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0CC5C-1FB9-4672-A073-F828078BA95B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6F116-9258-49B8-8053-4C10354901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49BAC-97C0-4255-9131-A48D6405A58E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F1178-6257-46CB-A069-D9342E5C63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8235D-B01D-4B0A-952F-C51AF42BCA78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3F97B-3909-4BC8-A188-2BB3A5C781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5AD9-3B55-49D5-901E-5E2F65BF1638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6C95B-7A9F-4AE5-8477-4C82C3104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CAD8-2245-4FB0-BAB0-1E15631DC581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2FFD9-B8EE-473D-A768-A74286DB4B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D0E61-87FD-4A16-8A5D-C7F793A00C00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8000E-D355-4229-A8C1-BAA0CCEE7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069DA-DDFD-4B32-A6AC-E614DB8992A2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E330-130C-4F6C-BC04-F18D6CDD76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7BE2D-1196-4C41-986F-AA0B4F2E9A36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87E3-4E34-4AA5-B72D-F7E904B8EF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CD16C-64C9-4E65-82C6-DCAF14AFA869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DAB74-3F9A-4CAF-8C2C-B0D48D5603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2F856-DCA6-462D-B3CE-F65F462C2596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9FED-B07F-442E-A8C9-E048040EEC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0C87B-193C-4EB3-A2FF-1E9DE52A43A1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DD306-3719-4693-AA1B-EBC8CE2B45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572BFB-6987-4FF3-91C7-61A8767268BE}" type="datetimeFigureOut">
              <a:rPr lang="en-US"/>
              <a:pPr>
                <a:defRPr/>
              </a:pPr>
              <a:t>10/1/2010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955EF9-DA04-468E-8817-BD745CDF4D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Fuel Cell </a:t>
            </a:r>
            <a:r>
              <a:rPr lang="en-US" dirty="0" err="1" smtClean="0"/>
              <a:t>Modelling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NPRE 498 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V-I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3500" i="1" dirty="0" smtClean="0">
                <a:solidFill>
                  <a:srgbClr val="000000"/>
                </a:solidFill>
                <a:latin typeface="Times New Roman"/>
              </a:rPr>
              <a:t>v </a:t>
            </a:r>
            <a:r>
              <a:rPr lang="pt-BR" sz="7400" i="1" dirty="0" smtClean="0">
                <a:solidFill>
                  <a:srgbClr val="000000"/>
                </a:solidFill>
                <a:latin typeface="Arial"/>
              </a:rPr>
              <a:t>= </a:t>
            </a:r>
            <a:r>
              <a:rPr lang="pt-BR" sz="7400" i="1" dirty="0" smtClean="0">
                <a:solidFill>
                  <a:srgbClr val="000000"/>
                </a:solidFill>
                <a:latin typeface="Times New Roman"/>
              </a:rPr>
              <a:t>E</a:t>
            </a:r>
            <a:r>
              <a:rPr lang="pt-BR" sz="7400" i="1" baseline="-25000" dirty="0" smtClean="0">
                <a:solidFill>
                  <a:srgbClr val="000000"/>
                </a:solidFill>
                <a:latin typeface="Times New Roman"/>
              </a:rPr>
              <a:t>thermo</a:t>
            </a:r>
            <a:r>
              <a:rPr lang="pt-BR" sz="7400" i="1" dirty="0" smtClean="0">
                <a:solidFill>
                  <a:srgbClr val="000000"/>
                </a:solidFill>
                <a:latin typeface="Times New Roman"/>
              </a:rPr>
              <a:t> -r]act -r]ohmic -r]conc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where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v = operating voltage of fuel cell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err="1" smtClean="0"/>
              <a:t>Ethermo</a:t>
            </a:r>
            <a:r>
              <a:rPr lang="en-US" sz="9600" dirty="0" smtClean="0"/>
              <a:t> = thermodynamically predicted voltage of fuel cell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r1act = activation losses due to reaction kinetics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r10hmic = </a:t>
            </a:r>
            <a:r>
              <a:rPr lang="en-US" sz="9600" dirty="0" err="1" smtClean="0"/>
              <a:t>ohmic</a:t>
            </a:r>
            <a:r>
              <a:rPr lang="en-US" sz="9600" dirty="0" smtClean="0"/>
              <a:t> losses from ionic and electronic resistance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 smtClean="0"/>
              <a:t> r1conc = concentration losses due to mass transport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8000" i="1" dirty="0" smtClean="0"/>
              <a:t>V = </a:t>
            </a:r>
            <a:r>
              <a:rPr lang="en-US" sz="8000" i="1" dirty="0" err="1" smtClean="0"/>
              <a:t>E</a:t>
            </a:r>
            <a:r>
              <a:rPr lang="en-US" sz="8000" i="1" baseline="-25000" dirty="0" err="1" smtClean="0"/>
              <a:t>therrno</a:t>
            </a:r>
            <a:r>
              <a:rPr lang="en-US" sz="8000" i="1" dirty="0" smtClean="0"/>
              <a:t> -(</a:t>
            </a:r>
            <a:r>
              <a:rPr lang="en-US" sz="8000" i="1" dirty="0" err="1" smtClean="0"/>
              <a:t>a</a:t>
            </a:r>
            <a:r>
              <a:rPr lang="en-US" sz="8000" i="1" baseline="-25000" dirty="0" err="1" smtClean="0"/>
              <a:t>A</a:t>
            </a:r>
            <a:r>
              <a:rPr lang="en-US" sz="8000" i="1" dirty="0" smtClean="0"/>
              <a:t> +</a:t>
            </a:r>
            <a:r>
              <a:rPr lang="en-US" sz="8000" i="1" dirty="0" err="1" smtClean="0"/>
              <a:t>b</a:t>
            </a:r>
            <a:r>
              <a:rPr lang="en-US" sz="8000" i="1" baseline="-25000" dirty="0" err="1" smtClean="0"/>
              <a:t>A</a:t>
            </a:r>
            <a:r>
              <a:rPr lang="en-US" sz="8000" i="1" baseline="-25000" dirty="0" smtClean="0"/>
              <a:t> </a:t>
            </a:r>
            <a:r>
              <a:rPr lang="en-US" sz="8000" i="1" dirty="0" smtClean="0"/>
              <a:t>In j) -(</a:t>
            </a:r>
            <a:r>
              <a:rPr lang="en-US" sz="8000" i="1" dirty="0" err="1" smtClean="0"/>
              <a:t>a</a:t>
            </a:r>
            <a:r>
              <a:rPr lang="en-US" sz="8000" i="1" baseline="-25000" dirty="0" err="1" smtClean="0"/>
              <a:t>e</a:t>
            </a:r>
            <a:r>
              <a:rPr lang="en-US" sz="8000" i="1" dirty="0" smtClean="0"/>
              <a:t> +b</a:t>
            </a:r>
            <a:r>
              <a:rPr lang="en-US" sz="8000" i="1" baseline="-25000" dirty="0" smtClean="0"/>
              <a:t>e</a:t>
            </a:r>
            <a:r>
              <a:rPr lang="en-US" sz="8000" i="1" dirty="0" smtClean="0"/>
              <a:t> In j) -(j </a:t>
            </a:r>
            <a:r>
              <a:rPr lang="en-US" sz="8000" i="1" dirty="0" err="1" smtClean="0"/>
              <a:t>ASR</a:t>
            </a:r>
            <a:r>
              <a:rPr lang="en-US" sz="8000" i="1" baseline="-25000" dirty="0" err="1" smtClean="0"/>
              <a:t>ohmic</a:t>
            </a:r>
            <a:r>
              <a:rPr lang="en-US" sz="8000" i="1" dirty="0" smtClean="0"/>
              <a:t>) -(c </a:t>
            </a:r>
            <a:r>
              <a:rPr lang="en-US" sz="8000" i="1" dirty="0" err="1" smtClean="0"/>
              <a:t>Inj</a:t>
            </a:r>
            <a:r>
              <a:rPr lang="en-US" sz="8000" i="1" baseline="-25000" dirty="0" err="1" smtClean="0"/>
              <a:t>l</a:t>
            </a:r>
            <a:r>
              <a:rPr lang="en-US" sz="8000" i="1" dirty="0" smtClean="0"/>
              <a:t>/(</a:t>
            </a:r>
            <a:r>
              <a:rPr lang="en-US" sz="8000" i="1" dirty="0" err="1" smtClean="0"/>
              <a:t>j</a:t>
            </a:r>
            <a:r>
              <a:rPr lang="en-US" sz="8000" i="1" baseline="-25000" dirty="0" err="1" smtClean="0"/>
              <a:t>l</a:t>
            </a:r>
            <a:r>
              <a:rPr lang="en-US" sz="8000" i="1" dirty="0" smtClean="0"/>
              <a:t>-j)</a:t>
            </a:r>
            <a:endParaRPr lang="en-US" sz="28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5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400" dirty="0" smtClean="0"/>
              <a:t>where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400" dirty="0" smtClean="0"/>
              <a:t>r1act = </a:t>
            </a:r>
            <a:r>
              <a:rPr lang="en-US" sz="5400" i="1" dirty="0" smtClean="0"/>
              <a:t>(</a:t>
            </a:r>
            <a:r>
              <a:rPr lang="en-US" sz="5400" i="1" dirty="0" err="1" smtClean="0"/>
              <a:t>a</a:t>
            </a:r>
            <a:r>
              <a:rPr lang="en-US" sz="5400" i="1" baseline="-25000" dirty="0" err="1" smtClean="0"/>
              <a:t>A</a:t>
            </a:r>
            <a:r>
              <a:rPr lang="en-US" sz="5400" i="1" dirty="0" smtClean="0"/>
              <a:t> +</a:t>
            </a:r>
            <a:r>
              <a:rPr lang="en-US" sz="5400" i="1" dirty="0" err="1" smtClean="0"/>
              <a:t>b</a:t>
            </a:r>
            <a:r>
              <a:rPr lang="en-US" sz="5400" i="1" baseline="-25000" dirty="0" err="1" smtClean="0"/>
              <a:t>A</a:t>
            </a:r>
            <a:r>
              <a:rPr lang="en-US" sz="5400" i="1" dirty="0" smtClean="0"/>
              <a:t> In j) +(</a:t>
            </a:r>
            <a:r>
              <a:rPr lang="en-US" sz="5400" i="1" dirty="0" err="1" smtClean="0"/>
              <a:t>a</a:t>
            </a:r>
            <a:r>
              <a:rPr lang="en-US" sz="5400" i="1" baseline="-25000" dirty="0" err="1" smtClean="0"/>
              <a:t>e</a:t>
            </a:r>
            <a:r>
              <a:rPr lang="en-US" sz="5400" i="1" dirty="0" smtClean="0"/>
              <a:t> +b</a:t>
            </a:r>
            <a:r>
              <a:rPr lang="en-US" sz="5400" i="1" baseline="-25000" dirty="0" smtClean="0"/>
              <a:t>e</a:t>
            </a:r>
            <a:r>
              <a:rPr lang="en-US" sz="5400" i="1" dirty="0" smtClean="0"/>
              <a:t> In j): activation losses from both anode (A) and the cathode (C) based on natural logarithm form of the </a:t>
            </a:r>
            <a:r>
              <a:rPr lang="en-US" sz="5400" i="1" dirty="0" err="1" smtClean="0"/>
              <a:t>Tafel</a:t>
            </a:r>
            <a:r>
              <a:rPr lang="en-US" sz="5400" i="1" dirty="0" smtClean="0"/>
              <a:t> Equation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400" dirty="0" smtClean="0"/>
              <a:t>r10hmic = </a:t>
            </a:r>
            <a:r>
              <a:rPr lang="en-US" sz="5400" i="1" dirty="0" smtClean="0"/>
              <a:t>j </a:t>
            </a:r>
            <a:r>
              <a:rPr lang="en-US" sz="5400" i="1" dirty="0" err="1" smtClean="0"/>
              <a:t>ASRohmic</a:t>
            </a:r>
            <a:r>
              <a:rPr lang="en-US" sz="5400" i="1" dirty="0" smtClean="0"/>
              <a:t>: </a:t>
            </a:r>
            <a:r>
              <a:rPr lang="en-US" sz="5400" i="1" dirty="0" err="1" smtClean="0"/>
              <a:t>ohmic</a:t>
            </a:r>
            <a:r>
              <a:rPr lang="en-US" sz="5400" i="1" dirty="0" smtClean="0"/>
              <a:t> resistance loss based on current density and ASR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400" i="1" dirty="0" smtClean="0"/>
              <a:t>r1conc = C </a:t>
            </a:r>
            <a:r>
              <a:rPr lang="en-US" sz="5400" i="1" dirty="0" err="1" smtClean="0"/>
              <a:t>Inj</a:t>
            </a:r>
            <a:r>
              <a:rPr lang="en-US" sz="5400" i="1" baseline="-25000" dirty="0" err="1" smtClean="0"/>
              <a:t>L</a:t>
            </a:r>
            <a:r>
              <a:rPr lang="en-US" sz="5400" i="1" baseline="-25000" dirty="0" smtClean="0"/>
              <a:t> </a:t>
            </a:r>
            <a:r>
              <a:rPr lang="en-US" sz="5400" i="1" dirty="0" smtClean="0"/>
              <a:t>/ (</a:t>
            </a:r>
            <a:r>
              <a:rPr lang="en-US" sz="5400" i="1" dirty="0" err="1" smtClean="0"/>
              <a:t>j</a:t>
            </a:r>
            <a:r>
              <a:rPr lang="en-US" sz="5400" i="1" baseline="-25000" dirty="0" err="1" smtClean="0"/>
              <a:t>L</a:t>
            </a:r>
            <a:r>
              <a:rPr lang="en-US" sz="5400" i="1" dirty="0" smtClean="0"/>
              <a:t> -j)]: combined fuel cell concentration loss, where c is an empirical constant </a:t>
            </a:r>
            <a:endParaRPr lang="en-US" sz="800" dirty="0" smtClean="0"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of VI </a:t>
            </a:r>
            <a:r>
              <a:rPr lang="en-US" smtClean="0"/>
              <a:t>curve </a:t>
            </a:r>
            <a:r>
              <a:rPr lang="en-US" smtClean="0"/>
              <a:t>components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smtClean="0"/>
          </a:p>
          <a:p>
            <a:endParaRPr lang="en-US" sz="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168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Fuel Cell Modelling</vt:lpstr>
      <vt:lpstr>V-I equation</vt:lpstr>
      <vt:lpstr>terms</vt:lpstr>
      <vt:lpstr>Sketch of VI curve components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Fuel Cell Modeling</dc:title>
  <dc:creator>ghmiley</dc:creator>
  <cp:lastModifiedBy>Dr. Magdi Ragheb</cp:lastModifiedBy>
  <cp:revision>8</cp:revision>
  <dcterms:created xsi:type="dcterms:W3CDTF">2006-08-16T00:00:00Z</dcterms:created>
  <dcterms:modified xsi:type="dcterms:W3CDTF">2010-10-01T09:11:25Z</dcterms:modified>
</cp:coreProperties>
</file>