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9"/>
  </p:notesMasterIdLst>
  <p:sldIdLst>
    <p:sldId id="256" r:id="rId2"/>
    <p:sldId id="257" r:id="rId3"/>
    <p:sldId id="258" r:id="rId4"/>
    <p:sldId id="266" r:id="rId5"/>
    <p:sldId id="259" r:id="rId6"/>
    <p:sldId id="264" r:id="rId7"/>
    <p:sldId id="263" r:id="rId8"/>
    <p:sldId id="260" r:id="rId9"/>
    <p:sldId id="261" r:id="rId10"/>
    <p:sldId id="265" r:id="rId11"/>
    <p:sldId id="273" r:id="rId12"/>
    <p:sldId id="268" r:id="rId13"/>
    <p:sldId id="272" r:id="rId14"/>
    <p:sldId id="271" r:id="rId15"/>
    <p:sldId id="269" r:id="rId16"/>
    <p:sldId id="270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5E5"/>
    <a:srgbClr val="B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3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27DF9-F52F-4D11-AC33-715EA6CA07E8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D4444-56A0-40EB-9A1E-67F4C7FC8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https://vimeo.com/39364772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4444-56A0-40EB-9A1E-67F4C7FC87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4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Intermittence</a:t>
            </a:r>
            <a:r>
              <a:rPr lang="en-US" baseline="0" dirty="0" smtClean="0"/>
              <a:t> much less than solar on ground, as stratosphere has very calm weather and high sun visibility (3x)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4444-56A0-40EB-9A1E-67F4C7FC87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79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86024907-8A4D-4174-9EB3-5E02F303C931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63F0C2B6-4D9F-4789-A51E-E6F67559861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3895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4907-8A4D-4174-9EB3-5E02F303C931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C2B6-4D9F-4789-A51E-E6F67559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1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4907-8A4D-4174-9EB3-5E02F303C931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C2B6-4D9F-4789-A51E-E6F67559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4907-8A4D-4174-9EB3-5E02F303C931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C2B6-4D9F-4789-A51E-E6F67559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51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4907-8A4D-4174-9EB3-5E02F303C931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C2B6-4D9F-4789-A51E-E6F67559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04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4907-8A4D-4174-9EB3-5E02F303C931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C2B6-4D9F-4789-A51E-E6F67559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96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4907-8A4D-4174-9EB3-5E02F303C931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C2B6-4D9F-4789-A51E-E6F67559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05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4907-8A4D-4174-9EB3-5E02F303C931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C2B6-4D9F-4789-A51E-E6F67559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90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4907-8A4D-4174-9EB3-5E02F303C931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C2B6-4D9F-4789-A51E-E6F67559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2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86024907-8A4D-4174-9EB3-5E02F303C931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63F0C2B6-4D9F-4789-A51E-E6F67559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6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4907-8A4D-4174-9EB3-5E02F303C931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63F0C2B6-4D9F-4789-A51E-E6F67559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9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4907-8A4D-4174-9EB3-5E02F303C931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C2B6-4D9F-4789-A51E-E6F67559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3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4907-8A4D-4174-9EB3-5E02F303C931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C2B6-4D9F-4789-A51E-E6F67559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7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4907-8A4D-4174-9EB3-5E02F303C931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C2B6-4D9F-4789-A51E-E6F67559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3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4907-8A4D-4174-9EB3-5E02F303C931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C2B6-4D9F-4789-A51E-E6F67559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5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4907-8A4D-4174-9EB3-5E02F303C931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C2B6-4D9F-4789-A51E-E6F67559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0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4907-8A4D-4174-9EB3-5E02F303C931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C2B6-4D9F-4789-A51E-E6F67559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2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024907-8A4D-4174-9EB3-5E02F303C931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F0C2B6-4D9F-4789-A51E-E6F67559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3nz_kU604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EzdQAnDJjfg?t=1m43s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player.com/slide/9319746/" TargetMode="External"/><Relationship Id="rId7" Type="http://schemas.openxmlformats.org/officeDocument/2006/relationships/hyperlink" Target="http://sinkfloatsolutions.com/?page_id=1005" TargetMode="External"/><Relationship Id="rId2" Type="http://schemas.openxmlformats.org/officeDocument/2006/relationships/hyperlink" Target="http://www.aresnorthameric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ratosolar.com/" TargetMode="External"/><Relationship Id="rId5" Type="http://schemas.openxmlformats.org/officeDocument/2006/relationships/hyperlink" Target="http://www.energystoragenews.com/Mountain%20Side%20Energy%20Storage.htm" TargetMode="External"/><Relationship Id="rId4" Type="http://schemas.openxmlformats.org/officeDocument/2006/relationships/hyperlink" Target="http://www.basinandrangewatch.org/Rail-Storage-Pahrump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Gravitational Potential</a:t>
            </a:r>
            <a:br>
              <a:rPr lang="en-US" dirty="0" smtClean="0"/>
            </a:br>
            <a:r>
              <a:rPr lang="en-US" dirty="0" smtClean="0"/>
              <a:t> Energy Storage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Byron Mui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5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0"/>
            <a:ext cx="7704667" cy="1752599"/>
          </a:xfrm>
        </p:spPr>
        <p:txBody>
          <a:bodyPr/>
          <a:lstStyle/>
          <a:p>
            <a:r>
              <a:rPr lang="en-US" dirty="0" smtClean="0"/>
              <a:t>ARES Nevada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3480" y="1656438"/>
            <a:ext cx="3958549" cy="4264967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 smtClean="0"/>
              <a:t>First Commercial Regulation Facility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4" name="Picture 2" descr="https://s3.amazonaws.com/ese-prod/uploads/project/image_1/1017/ARES_Nevad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" b="30154"/>
          <a:stretch/>
        </p:blipFill>
        <p:spPr bwMode="auto">
          <a:xfrm>
            <a:off x="4767309" y="1656438"/>
            <a:ext cx="4376692" cy="174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asinandrangewatch.org/images/Rail-storage-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"/>
          <a:stretch/>
        </p:blipFill>
        <p:spPr bwMode="auto">
          <a:xfrm>
            <a:off x="4731798" y="3492267"/>
            <a:ext cx="4412202" cy="336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849998"/>
              </p:ext>
            </p:extLst>
          </p:nvPr>
        </p:nvGraphicFramePr>
        <p:xfrm>
          <a:off x="763480" y="2008907"/>
          <a:ext cx="3790766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383"/>
                <a:gridCol w="1895383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Specifications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1C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Charging</a:t>
                      </a:r>
                      <a:r>
                        <a:rPr lang="en-US" sz="1400" baseline="0" dirty="0" smtClean="0"/>
                        <a:t> Capacity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57MW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Discharging</a:t>
                      </a:r>
                      <a:r>
                        <a:rPr lang="en-US" sz="1400" baseline="0" dirty="0" smtClean="0"/>
                        <a:t> Capacity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44MW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Storage</a:t>
                      </a:r>
                      <a:r>
                        <a:rPr lang="en-US" sz="1400" baseline="0" dirty="0" smtClean="0"/>
                        <a:t> Duration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 min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Elevation</a:t>
                      </a:r>
                      <a:r>
                        <a:rPr lang="en-US" sz="1400" baseline="0" dirty="0" smtClean="0"/>
                        <a:t> Differential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2,000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ft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 Grade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6.9%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Maximum Grade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8.0%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Downhill Speed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5-19 mph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Track Length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5.5 mi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72 acres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Ramp Rate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300</a:t>
                      </a:r>
                      <a:r>
                        <a:rPr lang="en-US" sz="1400" baseline="0" dirty="0" smtClean="0"/>
                        <a:t> MW/min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Lifetime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</a:t>
                      </a:r>
                      <a:r>
                        <a:rPr lang="en-US" sz="1400" baseline="0" dirty="0" smtClean="0"/>
                        <a:t> years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On-Line</a:t>
                      </a:r>
                      <a:r>
                        <a:rPr lang="en-US" sz="1400" baseline="0" dirty="0" smtClean="0"/>
                        <a:t> Date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September 2019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9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2" y="0"/>
            <a:ext cx="7704667" cy="1981200"/>
          </a:xfrm>
        </p:spPr>
        <p:txBody>
          <a:bodyPr/>
          <a:lstStyle/>
          <a:p>
            <a:r>
              <a:rPr lang="en-US" dirty="0" smtClean="0"/>
              <a:t>Ski Lift-Style Energy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1" y="1981200"/>
            <a:ext cx="7704667" cy="3332816"/>
          </a:xfrm>
        </p:spPr>
        <p:txBody>
          <a:bodyPr/>
          <a:lstStyle/>
          <a:p>
            <a:r>
              <a:rPr lang="en-US" dirty="0" smtClean="0"/>
              <a:t>Energy Cache</a:t>
            </a:r>
          </a:p>
          <a:p>
            <a:r>
              <a:rPr lang="en-US" dirty="0" smtClean="0"/>
              <a:t>Lift-based transport of gravel-filled hoppers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youtu.be/G3nz_kU604s</a:t>
            </a:r>
            <a:endParaRPr lang="en-US" dirty="0" smtClean="0"/>
          </a:p>
          <a:p>
            <a:r>
              <a:rPr lang="en-US" dirty="0" smtClean="0"/>
              <a:t>Cost estimated at ~60% of pumped storage hydroelectricity</a:t>
            </a:r>
          </a:p>
          <a:p>
            <a:r>
              <a:rPr lang="en-US" dirty="0" smtClean="0"/>
              <a:t>No news of further development since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87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0"/>
            <a:ext cx="7704667" cy="1752599"/>
          </a:xfrm>
        </p:spPr>
        <p:txBody>
          <a:bodyPr/>
          <a:lstStyle/>
          <a:p>
            <a:r>
              <a:rPr lang="en-US" dirty="0" smtClean="0"/>
              <a:t>High Altitude Energy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1752598"/>
            <a:ext cx="3739896" cy="4390749"/>
          </a:xfrm>
        </p:spPr>
        <p:txBody>
          <a:bodyPr anchor="t"/>
          <a:lstStyle/>
          <a:p>
            <a:r>
              <a:rPr lang="en-US" dirty="0" err="1" smtClean="0"/>
              <a:t>Stratosolar</a:t>
            </a:r>
            <a:endParaRPr lang="en-US" dirty="0" smtClean="0"/>
          </a:p>
          <a:p>
            <a:r>
              <a:rPr lang="en-US" dirty="0" smtClean="0"/>
              <a:t>Raise/Lower small masses via electric winches supported by buoyant platforms at 20 km altitude </a:t>
            </a:r>
            <a:r>
              <a:rPr lang="en-US" dirty="0" smtClean="0"/>
              <a:t>(stratosphere)</a:t>
            </a:r>
            <a:endParaRPr lang="en-US" dirty="0" smtClean="0"/>
          </a:p>
          <a:p>
            <a:r>
              <a:rPr lang="en-US" dirty="0" smtClean="0"/>
              <a:t>Energy Source from Photovoltaic Solar Energy on top of platforms</a:t>
            </a:r>
          </a:p>
          <a:p>
            <a:r>
              <a:rPr lang="en-US" dirty="0" smtClean="0"/>
              <a:t>Specific Energy: 54 </a:t>
            </a:r>
            <a:r>
              <a:rPr lang="en-US" dirty="0" err="1" smtClean="0"/>
              <a:t>Wh</a:t>
            </a:r>
            <a:r>
              <a:rPr lang="en-US" dirty="0" smtClean="0"/>
              <a:t> of energy per kilogram of weight over 20 km.</a:t>
            </a:r>
          </a:p>
          <a:p>
            <a:r>
              <a:rPr lang="en-US" dirty="0" smtClean="0"/>
              <a:t>Each platform to hold hundreds of metric tons of small masses</a:t>
            </a:r>
          </a:p>
          <a:p>
            <a:endParaRPr lang="en-US" dirty="0"/>
          </a:p>
        </p:txBody>
      </p:sp>
      <p:pic>
        <p:nvPicPr>
          <p:cNvPr id="6146" name="Picture 2" descr="http://www.stratosolar.com/uploads/5/6/7/1/5671050/7967024_orig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8" r="14160"/>
          <a:stretch/>
        </p:blipFill>
        <p:spPr bwMode="auto">
          <a:xfrm>
            <a:off x="4722028" y="1728790"/>
            <a:ext cx="4050105" cy="42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58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tratosolar.com/uploads/5/6/7/1/5671050/4365256_orig.png?6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28" y="641412"/>
            <a:ext cx="8327254" cy="588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228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2" y="0"/>
            <a:ext cx="7704667" cy="1981200"/>
          </a:xfrm>
        </p:spPr>
        <p:txBody>
          <a:bodyPr/>
          <a:lstStyle/>
          <a:p>
            <a:r>
              <a:rPr lang="en-US" dirty="0" smtClean="0"/>
              <a:t>High Altitude </a:t>
            </a:r>
            <a:r>
              <a:rPr lang="en-US" dirty="0"/>
              <a:t>Energy </a:t>
            </a:r>
            <a:r>
              <a:rPr lang="en-US" dirty="0" smtClean="0"/>
              <a:t>Storage Features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2131" y="1981199"/>
            <a:ext cx="7704667" cy="4233169"/>
          </a:xfrm>
        </p:spPr>
        <p:txBody>
          <a:bodyPr anchor="t">
            <a:normAutofit lnSpcReduction="10000"/>
          </a:bodyPr>
          <a:lstStyle/>
          <a:p>
            <a:r>
              <a:rPr lang="en-US" dirty="0" smtClean="0"/>
              <a:t>Lifetime: 15,000 daily cycles, 30 year life</a:t>
            </a:r>
          </a:p>
          <a:p>
            <a:r>
              <a:rPr lang="en-US" dirty="0" smtClean="0"/>
              <a:t>Capital cost of $125/kWh ($1/W) initially</a:t>
            </a:r>
          </a:p>
          <a:p>
            <a:r>
              <a:rPr lang="en-US" dirty="0" smtClean="0"/>
              <a:t>85% round-trip Efficiency</a:t>
            </a:r>
          </a:p>
          <a:p>
            <a:r>
              <a:rPr lang="en-US" dirty="0" smtClean="0"/>
              <a:t>Scalability from 1MW to GWs</a:t>
            </a:r>
          </a:p>
          <a:p>
            <a:endParaRPr lang="en-US" dirty="0"/>
          </a:p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Tethers suspect to weather conditions and airspace</a:t>
            </a:r>
          </a:p>
          <a:p>
            <a:pPr lvl="1"/>
            <a:r>
              <a:rPr lang="en-US" dirty="0" smtClean="0"/>
              <a:t>Platforms need to account for 50 m/s winds max</a:t>
            </a:r>
          </a:p>
          <a:p>
            <a:pPr lvl="1"/>
            <a:r>
              <a:rPr lang="en-US" dirty="0" smtClean="0"/>
              <a:t>No physical prototype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65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0"/>
            <a:ext cx="7704667" cy="1752599"/>
          </a:xfrm>
        </p:spPr>
        <p:txBody>
          <a:bodyPr/>
          <a:lstStyle/>
          <a:p>
            <a:r>
              <a:rPr lang="en-US" dirty="0" smtClean="0"/>
              <a:t>Ocean Energy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1752599"/>
            <a:ext cx="3739896" cy="3368674"/>
          </a:xfrm>
        </p:spPr>
        <p:txBody>
          <a:bodyPr/>
          <a:lstStyle/>
          <a:p>
            <a:r>
              <a:rPr lang="en-US" dirty="0" smtClean="0"/>
              <a:t>Sink Float Solutions</a:t>
            </a:r>
          </a:p>
          <a:p>
            <a:r>
              <a:rPr lang="en-US" dirty="0" smtClean="0"/>
              <a:t>Utilize ocean elevation and raise/lower solid masses via winches supported by ocean barges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youtu.be/EzdQAnDJjfg?t=1m43s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o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339" y="2102354"/>
            <a:ext cx="3740150" cy="266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870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2" y="0"/>
            <a:ext cx="7704667" cy="1981200"/>
          </a:xfrm>
        </p:spPr>
        <p:txBody>
          <a:bodyPr/>
          <a:lstStyle/>
          <a:p>
            <a:r>
              <a:rPr lang="en-US" dirty="0"/>
              <a:t>Ocean Energy </a:t>
            </a:r>
            <a:r>
              <a:rPr lang="en-US" dirty="0" smtClean="0"/>
              <a:t>Storage Features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2131" y="1981199"/>
            <a:ext cx="7704667" cy="423316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Offshore Energy Storage</a:t>
            </a:r>
          </a:p>
          <a:p>
            <a:r>
              <a:rPr lang="en-US" dirty="0" smtClean="0"/>
              <a:t>Energy Efficiency: &gt;80% total roundtrip</a:t>
            </a:r>
          </a:p>
          <a:p>
            <a:r>
              <a:rPr lang="en-US" dirty="0" smtClean="0"/>
              <a:t>Low investment cost</a:t>
            </a:r>
          </a:p>
          <a:p>
            <a:pPr lvl="1"/>
            <a:r>
              <a:rPr lang="en-US" dirty="0" smtClean="0"/>
              <a:t>20 times cheaper than batteries</a:t>
            </a:r>
          </a:p>
          <a:p>
            <a:pPr lvl="1"/>
            <a:r>
              <a:rPr lang="en-US" dirty="0" smtClean="0"/>
              <a:t>10 times cheaper than pumped storage hydroelectricity</a:t>
            </a:r>
          </a:p>
          <a:p>
            <a:r>
              <a:rPr lang="en-US" dirty="0" smtClean="0"/>
              <a:t>Capital Costs</a:t>
            </a:r>
          </a:p>
          <a:p>
            <a:pPr lvl="1"/>
            <a:r>
              <a:rPr lang="en-US" dirty="0" smtClean="0"/>
              <a:t>$25/kWh for 4000 m depth</a:t>
            </a:r>
          </a:p>
          <a:p>
            <a:pPr lvl="1"/>
            <a:r>
              <a:rPr lang="en-US" dirty="0" smtClean="0"/>
              <a:t>$50/kWh for 2000 m depth</a:t>
            </a:r>
          </a:p>
          <a:p>
            <a:endParaRPr lang="en-US" dirty="0"/>
          </a:p>
          <a:p>
            <a:r>
              <a:rPr lang="en-US" dirty="0" smtClean="0"/>
              <a:t>Issues</a:t>
            </a:r>
            <a:endParaRPr lang="en-US" dirty="0" smtClean="0"/>
          </a:p>
          <a:p>
            <a:pPr lvl="1"/>
            <a:r>
              <a:rPr lang="en-US" dirty="0" smtClean="0"/>
              <a:t>Concept Phase</a:t>
            </a:r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/>
              <a:t>physical </a:t>
            </a:r>
            <a:r>
              <a:rPr lang="en-US" dirty="0" smtClean="0"/>
              <a:t>prototype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08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0"/>
            <a:ext cx="7704667" cy="19812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981200"/>
            <a:ext cx="7704667" cy="333281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hlinkClick r:id="rId2"/>
              </a:rPr>
              <a:t>http://www.aresnorthamerica.com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r>
              <a:rPr lang="en-US" sz="2000" dirty="0"/>
              <a:t>Challenges of Storage Development - Advanced Rail Energy Storage (ARES) Prepared for Bulk Storage Conference, Sacramento November 20, 2015 1. </a:t>
            </a:r>
            <a:r>
              <a:rPr lang="en-US" sz="2000" dirty="0">
                <a:hlinkClick r:id="rId3"/>
              </a:rPr>
              <a:t>http://slideplayer.com/slide/9319746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www.basinandrangewatch.org/Rail-Storage-Pahrump.html</a:t>
            </a:r>
            <a:endParaRPr lang="en-US" sz="2000" dirty="0" smtClean="0"/>
          </a:p>
          <a:p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www.energystoragenews.com/Mountain%20Side%20Energy%20Storage.htm</a:t>
            </a:r>
            <a:endParaRPr lang="en-US" sz="2000" dirty="0" smtClean="0"/>
          </a:p>
          <a:p>
            <a:r>
              <a:rPr lang="en-US" sz="2000" dirty="0">
                <a:hlinkClick r:id="rId6"/>
              </a:rPr>
              <a:t>http://www.stratosolar.com</a:t>
            </a:r>
            <a:r>
              <a:rPr lang="en-US" sz="2000" dirty="0" smtClean="0">
                <a:hlinkClick r:id="rId6"/>
              </a:rPr>
              <a:t>/</a:t>
            </a:r>
            <a:endParaRPr lang="en-US" sz="2000" dirty="0"/>
          </a:p>
          <a:p>
            <a:r>
              <a:rPr lang="en-US" sz="2000" dirty="0" smtClean="0">
                <a:hlinkClick r:id="rId7"/>
              </a:rPr>
              <a:t>http</a:t>
            </a:r>
            <a:r>
              <a:rPr lang="en-US" sz="2000" dirty="0">
                <a:hlinkClick r:id="rId7"/>
              </a:rPr>
              <a:t>://sinkfloatsolutions.com/?</a:t>
            </a:r>
            <a:r>
              <a:rPr lang="en-US" sz="2000" dirty="0" smtClean="0">
                <a:hlinkClick r:id="rId7"/>
              </a:rPr>
              <a:t>page_id=1005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5739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2" y="0"/>
            <a:ext cx="7704667" cy="19812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2" y="1981200"/>
            <a:ext cx="7704667" cy="3332816"/>
          </a:xfrm>
        </p:spPr>
        <p:txBody>
          <a:bodyPr anchor="t"/>
          <a:lstStyle/>
          <a:p>
            <a:r>
              <a:rPr lang="en-US" dirty="0" smtClean="0"/>
              <a:t>Storing/Releasing of energy via changing the altitude of mass</a:t>
            </a:r>
          </a:p>
          <a:p>
            <a:r>
              <a:rPr lang="en-US" dirty="0" smtClean="0"/>
              <a:t>Stored Gravitational Potential Energy</a:t>
            </a:r>
          </a:p>
          <a:p>
            <a:r>
              <a:rPr lang="en-US" dirty="0" smtClean="0"/>
              <a:t>Released via Kinetic Energy</a:t>
            </a:r>
          </a:p>
          <a:p>
            <a:r>
              <a:rPr lang="en-US" dirty="0" smtClean="0"/>
              <a:t>Load Balancing</a:t>
            </a:r>
          </a:p>
          <a:p>
            <a:r>
              <a:rPr lang="en-US" dirty="0" smtClean="0"/>
              <a:t>Reduce Intermittence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2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2" y="0"/>
            <a:ext cx="7704667" cy="1981200"/>
          </a:xfrm>
        </p:spPr>
        <p:txBody>
          <a:bodyPr/>
          <a:lstStyle/>
          <a:p>
            <a:r>
              <a:rPr lang="en-US" dirty="0" smtClean="0"/>
              <a:t>Mass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1" y="1981200"/>
            <a:ext cx="7704667" cy="3332816"/>
          </a:xfrm>
        </p:spPr>
        <p:txBody>
          <a:bodyPr anchor="t"/>
          <a:lstStyle/>
          <a:p>
            <a:r>
              <a:rPr lang="en-US" dirty="0"/>
              <a:t>Gravitational Potential Energy Storage with Solid </a:t>
            </a:r>
            <a:r>
              <a:rPr lang="en-US" dirty="0" smtClean="0"/>
              <a:t>Masses</a:t>
            </a:r>
            <a:endParaRPr lang="en-US" dirty="0" smtClean="0"/>
          </a:p>
          <a:p>
            <a:r>
              <a:rPr lang="en-US" dirty="0" smtClean="0"/>
              <a:t>Pumped-Storage </a:t>
            </a:r>
            <a:r>
              <a:rPr lang="en-US" dirty="0" smtClean="0"/>
              <a:t>Hydroelectricity</a:t>
            </a:r>
          </a:p>
          <a:p>
            <a:r>
              <a:rPr lang="en-US" dirty="0" smtClean="0"/>
              <a:t>Compressed Air </a:t>
            </a:r>
            <a:r>
              <a:rPr lang="en-US" dirty="0" smtClean="0"/>
              <a:t>Storage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38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2" y="0"/>
            <a:ext cx="7704667" cy="1981200"/>
          </a:xfrm>
        </p:spPr>
        <p:txBody>
          <a:bodyPr/>
          <a:lstStyle/>
          <a:p>
            <a:r>
              <a:rPr lang="en-US" dirty="0" smtClean="0"/>
              <a:t>Solid Mass Transport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1" y="1981200"/>
            <a:ext cx="7704667" cy="3332816"/>
          </a:xfrm>
        </p:spPr>
        <p:txBody>
          <a:bodyPr anchor="t"/>
          <a:lstStyle/>
          <a:p>
            <a:r>
              <a:rPr lang="en-US" dirty="0" smtClean="0"/>
              <a:t>Mountainside Energy Storage</a:t>
            </a:r>
          </a:p>
          <a:p>
            <a:pPr lvl="1"/>
            <a:r>
              <a:rPr lang="en-US" dirty="0" smtClean="0"/>
              <a:t>Rail Energy Storage (ARES)</a:t>
            </a:r>
          </a:p>
          <a:p>
            <a:pPr lvl="1"/>
            <a:r>
              <a:rPr lang="en-US" dirty="0" smtClean="0"/>
              <a:t>Ski Lift-Style Energy Storage (Energy Cache)</a:t>
            </a:r>
          </a:p>
          <a:p>
            <a:r>
              <a:rPr lang="en-US" dirty="0" smtClean="0"/>
              <a:t>Winch Energy Storage</a:t>
            </a:r>
          </a:p>
          <a:p>
            <a:pPr lvl="1"/>
            <a:r>
              <a:rPr lang="en-US" dirty="0"/>
              <a:t>High Altitude Energy Storage (</a:t>
            </a:r>
            <a:r>
              <a:rPr lang="en-US" dirty="0" err="1"/>
              <a:t>Stratosolar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Ocean Energy Storage (Sink Float Solutions)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67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0"/>
            <a:ext cx="7704667" cy="1752599"/>
          </a:xfrm>
        </p:spPr>
        <p:txBody>
          <a:bodyPr/>
          <a:lstStyle/>
          <a:p>
            <a:r>
              <a:rPr lang="en-US" dirty="0" smtClean="0"/>
              <a:t>Rail Energy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1752599"/>
            <a:ext cx="3739896" cy="3368674"/>
          </a:xfrm>
        </p:spPr>
        <p:txBody>
          <a:bodyPr anchor="t"/>
          <a:lstStyle/>
          <a:p>
            <a:r>
              <a:rPr lang="en-US" dirty="0"/>
              <a:t>Advanced Rail Energy Storage (ARES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Uses motors powered by excess power from the grid to drive uphill</a:t>
            </a:r>
          </a:p>
          <a:p>
            <a:r>
              <a:rPr lang="en-US" dirty="0" smtClean="0"/>
              <a:t>Motors become generators as cars move downhill, generating needed energy back to grid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http://lh6.ggpht.com/-u0Oq_TpahNw/VRjk9jBnlbI/AAAAAAABAs8/41Kfl8q7csQ/ares-energy-storage-8%25255B6%25255D.jpg?imgmax=8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029" y="2049647"/>
            <a:ext cx="4164470" cy="277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3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549397" y="397295"/>
            <a:ext cx="4570137" cy="6012649"/>
            <a:chOff x="2549397" y="379007"/>
            <a:chExt cx="4570137" cy="60126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75976" t="18208" r="8857" b="17983"/>
            <a:stretch/>
          </p:blipFill>
          <p:spPr>
            <a:xfrm>
              <a:off x="2549397" y="383109"/>
              <a:ext cx="4570137" cy="600854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549397" y="379007"/>
              <a:ext cx="2068322" cy="310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675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ncillary Services Facility-S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0259" y="1034862"/>
            <a:ext cx="8105090" cy="455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8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8293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ystem Ra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33" y="730623"/>
            <a:ext cx="7048980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0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0"/>
            <a:ext cx="7704667" cy="1981200"/>
          </a:xfrm>
        </p:spPr>
        <p:txBody>
          <a:bodyPr/>
          <a:lstStyle/>
          <a:p>
            <a:r>
              <a:rPr lang="en-US" dirty="0" smtClean="0"/>
              <a:t>Rail Energy Storage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2" y="1982680"/>
            <a:ext cx="7704667" cy="4144392"/>
          </a:xfrm>
        </p:spPr>
        <p:txBody>
          <a:bodyPr anchor="t">
            <a:normAutofit fontScale="70000" lnSpcReduction="20000"/>
          </a:bodyPr>
          <a:lstStyle/>
          <a:p>
            <a:r>
              <a:rPr lang="en-US" dirty="0" smtClean="0"/>
              <a:t>Extensive Sight Options</a:t>
            </a:r>
          </a:p>
          <a:p>
            <a:pPr lvl="1"/>
            <a:r>
              <a:rPr lang="en-US" dirty="0" smtClean="0"/>
              <a:t>Favorable in arid regions</a:t>
            </a:r>
          </a:p>
          <a:p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Facilities ranging from 100MW w/200MWh capacity to 2-3GW w/16-24GWh capacity</a:t>
            </a:r>
          </a:p>
          <a:p>
            <a:r>
              <a:rPr lang="en-US" dirty="0" smtClean="0"/>
              <a:t>78.3% Storage Efficiency</a:t>
            </a:r>
          </a:p>
          <a:p>
            <a:pPr lvl="1"/>
            <a:r>
              <a:rPr lang="en-US" dirty="0" smtClean="0"/>
              <a:t>+86% efficiency for fast response Regulation Energy Management</a:t>
            </a:r>
          </a:p>
          <a:p>
            <a:r>
              <a:rPr lang="en-US" dirty="0" smtClean="0"/>
              <a:t>Variable Output at Constant Efficiency</a:t>
            </a:r>
          </a:p>
          <a:p>
            <a:pPr lvl="1"/>
            <a:r>
              <a:rPr lang="en-US" dirty="0" smtClean="0"/>
              <a:t>No System pressure loss during discharge</a:t>
            </a:r>
          </a:p>
          <a:p>
            <a:r>
              <a:rPr lang="en-US" dirty="0" smtClean="0"/>
              <a:t>Lower Capital Cost</a:t>
            </a:r>
          </a:p>
          <a:p>
            <a:pPr lvl="1"/>
            <a:r>
              <a:rPr lang="en-US" dirty="0" smtClean="0"/>
              <a:t>~60% of equivalent pumped-hydro </a:t>
            </a:r>
            <a:r>
              <a:rPr lang="en-US" dirty="0" smtClean="0"/>
              <a:t>facility</a:t>
            </a:r>
          </a:p>
          <a:p>
            <a:endParaRPr lang="en-US" dirty="0" smtClean="0"/>
          </a:p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Noise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5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879</TotalTime>
  <Words>513</Words>
  <Application>Microsoft Office PowerPoint</Application>
  <PresentationFormat>On-screen Show (4:3)</PresentationFormat>
  <Paragraphs>114</Paragraphs>
  <Slides>17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Parallax</vt:lpstr>
      <vt:lpstr>Gravitational Potential  Energy Storage</vt:lpstr>
      <vt:lpstr>Overview</vt:lpstr>
      <vt:lpstr>Mass Type</vt:lpstr>
      <vt:lpstr>Solid Mass Transport Type</vt:lpstr>
      <vt:lpstr>Rail Energy Storage</vt:lpstr>
      <vt:lpstr>PowerPoint Presentation</vt:lpstr>
      <vt:lpstr>PowerPoint Presentation</vt:lpstr>
      <vt:lpstr>PowerPoint Presentation</vt:lpstr>
      <vt:lpstr>Rail Energy Storage Features</vt:lpstr>
      <vt:lpstr>ARES Nevada</vt:lpstr>
      <vt:lpstr>Ski Lift-Style Energy Storage</vt:lpstr>
      <vt:lpstr>High Altitude Energy Storage</vt:lpstr>
      <vt:lpstr>PowerPoint Presentation</vt:lpstr>
      <vt:lpstr>High Altitude Energy Storage Features</vt:lpstr>
      <vt:lpstr>Ocean Energy Storage</vt:lpstr>
      <vt:lpstr>Ocean Energy Storage Features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Pumped Energy Storage</dc:title>
  <dc:creator>Byron Mui</dc:creator>
  <cp:lastModifiedBy>Byron Mui</cp:lastModifiedBy>
  <cp:revision>34</cp:revision>
  <dcterms:created xsi:type="dcterms:W3CDTF">2016-05-02T03:01:16Z</dcterms:created>
  <dcterms:modified xsi:type="dcterms:W3CDTF">2016-05-02T17:41:22Z</dcterms:modified>
</cp:coreProperties>
</file>