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6" r:id="rId2"/>
    <p:sldId id="282" r:id="rId3"/>
    <p:sldId id="262" r:id="rId4"/>
    <p:sldId id="265" r:id="rId5"/>
    <p:sldId id="285" r:id="rId6"/>
    <p:sldId id="287" r:id="rId7"/>
    <p:sldId id="286" r:id="rId8"/>
    <p:sldId id="283" r:id="rId9"/>
    <p:sldId id="280" r:id="rId10"/>
    <p:sldId id="266" r:id="rId11"/>
    <p:sldId id="288" r:id="rId12"/>
    <p:sldId id="291" r:id="rId13"/>
    <p:sldId id="276" r:id="rId14"/>
    <p:sldId id="259" r:id="rId15"/>
    <p:sldId id="275" r:id="rId16"/>
    <p:sldId id="292" r:id="rId17"/>
    <p:sldId id="293" r:id="rId18"/>
    <p:sldId id="261" r:id="rId19"/>
    <p:sldId id="294" r:id="rId20"/>
    <p:sldId id="272" r:id="rId21"/>
    <p:sldId id="28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592F3-5806-4E2C-894E-78281C30EB0F}" v="1" dt="2022-04-22T19:16:59.7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3488" autoAdjust="0"/>
  </p:normalViewPr>
  <p:slideViewPr>
    <p:cSldViewPr snapToGrid="0">
      <p:cViewPr varScale="1">
        <p:scale>
          <a:sx n="40" d="100"/>
          <a:sy n="40" d="100"/>
        </p:scale>
        <p:origin x="48" y="49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ad Kazan" userId="fc9483ce292e2217" providerId="LiveId" clId="{6E0592F3-5806-4E2C-894E-78281C30EB0F}"/>
    <pc:docChg chg="custSel modSld">
      <pc:chgData name="Ahmad Kazan" userId="fc9483ce292e2217" providerId="LiveId" clId="{6E0592F3-5806-4E2C-894E-78281C30EB0F}" dt="2022-04-22T19:17:24.997" v="104" actId="20577"/>
      <pc:docMkLst>
        <pc:docMk/>
      </pc:docMkLst>
      <pc:sldChg chg="addSp delSp modSp mod delAnim">
        <pc:chgData name="Ahmad Kazan" userId="fc9483ce292e2217" providerId="LiveId" clId="{6E0592F3-5806-4E2C-894E-78281C30EB0F}" dt="2022-04-22T19:17:24.997" v="104" actId="20577"/>
        <pc:sldMkLst>
          <pc:docMk/>
          <pc:sldMk cId="2363761836" sldId="283"/>
        </pc:sldMkLst>
        <pc:spChg chg="add mod">
          <ac:chgData name="Ahmad Kazan" userId="fc9483ce292e2217" providerId="LiveId" clId="{6E0592F3-5806-4E2C-894E-78281C30EB0F}" dt="2022-04-22T19:17:24.997" v="104" actId="20577"/>
          <ac:spMkLst>
            <pc:docMk/>
            <pc:sldMk cId="2363761836" sldId="283"/>
            <ac:spMk id="6" creationId="{1107035F-7A90-40D4-B4A1-E46828020E2F}"/>
          </ac:spMkLst>
        </pc:spChg>
        <pc:picChg chg="del">
          <ac:chgData name="Ahmad Kazan" userId="fc9483ce292e2217" providerId="LiveId" clId="{6E0592F3-5806-4E2C-894E-78281C30EB0F}" dt="2022-04-22T19:16:54.056" v="0" actId="478"/>
          <ac:picMkLst>
            <pc:docMk/>
            <pc:sldMk cId="2363761836" sldId="283"/>
            <ac:picMk id="4" creationId="{308C90E5-C621-4CF3-BD88-7442EC609C1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81E6D1-00DC-4D9C-A389-59C213D6C4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1E3D305-8759-48BA-B6CE-31F60090AC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4A8D66-4881-42F2-A858-A08E19C2E893}" type="datetimeFigureOut">
              <a:rPr lang="en-US" smtClean="0"/>
              <a:t>4/22/2022</a:t>
            </a:fld>
            <a:endParaRPr lang="en-US"/>
          </a:p>
        </p:txBody>
      </p:sp>
      <p:sp>
        <p:nvSpPr>
          <p:cNvPr id="4" name="Footer Placeholder 3">
            <a:extLst>
              <a:ext uri="{FF2B5EF4-FFF2-40B4-BE49-F238E27FC236}">
                <a16:creationId xmlns:a16="http://schemas.microsoft.com/office/drawing/2014/main" id="{2FFAF749-4F58-4629-A2DC-3A282B202E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32E8E4-006D-4A3B-8CD5-592FF91592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B5FEB5-9F8C-4A40-B51B-757A29466D71}" type="slidenum">
              <a:rPr lang="en-US" smtClean="0"/>
              <a:t>‹#›</a:t>
            </a:fld>
            <a:endParaRPr lang="en-US"/>
          </a:p>
        </p:txBody>
      </p:sp>
    </p:spTree>
    <p:extLst>
      <p:ext uri="{BB962C8B-B14F-4D97-AF65-F5344CB8AC3E}">
        <p14:creationId xmlns:p14="http://schemas.microsoft.com/office/powerpoint/2010/main" val="1594753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358FC-927A-47DD-816C-9401E112E07B}" type="datetimeFigureOut">
              <a:rPr lang="en-US" smtClean="0"/>
              <a:t>4/22/2022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006A86-898A-477A-A0EC-4086FBE70979}" type="slidenum">
              <a:rPr lang="en-US" smtClean="0"/>
              <a:t>‹#›</a:t>
            </a:fld>
            <a:endParaRPr lang="en-US"/>
          </a:p>
        </p:txBody>
      </p:sp>
    </p:spTree>
    <p:extLst>
      <p:ext uri="{BB962C8B-B14F-4D97-AF65-F5344CB8AC3E}">
        <p14:creationId xmlns:p14="http://schemas.microsoft.com/office/powerpoint/2010/main" val="381382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2</a:t>
            </a:fld>
            <a:endParaRPr lang="en-US"/>
          </a:p>
        </p:txBody>
      </p:sp>
    </p:spTree>
    <p:extLst>
      <p:ext uri="{BB962C8B-B14F-4D97-AF65-F5344CB8AC3E}">
        <p14:creationId xmlns:p14="http://schemas.microsoft.com/office/powerpoint/2010/main" val="2450962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12</a:t>
            </a:fld>
            <a:endParaRPr lang="en-US"/>
          </a:p>
        </p:txBody>
      </p:sp>
    </p:spTree>
    <p:extLst>
      <p:ext uri="{BB962C8B-B14F-4D97-AF65-F5344CB8AC3E}">
        <p14:creationId xmlns:p14="http://schemas.microsoft.com/office/powerpoint/2010/main" val="69905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Cycling stability = significance of discharge?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The number of charge-discharge cycles a battery supports depends on multiple considerations, including depth of discharge, rate of discharge, rate of charge, and temperature. The values shown here reflect generally favorable conditions. Temperature affects charging behavior, capacity, and battery lifetime, and affects each of these differently, at different temperature ranges for each. The values given here are general ranges for battery operation.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13</a:t>
            </a:fld>
            <a:endParaRPr lang="en-US"/>
          </a:p>
        </p:txBody>
      </p:sp>
    </p:spTree>
    <p:extLst>
      <p:ext uri="{BB962C8B-B14F-4D97-AF65-F5344CB8AC3E}">
        <p14:creationId xmlns:p14="http://schemas.microsoft.com/office/powerpoint/2010/main" val="2058449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14</a:t>
            </a:fld>
            <a:endParaRPr lang="en-US"/>
          </a:p>
        </p:txBody>
      </p:sp>
    </p:spTree>
    <p:extLst>
      <p:ext uri="{BB962C8B-B14F-4D97-AF65-F5344CB8AC3E}">
        <p14:creationId xmlns:p14="http://schemas.microsoft.com/office/powerpoint/2010/main" val="1872834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16</a:t>
            </a:fld>
            <a:endParaRPr lang="en-US"/>
          </a:p>
        </p:txBody>
      </p:sp>
    </p:spTree>
    <p:extLst>
      <p:ext uri="{BB962C8B-B14F-4D97-AF65-F5344CB8AC3E}">
        <p14:creationId xmlns:p14="http://schemas.microsoft.com/office/powerpoint/2010/main" val="2939191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could provide the best of both worlds, delivering the higher energy density of lithium-ion batteries, along with the advantages of sodium-ion tech, such as great performance at low temperatures.</a:t>
            </a:r>
          </a:p>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17</a:t>
            </a:fld>
            <a:endParaRPr lang="en-US"/>
          </a:p>
        </p:txBody>
      </p:sp>
    </p:spTree>
    <p:extLst>
      <p:ext uri="{BB962C8B-B14F-4D97-AF65-F5344CB8AC3E}">
        <p14:creationId xmlns:p14="http://schemas.microsoft.com/office/powerpoint/2010/main" val="2741825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19</a:t>
            </a:fld>
            <a:endParaRPr lang="en-US"/>
          </a:p>
        </p:txBody>
      </p:sp>
    </p:spTree>
    <p:extLst>
      <p:ext uri="{BB962C8B-B14F-4D97-AF65-F5344CB8AC3E}">
        <p14:creationId xmlns:p14="http://schemas.microsoft.com/office/powerpoint/2010/main" val="1057461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3</a:t>
            </a:fld>
            <a:endParaRPr lang="en-US"/>
          </a:p>
        </p:txBody>
      </p:sp>
    </p:spTree>
    <p:extLst>
      <p:ext uri="{BB962C8B-B14F-4D97-AF65-F5344CB8AC3E}">
        <p14:creationId xmlns:p14="http://schemas.microsoft.com/office/powerpoint/2010/main" val="249272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4</a:t>
            </a:fld>
            <a:endParaRPr lang="en-US"/>
          </a:p>
        </p:txBody>
      </p:sp>
    </p:spTree>
    <p:extLst>
      <p:ext uri="{BB962C8B-B14F-4D97-AF65-F5344CB8AC3E}">
        <p14:creationId xmlns:p14="http://schemas.microsoft.com/office/powerpoint/2010/main" val="3873421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5</a:t>
            </a:fld>
            <a:endParaRPr lang="en-US"/>
          </a:p>
        </p:txBody>
      </p:sp>
    </p:spTree>
    <p:extLst>
      <p:ext uri="{BB962C8B-B14F-4D97-AF65-F5344CB8AC3E}">
        <p14:creationId xmlns:p14="http://schemas.microsoft.com/office/powerpoint/2010/main" val="4175592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graphite, cannot be used in sodium-ion batteries as it cannot store the larger sodium ion in appreciable quantities. Instead, a disordered carbon material non-crystalline and amorphous carbon structure (called "hard carbon") is the current preferred sodium-ion anode of choice. Hard carbon is clearly the most preferred anode due to its excellent combination of high capacity, lower working potentials and good cycling 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Similar to all lithium-ion cathodes, sodium-ion cathodes also store sodium via intercalation reaction mechanism. Owing to their high tap density, high operating potentials and high capacities, cathodes based on sodium transition metal oxides have received the greatest attention. From a desire to keep costs low, significant research has been geared towards avoiding or reducing costly elements such as Co, Cr, Ni or V in the oxides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Sodium-ion batteries can use aqueous as well as non-aqueous electrolytes. The limited electrochemical stability window of water, results in sodium-ion batteries of lower voltages and limited energy densities when aqueous electrolytes are used. To extend the voltage range of sodium-ion batteries, the same non-aqueous carbonate ester polar aprotic solvents used in lithium-ion electrolytes, such as ethylene carbonate, dimethyl carbonate, diethyl carbonate, propylene carbonate etc. can be used. The current most widely used non-aqueous electrolyte uses sodium hexafluorophosphate as the salt dissolved in a mixture of these solvents. Additionally, electrolyte additives can be used which can improve a host of performance metrics of the battery.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6</a:t>
            </a:fld>
            <a:endParaRPr lang="en-US"/>
          </a:p>
        </p:txBody>
      </p:sp>
    </p:spTree>
    <p:extLst>
      <p:ext uri="{BB962C8B-B14F-4D97-AF65-F5344CB8AC3E}">
        <p14:creationId xmlns:p14="http://schemas.microsoft.com/office/powerpoint/2010/main" val="218954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1: Initial state;  Sodium ion cell is assembled in a discharged state. Positive electrode is the sodium ion source of the cell and contains transferable sodium ions, whereas the negative electrode is sodium free. Suited cathodes are sodium transition metal oxides or Prussian blue analogs, and anode materials are typically disordered carbons or hard carbons.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2: SEI and CEI formation; electrical energy is used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induc</a:t>
            </a:r>
            <a:r>
              <a:rPr lang="en-US" sz="1800" dirty="0">
                <a:effectLst/>
                <a:latin typeface="Calibri" panose="020F0502020204030204" pitchFamily="34" charset="0"/>
                <a:ea typeface="Calibri" panose="020F0502020204030204" pitchFamily="34" charset="0"/>
                <a:cs typeface="Times New Roman" panose="02020603050405020304" pitchFamily="18" charset="0"/>
              </a:rPr>
              <a:t> migration of electrons from the positive electrode to negative one via external circuit. Positive electrode releases sodium ions to the electrolyte to maintain charge neutrality. Ions transferred to negative electrode though electrolyte to be inserted in to the active material. Oxidation at positive electrode and reduction reaction at negative on takes place. Cell voltage increases as cell is charged. CEI forms at cathode and SEI at anode, which is crucial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fro</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functionality of the cell because it prevents continuous electrolyte degradation.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3: Charge; Ongoing charging, more and more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soidum</a:t>
            </a:r>
            <a:r>
              <a:rPr lang="en-US" sz="1800" dirty="0">
                <a:effectLst/>
                <a:latin typeface="Calibri" panose="020F0502020204030204" pitchFamily="34" charset="0"/>
                <a:ea typeface="Calibri" panose="020F0502020204030204" pitchFamily="34" charset="0"/>
                <a:cs typeface="Times New Roman" panose="02020603050405020304" pitchFamily="18" charset="0"/>
              </a:rPr>
              <a:t> ions released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frfrom</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cathode and stored in the anode via absorption and intercalation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mechanaisms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cell voltage increases until a predetermined end of charge voltage is reached.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4: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Dischagre</a:t>
            </a:r>
            <a:r>
              <a:rPr lang="en-US" sz="1800" dirty="0">
                <a:effectLst/>
                <a:latin typeface="Calibri" panose="020F0502020204030204" pitchFamily="34" charset="0"/>
                <a:ea typeface="Calibri" panose="020F0502020204030204" pitchFamily="34" charset="0"/>
                <a:cs typeface="Times New Roman" panose="02020603050405020304" pitchFamily="18" charset="0"/>
              </a:rPr>
              <a:t>; movement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eelctrons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sodium ions is reversed from negative to positive cathode. Oxidation takes place at the negative electrode and reduction takes place at the positive electrode. Cell voltage decreases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tiull</a:t>
            </a:r>
            <a:r>
              <a:rPr lang="en-US" sz="1800" dirty="0">
                <a:effectLst/>
                <a:latin typeface="Calibri" panose="020F0502020204030204" pitchFamily="34" charset="0"/>
                <a:ea typeface="Calibri" panose="020F0502020204030204" pitchFamily="34" charset="0"/>
                <a:cs typeface="Times New Roman" panose="02020603050405020304" pitchFamily="18" charset="0"/>
              </a:rPr>
              <a:t> cell reaches a defined cut-off voltage.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5: Rocking chair mechanism; High reversibility of the ongoing storage processes and high electrolyte stability are crucial for long life cycle.</a:t>
            </a:r>
          </a:p>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7</a:t>
            </a:fld>
            <a:endParaRPr lang="en-US"/>
          </a:p>
        </p:txBody>
      </p:sp>
    </p:spTree>
    <p:extLst>
      <p:ext uri="{BB962C8B-B14F-4D97-AF65-F5344CB8AC3E}">
        <p14:creationId xmlns:p14="http://schemas.microsoft.com/office/powerpoint/2010/main" val="3724273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9</a:t>
            </a:fld>
            <a:endParaRPr lang="en-US"/>
          </a:p>
        </p:txBody>
      </p:sp>
    </p:spTree>
    <p:extLst>
      <p:ext uri="{BB962C8B-B14F-4D97-AF65-F5344CB8AC3E}">
        <p14:creationId xmlns:p14="http://schemas.microsoft.com/office/powerpoint/2010/main" val="266896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10</a:t>
            </a:fld>
            <a:endParaRPr lang="en-US"/>
          </a:p>
        </p:txBody>
      </p:sp>
    </p:spTree>
    <p:extLst>
      <p:ext uri="{BB962C8B-B14F-4D97-AF65-F5344CB8AC3E}">
        <p14:creationId xmlns:p14="http://schemas.microsoft.com/office/powerpoint/2010/main" val="3170916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06A86-898A-477A-A0EC-4086FBE70979}" type="slidenum">
              <a:rPr lang="en-US" smtClean="0"/>
              <a:t>11</a:t>
            </a:fld>
            <a:endParaRPr lang="en-US"/>
          </a:p>
        </p:txBody>
      </p:sp>
    </p:spTree>
    <p:extLst>
      <p:ext uri="{BB962C8B-B14F-4D97-AF65-F5344CB8AC3E}">
        <p14:creationId xmlns:p14="http://schemas.microsoft.com/office/powerpoint/2010/main" val="360907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418683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1BA54-5B86-4CC0-A025-2F1C7FB2E8EF}"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302707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4253112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9672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420851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838280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2288824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1720451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420025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184015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2444174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01BA54-5B86-4CC0-A025-2F1C7FB2E8EF}"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246917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01BA54-5B86-4CC0-A025-2F1C7FB2E8EF}" type="datetimeFigureOut">
              <a:rPr lang="en-US" smtClean="0"/>
              <a:t>4/22/2022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1459774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145090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277673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601BA54-5B86-4CC0-A025-2F1C7FB2E8EF}" type="datetimeFigureOut">
              <a:rPr lang="en-US" smtClean="0"/>
              <a:t>4/22/2022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222605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1BA54-5B86-4CC0-A025-2F1C7FB2E8EF}"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54142-38EA-4D89-8CFE-5B4C44156CA5}" type="slidenum">
              <a:rPr lang="en-US" smtClean="0"/>
              <a:t>‹#›</a:t>
            </a:fld>
            <a:endParaRPr lang="en-US"/>
          </a:p>
        </p:txBody>
      </p:sp>
    </p:spTree>
    <p:extLst>
      <p:ext uri="{BB962C8B-B14F-4D97-AF65-F5344CB8AC3E}">
        <p14:creationId xmlns:p14="http://schemas.microsoft.com/office/powerpoint/2010/main" val="42622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601BA54-5B86-4CC0-A025-2F1C7FB2E8EF}" type="datetimeFigureOut">
              <a:rPr lang="en-US" smtClean="0"/>
              <a:t>4/22/2022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9E54142-38EA-4D89-8CFE-5B4C44156CA5}" type="slidenum">
              <a:rPr lang="en-US" smtClean="0"/>
              <a:t>‹#›</a:t>
            </a:fld>
            <a:endParaRPr lang="en-US"/>
          </a:p>
        </p:txBody>
      </p:sp>
    </p:spTree>
    <p:extLst>
      <p:ext uri="{BB962C8B-B14F-4D97-AF65-F5344CB8AC3E}">
        <p14:creationId xmlns:p14="http://schemas.microsoft.com/office/powerpoint/2010/main" val="24679376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popularmechanics.com/science/a32743665/best-sodium-ion-battery/" TargetMode="External"/><Relationship Id="rId2" Type="http://schemas.openxmlformats.org/officeDocument/2006/relationships/hyperlink" Target="https://powerstationbattery.com/blogs/blog/sodium-ion-batteries" TargetMode="External"/><Relationship Id="rId1" Type="http://schemas.openxmlformats.org/officeDocument/2006/relationships/slideLayout" Target="../slideLayouts/slideLayout2.xml"/><Relationship Id="rId5" Type="http://schemas.openxmlformats.org/officeDocument/2006/relationships/hyperlink" Target="https://e-lyte-innovations.de/knowledge/working-principle-lithium-ion-battery/" TargetMode="External"/><Relationship Id="rId4" Type="http://schemas.openxmlformats.org/officeDocument/2006/relationships/hyperlink" Target="https://www.freethink.com/technology/sodium-ion-batter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hyperlink" Target="https://e-lyte-innovations.de/knowledge/working-principle-sodium-ion-battery/?msclkid=858a188ec27011ecaf58bc60f6b4b60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1C1A126E-50E3-BB6E-ABE7-4F3CA8C9A20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451F7C44-769E-4EC0-932F-9CBD1E281B6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u="sng">
                <a:solidFill>
                  <a:srgbClr val="FFFFFF"/>
                </a:solidFill>
              </a:rPr>
              <a:t>Topic</a:t>
            </a:r>
            <a:r>
              <a:rPr lang="en-US" sz="5200">
                <a:solidFill>
                  <a:srgbClr val="FFFFFF"/>
                </a:solidFill>
              </a:rPr>
              <a:t>: Sodium-Ion Batteries</a:t>
            </a:r>
          </a:p>
        </p:txBody>
      </p:sp>
      <p:sp>
        <p:nvSpPr>
          <p:cNvPr id="3" name="Subtitle 2">
            <a:extLst>
              <a:ext uri="{FF2B5EF4-FFF2-40B4-BE49-F238E27FC236}">
                <a16:creationId xmlns:a16="http://schemas.microsoft.com/office/drawing/2014/main" id="{FC3EF454-C2CE-4858-9D76-21C5BEE2C6E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u="sng">
                <a:solidFill>
                  <a:srgbClr val="FFFFFF"/>
                </a:solidFill>
              </a:rPr>
              <a:t>Name</a:t>
            </a:r>
            <a:r>
              <a:rPr lang="en-US">
                <a:solidFill>
                  <a:srgbClr val="FFFFFF"/>
                </a:solidFill>
              </a:rPr>
              <a:t>: Ahmad A Kazan</a:t>
            </a:r>
          </a:p>
          <a:p>
            <a:r>
              <a:rPr lang="en-US" u="sng">
                <a:solidFill>
                  <a:srgbClr val="FFFFFF"/>
                </a:solidFill>
              </a:rPr>
              <a:t>Date</a:t>
            </a:r>
            <a:r>
              <a:rPr lang="en-US">
                <a:solidFill>
                  <a:srgbClr val="FFFFFF"/>
                </a:solidFill>
              </a:rPr>
              <a:t>: April 22</a:t>
            </a:r>
            <a:r>
              <a:rPr lang="en-US" baseline="30000">
                <a:solidFill>
                  <a:srgbClr val="FFFFFF"/>
                </a:solidFill>
              </a:rPr>
              <a:t>nd</a:t>
            </a:r>
            <a:r>
              <a:rPr lang="en-US">
                <a:solidFill>
                  <a:srgbClr val="FFFFFF"/>
                </a:solidFill>
              </a:rPr>
              <a:t>, 2022</a:t>
            </a:r>
          </a:p>
        </p:txBody>
      </p:sp>
    </p:spTree>
    <p:extLst>
      <p:ext uri="{BB962C8B-B14F-4D97-AF65-F5344CB8AC3E}">
        <p14:creationId xmlns:p14="http://schemas.microsoft.com/office/powerpoint/2010/main" val="211341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48E6-CA8E-46A9-AD88-586F039BE067}"/>
              </a:ext>
            </a:extLst>
          </p:cNvPr>
          <p:cNvSpPr>
            <a:spLocks noGrp="1"/>
          </p:cNvSpPr>
          <p:nvPr>
            <p:ph type="title"/>
          </p:nvPr>
        </p:nvSpPr>
        <p:spPr>
          <a:xfrm>
            <a:off x="646111" y="452718"/>
            <a:ext cx="9404723" cy="1400530"/>
          </a:xfrm>
        </p:spPr>
        <p:txBody>
          <a:bodyPr>
            <a:normAutofit/>
          </a:bodyPr>
          <a:lstStyle/>
          <a:p>
            <a:r>
              <a:rPr lang="en-US"/>
              <a:t>Advantages</a:t>
            </a:r>
            <a:endParaRPr lang="en-US" dirty="0"/>
          </a:p>
        </p:txBody>
      </p:sp>
      <p:sp>
        <p:nvSpPr>
          <p:cNvPr id="23" name="Content Placeholder 2">
            <a:extLst>
              <a:ext uri="{FF2B5EF4-FFF2-40B4-BE49-F238E27FC236}">
                <a16:creationId xmlns:a16="http://schemas.microsoft.com/office/drawing/2014/main" id="{1B9691B9-185D-40A0-B673-6D1607461CE4}"/>
              </a:ext>
            </a:extLst>
          </p:cNvPr>
          <p:cNvSpPr>
            <a:spLocks noGrp="1"/>
          </p:cNvSpPr>
          <p:nvPr>
            <p:ph idx="1"/>
          </p:nvPr>
        </p:nvSpPr>
        <p:spPr>
          <a:xfrm>
            <a:off x="645132" y="2052918"/>
            <a:ext cx="9404722" cy="4195481"/>
          </a:xfrm>
        </p:spPr>
        <p:txBody>
          <a:bodyPr>
            <a:normAutofit/>
          </a:bodyPr>
          <a:lstStyle/>
          <a:p>
            <a:r>
              <a:rPr lang="en-US" dirty="0"/>
              <a:t>Abundant Reserves; Sodium is 6</a:t>
            </a:r>
            <a:r>
              <a:rPr lang="en-US" baseline="30000" dirty="0"/>
              <a:t>th</a:t>
            </a:r>
            <a:r>
              <a:rPr lang="en-US" dirty="0"/>
              <a:t> richest element in earth’s crust. There has been increasingly tight supply of lithium resources. </a:t>
            </a:r>
          </a:p>
          <a:p>
            <a:r>
              <a:rPr lang="en-US" dirty="0"/>
              <a:t>Extremely uneven distribution of lithium reserves compared to the even distribution of sodium resources. </a:t>
            </a:r>
          </a:p>
          <a:p>
            <a:endParaRPr lang="en-US" dirty="0"/>
          </a:p>
          <a:p>
            <a:r>
              <a:rPr lang="en-US" dirty="0"/>
              <a:t>Raw material cost of SIBs are lower than LIBs. Aluminum can be used as current collector for both electrodes. Bill of material is 30% lower than that of LIBs. </a:t>
            </a:r>
          </a:p>
          <a:p>
            <a:endParaRPr lang="en-US" dirty="0"/>
          </a:p>
          <a:p>
            <a:r>
              <a:rPr lang="en-US" dirty="0"/>
              <a:t>Stabler and Safer. Can adapt to high and low temperatures without much energy attenuation. SIBs resist more impact and pressure. </a:t>
            </a:r>
          </a:p>
        </p:txBody>
      </p:sp>
    </p:spTree>
    <p:extLst>
      <p:ext uri="{BB962C8B-B14F-4D97-AF65-F5344CB8AC3E}">
        <p14:creationId xmlns:p14="http://schemas.microsoft.com/office/powerpoint/2010/main" val="2913984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48E6-CA8E-46A9-AD88-586F039BE067}"/>
              </a:ext>
            </a:extLst>
          </p:cNvPr>
          <p:cNvSpPr>
            <a:spLocks noGrp="1"/>
          </p:cNvSpPr>
          <p:nvPr>
            <p:ph type="title"/>
          </p:nvPr>
        </p:nvSpPr>
        <p:spPr>
          <a:xfrm>
            <a:off x="646111" y="452718"/>
            <a:ext cx="9404723" cy="1400530"/>
          </a:xfrm>
        </p:spPr>
        <p:txBody>
          <a:bodyPr>
            <a:normAutofit fontScale="90000"/>
          </a:bodyPr>
          <a:lstStyle/>
          <a:p>
            <a:r>
              <a:rPr lang="en-US" dirty="0"/>
              <a:t>Disadvantages</a:t>
            </a:r>
            <a:br>
              <a:rPr lang="en-US" dirty="0"/>
            </a:br>
            <a:br>
              <a:rPr lang="en-US" dirty="0"/>
            </a:br>
            <a:r>
              <a:rPr lang="en-US" sz="2800" dirty="0"/>
              <a:t>Why can’t SIBs replace LIB’s?</a:t>
            </a:r>
            <a:endParaRPr lang="en-US" dirty="0"/>
          </a:p>
        </p:txBody>
      </p:sp>
      <p:sp>
        <p:nvSpPr>
          <p:cNvPr id="23" name="Content Placeholder 2">
            <a:extLst>
              <a:ext uri="{FF2B5EF4-FFF2-40B4-BE49-F238E27FC236}">
                <a16:creationId xmlns:a16="http://schemas.microsoft.com/office/drawing/2014/main" id="{1B9691B9-185D-40A0-B673-6D1607461CE4}"/>
              </a:ext>
            </a:extLst>
          </p:cNvPr>
          <p:cNvSpPr>
            <a:spLocks noGrp="1"/>
          </p:cNvSpPr>
          <p:nvPr>
            <p:ph idx="1"/>
          </p:nvPr>
        </p:nvSpPr>
        <p:spPr>
          <a:xfrm>
            <a:off x="646111" y="2209801"/>
            <a:ext cx="9404723" cy="4195481"/>
          </a:xfrm>
        </p:spPr>
        <p:txBody>
          <a:bodyPr>
            <a:normAutofit/>
          </a:bodyPr>
          <a:lstStyle/>
          <a:p>
            <a:r>
              <a:rPr lang="en-US" dirty="0"/>
              <a:t>Low Energy Density; Sodium has larger atomic mass. Sodium ions are harder to penetrate separator. This will affect performance, range, and reliability of EVs.</a:t>
            </a:r>
          </a:p>
          <a:p>
            <a:r>
              <a:rPr lang="en-US" dirty="0"/>
              <a:t>Shorter Battery cycle; </a:t>
            </a:r>
          </a:p>
          <a:p>
            <a:r>
              <a:rPr lang="en-US" dirty="0"/>
              <a:t>Low Performance Cost; SIBs consume more auxiliary materials. </a:t>
            </a:r>
          </a:p>
          <a:p>
            <a:endParaRPr lang="en-US" dirty="0"/>
          </a:p>
          <a:p>
            <a:endParaRPr lang="en-US" dirty="0"/>
          </a:p>
        </p:txBody>
      </p:sp>
      <p:graphicFrame>
        <p:nvGraphicFramePr>
          <p:cNvPr id="3" name="Table 3">
            <a:extLst>
              <a:ext uri="{FF2B5EF4-FFF2-40B4-BE49-F238E27FC236}">
                <a16:creationId xmlns:a16="http://schemas.microsoft.com/office/drawing/2014/main" id="{9EE0C4DC-24DE-4432-A95C-E073247F5A67}"/>
              </a:ext>
            </a:extLst>
          </p:cNvPr>
          <p:cNvGraphicFramePr>
            <a:graphicFrameLocks noGrp="1"/>
          </p:cNvGraphicFramePr>
          <p:nvPr>
            <p:extLst>
              <p:ext uri="{D42A27DB-BD31-4B8C-83A1-F6EECF244321}">
                <p14:modId xmlns:p14="http://schemas.microsoft.com/office/powerpoint/2010/main" val="2891775355"/>
              </p:ext>
            </p:extLst>
          </p:nvPr>
        </p:nvGraphicFramePr>
        <p:xfrm>
          <a:off x="1055380" y="4547937"/>
          <a:ext cx="9404723" cy="1673636"/>
        </p:xfrm>
        <a:graphic>
          <a:graphicData uri="http://schemas.openxmlformats.org/drawingml/2006/table">
            <a:tbl>
              <a:tblPr firstRow="1" bandRow="1">
                <a:tableStyleId>{35758FB7-9AC5-4552-8A53-C91805E547FA}</a:tableStyleId>
              </a:tblPr>
              <a:tblGrid>
                <a:gridCol w="3417434">
                  <a:extLst>
                    <a:ext uri="{9D8B030D-6E8A-4147-A177-3AD203B41FA5}">
                      <a16:colId xmlns:a16="http://schemas.microsoft.com/office/drawing/2014/main" val="698964820"/>
                    </a:ext>
                  </a:extLst>
                </a:gridCol>
                <a:gridCol w="2852381">
                  <a:extLst>
                    <a:ext uri="{9D8B030D-6E8A-4147-A177-3AD203B41FA5}">
                      <a16:colId xmlns:a16="http://schemas.microsoft.com/office/drawing/2014/main" val="3079008207"/>
                    </a:ext>
                  </a:extLst>
                </a:gridCol>
                <a:gridCol w="3134908">
                  <a:extLst>
                    <a:ext uri="{9D8B030D-6E8A-4147-A177-3AD203B41FA5}">
                      <a16:colId xmlns:a16="http://schemas.microsoft.com/office/drawing/2014/main" val="1427100927"/>
                    </a:ext>
                  </a:extLst>
                </a:gridCol>
              </a:tblGrid>
              <a:tr h="418409">
                <a:tc>
                  <a:txBody>
                    <a:bodyPr/>
                    <a:lstStyle/>
                    <a:p>
                      <a:endParaRPr lang="en-US" dirty="0"/>
                    </a:p>
                  </a:txBody>
                  <a:tcPr/>
                </a:tc>
                <a:tc>
                  <a:txBody>
                    <a:bodyPr/>
                    <a:lstStyle/>
                    <a:p>
                      <a:r>
                        <a:rPr lang="en-US" dirty="0"/>
                        <a:t>SIBs</a:t>
                      </a:r>
                    </a:p>
                  </a:txBody>
                  <a:tcPr/>
                </a:tc>
                <a:tc>
                  <a:txBody>
                    <a:bodyPr/>
                    <a:lstStyle/>
                    <a:p>
                      <a:r>
                        <a:rPr lang="en-US" dirty="0"/>
                        <a:t>LIBs</a:t>
                      </a:r>
                    </a:p>
                  </a:txBody>
                  <a:tcPr/>
                </a:tc>
                <a:extLst>
                  <a:ext uri="{0D108BD9-81ED-4DB2-BD59-A6C34878D82A}">
                    <a16:rowId xmlns:a16="http://schemas.microsoft.com/office/drawing/2014/main" val="1284321445"/>
                  </a:ext>
                </a:extLst>
              </a:tr>
              <a:tr h="418409">
                <a:tc>
                  <a:txBody>
                    <a:bodyPr/>
                    <a:lstStyle/>
                    <a:p>
                      <a:r>
                        <a:rPr lang="en-US" dirty="0"/>
                        <a:t>Raw Material Cost ($/</a:t>
                      </a:r>
                      <a:r>
                        <a:rPr lang="en-US" dirty="0" err="1"/>
                        <a:t>Wh</a:t>
                      </a:r>
                      <a:r>
                        <a:rPr lang="en-US" dirty="0"/>
                        <a:t>)</a:t>
                      </a:r>
                    </a:p>
                  </a:txBody>
                  <a:tcPr/>
                </a:tc>
                <a:tc>
                  <a:txBody>
                    <a:bodyPr/>
                    <a:lstStyle/>
                    <a:p>
                      <a:r>
                        <a:rPr lang="en-US" dirty="0"/>
                        <a:t>0.03-0.05</a:t>
                      </a:r>
                    </a:p>
                  </a:txBody>
                  <a:tcPr/>
                </a:tc>
                <a:tc>
                  <a:txBody>
                    <a:bodyPr/>
                    <a:lstStyle/>
                    <a:p>
                      <a:r>
                        <a:rPr lang="en-US" dirty="0"/>
                        <a:t>0.05-0.06</a:t>
                      </a:r>
                    </a:p>
                  </a:txBody>
                  <a:tcPr/>
                </a:tc>
                <a:extLst>
                  <a:ext uri="{0D108BD9-81ED-4DB2-BD59-A6C34878D82A}">
                    <a16:rowId xmlns:a16="http://schemas.microsoft.com/office/drawing/2014/main" val="3696459489"/>
                  </a:ext>
                </a:extLst>
              </a:tr>
              <a:tr h="418409">
                <a:tc>
                  <a:txBody>
                    <a:bodyPr/>
                    <a:lstStyle/>
                    <a:p>
                      <a:r>
                        <a:rPr lang="en-US" dirty="0"/>
                        <a:t>Life Cycle (times)</a:t>
                      </a:r>
                    </a:p>
                  </a:txBody>
                  <a:tcPr/>
                </a:tc>
                <a:tc>
                  <a:txBody>
                    <a:bodyPr/>
                    <a:lstStyle/>
                    <a:p>
                      <a:r>
                        <a:rPr lang="en-US" dirty="0"/>
                        <a:t>1000-4000</a:t>
                      </a:r>
                    </a:p>
                  </a:txBody>
                  <a:tcPr/>
                </a:tc>
                <a:tc>
                  <a:txBody>
                    <a:bodyPr/>
                    <a:lstStyle/>
                    <a:p>
                      <a:r>
                        <a:rPr lang="en-US" dirty="0"/>
                        <a:t>6000-15000</a:t>
                      </a:r>
                    </a:p>
                  </a:txBody>
                  <a:tcPr/>
                </a:tc>
                <a:extLst>
                  <a:ext uri="{0D108BD9-81ED-4DB2-BD59-A6C34878D82A}">
                    <a16:rowId xmlns:a16="http://schemas.microsoft.com/office/drawing/2014/main" val="2909572291"/>
                  </a:ext>
                </a:extLst>
              </a:tr>
              <a:tr h="418409">
                <a:tc>
                  <a:txBody>
                    <a:bodyPr/>
                    <a:lstStyle/>
                    <a:p>
                      <a:r>
                        <a:rPr lang="en-US" dirty="0"/>
                        <a:t>Life Cycle Cost ($/kWh)</a:t>
                      </a:r>
                    </a:p>
                  </a:txBody>
                  <a:tcPr/>
                </a:tc>
                <a:tc>
                  <a:txBody>
                    <a:bodyPr/>
                    <a:lstStyle/>
                    <a:p>
                      <a:r>
                        <a:rPr lang="en-US" dirty="0"/>
                        <a:t>0.008-0.05</a:t>
                      </a:r>
                    </a:p>
                  </a:txBody>
                  <a:tcPr/>
                </a:tc>
                <a:tc>
                  <a:txBody>
                    <a:bodyPr/>
                    <a:lstStyle/>
                    <a:p>
                      <a:r>
                        <a:rPr lang="en-US" dirty="0"/>
                        <a:t>0.003-0.006</a:t>
                      </a:r>
                    </a:p>
                  </a:txBody>
                  <a:tcPr/>
                </a:tc>
                <a:extLst>
                  <a:ext uri="{0D108BD9-81ED-4DB2-BD59-A6C34878D82A}">
                    <a16:rowId xmlns:a16="http://schemas.microsoft.com/office/drawing/2014/main" val="1916718428"/>
                  </a:ext>
                </a:extLst>
              </a:tr>
            </a:tbl>
          </a:graphicData>
        </a:graphic>
      </p:graphicFrame>
    </p:spTree>
    <p:extLst>
      <p:ext uri="{BB962C8B-B14F-4D97-AF65-F5344CB8AC3E}">
        <p14:creationId xmlns:p14="http://schemas.microsoft.com/office/powerpoint/2010/main" val="2436386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hart, diagram, bubble chart&#10;&#10;Description automatically generated">
            <a:extLst>
              <a:ext uri="{FF2B5EF4-FFF2-40B4-BE49-F238E27FC236}">
                <a16:creationId xmlns:a16="http://schemas.microsoft.com/office/drawing/2014/main" id="{EE2C1468-948B-44B2-9C95-F483987268AF}"/>
              </a:ext>
            </a:extLst>
          </p:cNvPr>
          <p:cNvPicPr>
            <a:picLocks noChangeAspect="1"/>
          </p:cNvPicPr>
          <p:nvPr/>
        </p:nvPicPr>
        <p:blipFill rotWithShape="1">
          <a:blip r:embed="rId3"/>
          <a:srcRect t="5589" r="1" b="1"/>
          <a:stretch/>
        </p:blipFill>
        <p:spPr>
          <a:xfrm>
            <a:off x="2320947" y="354991"/>
            <a:ext cx="7550106" cy="614801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184809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4D2A26D-88DB-4007-9F1D-5FA3497EE26B}"/>
              </a:ext>
            </a:extLst>
          </p:cNvPr>
          <p:cNvSpPr>
            <a:spLocks noGrp="1"/>
          </p:cNvSpPr>
          <p:nvPr>
            <p:ph type="title"/>
          </p:nvPr>
        </p:nvSpPr>
        <p:spPr>
          <a:xfrm>
            <a:off x="648930" y="629267"/>
            <a:ext cx="9252154" cy="1016654"/>
          </a:xfrm>
        </p:spPr>
        <p:txBody>
          <a:bodyPr>
            <a:normAutofit/>
          </a:bodyPr>
          <a:lstStyle/>
          <a:p>
            <a:r>
              <a:rPr lang="en-US">
                <a:solidFill>
                  <a:srgbClr val="EBEBEB"/>
                </a:solidFill>
              </a:rPr>
              <a:t>Comparisons</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4" name="Table 4">
            <a:extLst>
              <a:ext uri="{FF2B5EF4-FFF2-40B4-BE49-F238E27FC236}">
                <a16:creationId xmlns:a16="http://schemas.microsoft.com/office/drawing/2014/main" id="{AD58CCAB-E74B-46F2-B82E-45C7E192A6AE}"/>
              </a:ext>
            </a:extLst>
          </p:cNvPr>
          <p:cNvGraphicFramePr>
            <a:graphicFrameLocks noGrp="1"/>
          </p:cNvGraphicFramePr>
          <p:nvPr>
            <p:ph idx="1"/>
            <p:extLst>
              <p:ext uri="{D42A27DB-BD31-4B8C-83A1-F6EECF244321}">
                <p14:modId xmlns:p14="http://schemas.microsoft.com/office/powerpoint/2010/main" val="66409268"/>
              </p:ext>
            </p:extLst>
          </p:nvPr>
        </p:nvGraphicFramePr>
        <p:xfrm>
          <a:off x="756106" y="2810256"/>
          <a:ext cx="10681020" cy="3404282"/>
        </p:xfrm>
        <a:graphic>
          <a:graphicData uri="http://schemas.openxmlformats.org/drawingml/2006/table">
            <a:tbl>
              <a:tblPr firstRow="1" bandRow="1">
                <a:tableStyleId>{D7AC3CCA-C797-4891-BE02-D94E43425B78}</a:tableStyleId>
              </a:tblPr>
              <a:tblGrid>
                <a:gridCol w="2843639">
                  <a:extLst>
                    <a:ext uri="{9D8B030D-6E8A-4147-A177-3AD203B41FA5}">
                      <a16:colId xmlns:a16="http://schemas.microsoft.com/office/drawing/2014/main" val="2738874183"/>
                    </a:ext>
                  </a:extLst>
                </a:gridCol>
                <a:gridCol w="2716852">
                  <a:extLst>
                    <a:ext uri="{9D8B030D-6E8A-4147-A177-3AD203B41FA5}">
                      <a16:colId xmlns:a16="http://schemas.microsoft.com/office/drawing/2014/main" val="3423384496"/>
                    </a:ext>
                  </a:extLst>
                </a:gridCol>
                <a:gridCol w="2689151">
                  <a:extLst>
                    <a:ext uri="{9D8B030D-6E8A-4147-A177-3AD203B41FA5}">
                      <a16:colId xmlns:a16="http://schemas.microsoft.com/office/drawing/2014/main" val="2104553756"/>
                    </a:ext>
                  </a:extLst>
                </a:gridCol>
                <a:gridCol w="2431378">
                  <a:extLst>
                    <a:ext uri="{9D8B030D-6E8A-4147-A177-3AD203B41FA5}">
                      <a16:colId xmlns:a16="http://schemas.microsoft.com/office/drawing/2014/main" val="587537346"/>
                    </a:ext>
                  </a:extLst>
                </a:gridCol>
              </a:tblGrid>
              <a:tr h="351616">
                <a:tc>
                  <a:txBody>
                    <a:bodyPr/>
                    <a:lstStyle/>
                    <a:p>
                      <a:r>
                        <a:rPr lang="en-US" sz="1600"/>
                        <a:t>Category</a:t>
                      </a:r>
                    </a:p>
                  </a:txBody>
                  <a:tcPr marL="79913" marR="79913" marT="39956" marB="39956">
                    <a:solidFill>
                      <a:srgbClr val="00B0F0"/>
                    </a:solidFill>
                  </a:tcPr>
                </a:tc>
                <a:tc>
                  <a:txBody>
                    <a:bodyPr/>
                    <a:lstStyle/>
                    <a:p>
                      <a:r>
                        <a:rPr lang="en-US" sz="1600"/>
                        <a:t>Sodium-ion </a:t>
                      </a:r>
                    </a:p>
                  </a:txBody>
                  <a:tcPr marL="79913" marR="79913" marT="39956" marB="39956">
                    <a:solidFill>
                      <a:srgbClr val="00B0F0"/>
                    </a:solidFill>
                  </a:tcPr>
                </a:tc>
                <a:tc>
                  <a:txBody>
                    <a:bodyPr/>
                    <a:lstStyle/>
                    <a:p>
                      <a:r>
                        <a:rPr lang="en-US" sz="1600"/>
                        <a:t>Lithium-ion</a:t>
                      </a:r>
                    </a:p>
                  </a:txBody>
                  <a:tcPr marL="79913" marR="79913" marT="39956" marB="39956">
                    <a:solidFill>
                      <a:srgbClr val="00B0F0"/>
                    </a:solidFill>
                  </a:tcPr>
                </a:tc>
                <a:tc>
                  <a:txBody>
                    <a:bodyPr/>
                    <a:lstStyle/>
                    <a:p>
                      <a:r>
                        <a:rPr lang="en-US" sz="1600" dirty="0"/>
                        <a:t>Lead-acid</a:t>
                      </a:r>
                    </a:p>
                  </a:txBody>
                  <a:tcPr marL="79913" marR="79913" marT="39956" marB="39956">
                    <a:solidFill>
                      <a:srgbClr val="00B0F0"/>
                    </a:solidFill>
                  </a:tcPr>
                </a:tc>
                <a:extLst>
                  <a:ext uri="{0D108BD9-81ED-4DB2-BD59-A6C34878D82A}">
                    <a16:rowId xmlns:a16="http://schemas.microsoft.com/office/drawing/2014/main" val="1801098349"/>
                  </a:ext>
                </a:extLst>
              </a:tr>
              <a:tr h="351616">
                <a:tc>
                  <a:txBody>
                    <a:bodyPr/>
                    <a:lstStyle/>
                    <a:p>
                      <a:r>
                        <a:rPr lang="en-US" sz="1600" dirty="0"/>
                        <a:t>Cost/kWh</a:t>
                      </a:r>
                    </a:p>
                  </a:txBody>
                  <a:tcPr marL="79913" marR="79913" marT="39956" marB="39956"/>
                </a:tc>
                <a:tc>
                  <a:txBody>
                    <a:bodyPr/>
                    <a:lstStyle/>
                    <a:p>
                      <a:r>
                        <a:rPr lang="en-US" sz="1600" b="1"/>
                        <a:t>40-80$</a:t>
                      </a:r>
                    </a:p>
                  </a:txBody>
                  <a:tcPr marL="79913" marR="79913" marT="39956" marB="39956"/>
                </a:tc>
                <a:tc>
                  <a:txBody>
                    <a:bodyPr/>
                    <a:lstStyle/>
                    <a:p>
                      <a:r>
                        <a:rPr lang="en-US" sz="1600"/>
                        <a:t>137$ on average </a:t>
                      </a:r>
                    </a:p>
                  </a:txBody>
                  <a:tcPr marL="79913" marR="79913" marT="39956" marB="39956"/>
                </a:tc>
                <a:tc>
                  <a:txBody>
                    <a:bodyPr/>
                    <a:lstStyle/>
                    <a:p>
                      <a:r>
                        <a:rPr lang="en-US" sz="1600" dirty="0"/>
                        <a:t>100-300$</a:t>
                      </a:r>
                    </a:p>
                  </a:txBody>
                  <a:tcPr marL="79913" marR="79913" marT="39956" marB="39956"/>
                </a:tc>
                <a:extLst>
                  <a:ext uri="{0D108BD9-81ED-4DB2-BD59-A6C34878D82A}">
                    <a16:rowId xmlns:a16="http://schemas.microsoft.com/office/drawing/2014/main" val="1448264288"/>
                  </a:ext>
                </a:extLst>
              </a:tr>
              <a:tr h="351616">
                <a:tc>
                  <a:txBody>
                    <a:bodyPr/>
                    <a:lstStyle/>
                    <a:p>
                      <a:r>
                        <a:rPr lang="en-US" sz="1600"/>
                        <a:t>Energy Density</a:t>
                      </a:r>
                    </a:p>
                  </a:txBody>
                  <a:tcPr marL="79913" marR="79913" marT="39956" marB="39956"/>
                </a:tc>
                <a:tc>
                  <a:txBody>
                    <a:bodyPr/>
                    <a:lstStyle/>
                    <a:p>
                      <a:r>
                        <a:rPr lang="en-US" sz="1600" dirty="0"/>
                        <a:t>250-375 </a:t>
                      </a:r>
                      <a:r>
                        <a:rPr lang="en-US" sz="1600" dirty="0" err="1"/>
                        <a:t>Wh</a:t>
                      </a:r>
                      <a:r>
                        <a:rPr lang="en-US" sz="1600" dirty="0"/>
                        <a:t>/L</a:t>
                      </a:r>
                    </a:p>
                  </a:txBody>
                  <a:tcPr marL="79913" marR="79913" marT="39956" marB="39956"/>
                </a:tc>
                <a:tc>
                  <a:txBody>
                    <a:bodyPr/>
                    <a:lstStyle/>
                    <a:p>
                      <a:r>
                        <a:rPr lang="en-US" sz="1600" b="1" dirty="0"/>
                        <a:t>200-650 </a:t>
                      </a:r>
                      <a:r>
                        <a:rPr lang="en-US" sz="1600" b="1" dirty="0" err="1"/>
                        <a:t>Wh</a:t>
                      </a:r>
                      <a:r>
                        <a:rPr lang="en-US" sz="1600" b="1" dirty="0"/>
                        <a:t>/L</a:t>
                      </a:r>
                    </a:p>
                  </a:txBody>
                  <a:tcPr marL="79913" marR="79913" marT="39956" marB="39956"/>
                </a:tc>
                <a:tc>
                  <a:txBody>
                    <a:bodyPr/>
                    <a:lstStyle/>
                    <a:p>
                      <a:r>
                        <a:rPr lang="en-US" sz="1600"/>
                        <a:t>80-90 Wh/L</a:t>
                      </a:r>
                    </a:p>
                  </a:txBody>
                  <a:tcPr marL="79913" marR="79913" marT="39956" marB="39956"/>
                </a:tc>
                <a:extLst>
                  <a:ext uri="{0D108BD9-81ED-4DB2-BD59-A6C34878D82A}">
                    <a16:rowId xmlns:a16="http://schemas.microsoft.com/office/drawing/2014/main" val="729920326"/>
                  </a:ext>
                </a:extLst>
              </a:tr>
              <a:tr h="351616">
                <a:tc>
                  <a:txBody>
                    <a:bodyPr/>
                    <a:lstStyle/>
                    <a:p>
                      <a:r>
                        <a:rPr lang="en-US" sz="1600"/>
                        <a:t>Specific Energy </a:t>
                      </a:r>
                    </a:p>
                  </a:txBody>
                  <a:tcPr marL="79913" marR="79913" marT="39956" marB="39956"/>
                </a:tc>
                <a:tc>
                  <a:txBody>
                    <a:bodyPr/>
                    <a:lstStyle/>
                    <a:p>
                      <a:r>
                        <a:rPr lang="en-US" sz="1600" dirty="0"/>
                        <a:t>75-165 </a:t>
                      </a:r>
                      <a:r>
                        <a:rPr lang="en-US" sz="1600" dirty="0" err="1"/>
                        <a:t>Wh</a:t>
                      </a:r>
                      <a:r>
                        <a:rPr lang="en-US" sz="1600" dirty="0"/>
                        <a:t>/kg</a:t>
                      </a:r>
                    </a:p>
                  </a:txBody>
                  <a:tcPr marL="79913" marR="79913" marT="39956" marB="39956"/>
                </a:tc>
                <a:tc>
                  <a:txBody>
                    <a:bodyPr/>
                    <a:lstStyle/>
                    <a:p>
                      <a:r>
                        <a:rPr lang="en-US" sz="1600" b="1"/>
                        <a:t>120-260 Wh/kg</a:t>
                      </a:r>
                    </a:p>
                  </a:txBody>
                  <a:tcPr marL="79913" marR="79913" marT="39956" marB="39956"/>
                </a:tc>
                <a:tc>
                  <a:txBody>
                    <a:bodyPr/>
                    <a:lstStyle/>
                    <a:p>
                      <a:r>
                        <a:rPr lang="en-US" sz="1600"/>
                        <a:t>35-40 Wh/kg</a:t>
                      </a:r>
                    </a:p>
                  </a:txBody>
                  <a:tcPr marL="79913" marR="79913" marT="39956" marB="39956"/>
                </a:tc>
                <a:extLst>
                  <a:ext uri="{0D108BD9-81ED-4DB2-BD59-A6C34878D82A}">
                    <a16:rowId xmlns:a16="http://schemas.microsoft.com/office/drawing/2014/main" val="3758186780"/>
                  </a:ext>
                </a:extLst>
              </a:tr>
              <a:tr h="351616">
                <a:tc>
                  <a:txBody>
                    <a:bodyPr/>
                    <a:lstStyle/>
                    <a:p>
                      <a:r>
                        <a:rPr lang="en-US" sz="1600"/>
                        <a:t>Cycles at 80% DoD</a:t>
                      </a:r>
                    </a:p>
                  </a:txBody>
                  <a:tcPr marL="79913" marR="79913" marT="39956" marB="39956"/>
                </a:tc>
                <a:tc>
                  <a:txBody>
                    <a:bodyPr/>
                    <a:lstStyle/>
                    <a:p>
                      <a:r>
                        <a:rPr lang="en-US" sz="1600" dirty="0"/>
                        <a:t>100s-1000s</a:t>
                      </a:r>
                    </a:p>
                  </a:txBody>
                  <a:tcPr marL="79913" marR="79913" marT="39956" marB="39956"/>
                </a:tc>
                <a:tc>
                  <a:txBody>
                    <a:bodyPr/>
                    <a:lstStyle/>
                    <a:p>
                      <a:r>
                        <a:rPr lang="en-US" sz="1600" b="1" dirty="0"/>
                        <a:t>3500</a:t>
                      </a:r>
                    </a:p>
                  </a:txBody>
                  <a:tcPr marL="79913" marR="79913" marT="39956" marB="39956"/>
                </a:tc>
                <a:tc>
                  <a:txBody>
                    <a:bodyPr/>
                    <a:lstStyle/>
                    <a:p>
                      <a:r>
                        <a:rPr lang="en-US" sz="1600" dirty="0"/>
                        <a:t>900</a:t>
                      </a:r>
                    </a:p>
                  </a:txBody>
                  <a:tcPr marL="79913" marR="79913" marT="39956" marB="39956"/>
                </a:tc>
                <a:extLst>
                  <a:ext uri="{0D108BD9-81ED-4DB2-BD59-A6C34878D82A}">
                    <a16:rowId xmlns:a16="http://schemas.microsoft.com/office/drawing/2014/main" val="803576024"/>
                  </a:ext>
                </a:extLst>
              </a:tr>
              <a:tr h="351616">
                <a:tc>
                  <a:txBody>
                    <a:bodyPr/>
                    <a:lstStyle/>
                    <a:p>
                      <a:r>
                        <a:rPr lang="en-US" sz="1600"/>
                        <a:t>Safety</a:t>
                      </a:r>
                    </a:p>
                  </a:txBody>
                  <a:tcPr marL="79913" marR="79913" marT="39956" marB="39956"/>
                </a:tc>
                <a:tc>
                  <a:txBody>
                    <a:bodyPr/>
                    <a:lstStyle/>
                    <a:p>
                      <a:r>
                        <a:rPr lang="en-US" sz="1600" b="1" dirty="0"/>
                        <a:t>Low-risk</a:t>
                      </a:r>
                    </a:p>
                  </a:txBody>
                  <a:tcPr marL="79913" marR="79913" marT="39956" marB="39956"/>
                </a:tc>
                <a:tc>
                  <a:txBody>
                    <a:bodyPr/>
                    <a:lstStyle/>
                    <a:p>
                      <a:r>
                        <a:rPr lang="en-US" sz="1600" dirty="0"/>
                        <a:t>High-risk</a:t>
                      </a:r>
                    </a:p>
                  </a:txBody>
                  <a:tcPr marL="79913" marR="79913" marT="39956" marB="39956"/>
                </a:tc>
                <a:tc>
                  <a:txBody>
                    <a:bodyPr/>
                    <a:lstStyle/>
                    <a:p>
                      <a:r>
                        <a:rPr lang="en-US" sz="1600" dirty="0"/>
                        <a:t>Moderate-risk</a:t>
                      </a:r>
                    </a:p>
                  </a:txBody>
                  <a:tcPr marL="79913" marR="79913" marT="39956" marB="39956"/>
                </a:tc>
                <a:extLst>
                  <a:ext uri="{0D108BD9-81ED-4DB2-BD59-A6C34878D82A}">
                    <a16:rowId xmlns:a16="http://schemas.microsoft.com/office/drawing/2014/main" val="646445083"/>
                  </a:ext>
                </a:extLst>
              </a:tr>
              <a:tr h="351616">
                <a:tc>
                  <a:txBody>
                    <a:bodyPr/>
                    <a:lstStyle/>
                    <a:p>
                      <a:r>
                        <a:rPr lang="en-US" sz="1600"/>
                        <a:t>Materials</a:t>
                      </a:r>
                    </a:p>
                  </a:txBody>
                  <a:tcPr marL="79913" marR="79913" marT="39956" marB="39956"/>
                </a:tc>
                <a:tc>
                  <a:txBody>
                    <a:bodyPr/>
                    <a:lstStyle/>
                    <a:p>
                      <a:r>
                        <a:rPr lang="en-US" sz="1600" b="1"/>
                        <a:t>Earth-abundant</a:t>
                      </a:r>
                    </a:p>
                  </a:txBody>
                  <a:tcPr marL="79913" marR="79913" marT="39956" marB="39956"/>
                </a:tc>
                <a:tc>
                  <a:txBody>
                    <a:bodyPr/>
                    <a:lstStyle/>
                    <a:p>
                      <a:r>
                        <a:rPr lang="en-US" sz="1600"/>
                        <a:t>Scarce</a:t>
                      </a:r>
                    </a:p>
                  </a:txBody>
                  <a:tcPr marL="79913" marR="79913" marT="39956" marB="39956"/>
                </a:tc>
                <a:tc>
                  <a:txBody>
                    <a:bodyPr/>
                    <a:lstStyle/>
                    <a:p>
                      <a:r>
                        <a:rPr lang="en-US" sz="1600"/>
                        <a:t>Toxic</a:t>
                      </a:r>
                    </a:p>
                  </a:txBody>
                  <a:tcPr marL="79913" marR="79913" marT="39956" marB="39956"/>
                </a:tc>
                <a:extLst>
                  <a:ext uri="{0D108BD9-81ED-4DB2-BD59-A6C34878D82A}">
                    <a16:rowId xmlns:a16="http://schemas.microsoft.com/office/drawing/2014/main" val="1934621919"/>
                  </a:ext>
                </a:extLst>
              </a:tr>
              <a:tr h="351616">
                <a:tc>
                  <a:txBody>
                    <a:bodyPr/>
                    <a:lstStyle/>
                    <a:p>
                      <a:r>
                        <a:rPr lang="en-US" sz="1600"/>
                        <a:t>Cycling Stability</a:t>
                      </a:r>
                    </a:p>
                  </a:txBody>
                  <a:tcPr marL="79913" marR="79913" marT="39956" marB="39956"/>
                </a:tc>
                <a:tc>
                  <a:txBody>
                    <a:bodyPr/>
                    <a:lstStyle/>
                    <a:p>
                      <a:r>
                        <a:rPr lang="en-US" sz="1600" b="1"/>
                        <a:t>High</a:t>
                      </a:r>
                    </a:p>
                  </a:txBody>
                  <a:tcPr marL="79913" marR="79913" marT="39956" marB="39956"/>
                </a:tc>
                <a:tc>
                  <a:txBody>
                    <a:bodyPr/>
                    <a:lstStyle/>
                    <a:p>
                      <a:r>
                        <a:rPr lang="en-US" sz="1600" b="1"/>
                        <a:t>High</a:t>
                      </a:r>
                    </a:p>
                  </a:txBody>
                  <a:tcPr marL="79913" marR="79913" marT="39956" marB="39956"/>
                </a:tc>
                <a:tc>
                  <a:txBody>
                    <a:bodyPr/>
                    <a:lstStyle/>
                    <a:p>
                      <a:r>
                        <a:rPr lang="en-US" sz="1600"/>
                        <a:t>Moderate</a:t>
                      </a:r>
                    </a:p>
                  </a:txBody>
                  <a:tcPr marL="79913" marR="79913" marT="39956" marB="39956"/>
                </a:tc>
                <a:extLst>
                  <a:ext uri="{0D108BD9-81ED-4DB2-BD59-A6C34878D82A}">
                    <a16:rowId xmlns:a16="http://schemas.microsoft.com/office/drawing/2014/main" val="1782361075"/>
                  </a:ext>
                </a:extLst>
              </a:tr>
              <a:tr h="591354">
                <a:tc>
                  <a:txBody>
                    <a:bodyPr/>
                    <a:lstStyle/>
                    <a:p>
                      <a:r>
                        <a:rPr lang="en-US" sz="1600" dirty="0"/>
                        <a:t>Temperature Range</a:t>
                      </a:r>
                    </a:p>
                  </a:txBody>
                  <a:tcPr marL="79913" marR="79913" marT="39956" marB="39956"/>
                </a:tc>
                <a:tc>
                  <a:txBody>
                    <a:bodyPr/>
                    <a:lstStyle/>
                    <a:p>
                      <a:r>
                        <a:rPr lang="en-US" sz="1600"/>
                        <a:t>-20</a:t>
                      </a:r>
                      <a:r>
                        <a:rPr lang="en-US" sz="1600" baseline="0"/>
                        <a:t> C – 60 C</a:t>
                      </a:r>
                    </a:p>
                    <a:p>
                      <a:r>
                        <a:rPr lang="en-US" sz="1600" baseline="0"/>
                        <a:t>-</a:t>
                      </a:r>
                      <a:r>
                        <a:rPr lang="en-US" sz="1600" b="1" baseline="0"/>
                        <a:t>30 C – 80 C</a:t>
                      </a:r>
                      <a:endParaRPr lang="en-US" sz="1600" b="1"/>
                    </a:p>
                  </a:txBody>
                  <a:tcPr marL="79913" marR="79913" marT="39956" marB="39956"/>
                </a:tc>
                <a:tc>
                  <a:txBody>
                    <a:bodyPr/>
                    <a:lstStyle/>
                    <a:p>
                      <a:r>
                        <a:rPr lang="en-US" sz="1600" dirty="0"/>
                        <a:t>-20 C – 60 C</a:t>
                      </a:r>
                    </a:p>
                    <a:p>
                      <a:r>
                        <a:rPr lang="en-US" sz="1600" b="1" i="0" dirty="0"/>
                        <a:t> </a:t>
                      </a:r>
                      <a:r>
                        <a:rPr lang="en-US" sz="1600" b="0" i="1" dirty="0">
                          <a:solidFill>
                            <a:schemeClr val="tx1"/>
                          </a:solidFill>
                        </a:rPr>
                        <a:t>15 C – 35 C</a:t>
                      </a:r>
                    </a:p>
                  </a:txBody>
                  <a:tcPr marL="79913" marR="79913" marT="39956" marB="39956"/>
                </a:tc>
                <a:tc>
                  <a:txBody>
                    <a:bodyPr/>
                    <a:lstStyle/>
                    <a:p>
                      <a:r>
                        <a:rPr lang="en-US" sz="1600" dirty="0"/>
                        <a:t>-20 C – 60 C</a:t>
                      </a:r>
                    </a:p>
                  </a:txBody>
                  <a:tcPr marL="79913" marR="79913" marT="39956" marB="39956"/>
                </a:tc>
                <a:extLst>
                  <a:ext uri="{0D108BD9-81ED-4DB2-BD59-A6C34878D82A}">
                    <a16:rowId xmlns:a16="http://schemas.microsoft.com/office/drawing/2014/main" val="3979204329"/>
                  </a:ext>
                </a:extLst>
              </a:tr>
            </a:tbl>
          </a:graphicData>
        </a:graphic>
      </p:graphicFrame>
    </p:spTree>
    <p:extLst>
      <p:ext uri="{BB962C8B-B14F-4D97-AF65-F5344CB8AC3E}">
        <p14:creationId xmlns:p14="http://schemas.microsoft.com/office/powerpoint/2010/main" val="274887189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7E4204-E93C-417B-9ED0-F81552DE8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8E4A00-82CC-4AD0-B631-F820AEE4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463665DF-25B8-4EE2-8F85-921EF38B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122D34F-76CF-4B28-A94C-A877CC76E9F4}"/>
              </a:ext>
            </a:extLst>
          </p:cNvPr>
          <p:cNvSpPr>
            <a:spLocks noGrp="1"/>
          </p:cNvSpPr>
          <p:nvPr>
            <p:ph type="title"/>
          </p:nvPr>
        </p:nvSpPr>
        <p:spPr>
          <a:xfrm>
            <a:off x="648930" y="629267"/>
            <a:ext cx="9252154" cy="1016654"/>
          </a:xfrm>
        </p:spPr>
        <p:txBody>
          <a:bodyPr>
            <a:normAutofit/>
          </a:bodyPr>
          <a:lstStyle/>
          <a:p>
            <a:r>
              <a:rPr lang="en-US">
                <a:solidFill>
                  <a:srgbClr val="EBEBEB"/>
                </a:solidFill>
              </a:rPr>
              <a:t>Current Applications</a:t>
            </a:r>
          </a:p>
        </p:txBody>
      </p:sp>
      <p:sp useBgFill="1">
        <p:nvSpPr>
          <p:cNvPr id="15" name="Freeform: Shape 14">
            <a:extLst>
              <a:ext uri="{FF2B5EF4-FFF2-40B4-BE49-F238E27FC236}">
                <a16:creationId xmlns:a16="http://schemas.microsoft.com/office/drawing/2014/main" id="{B3378DC2-950E-4B63-B833-32DE4719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477C5C25-BC18-447E-B83B-ABD9FF615B77}"/>
              </a:ext>
            </a:extLst>
          </p:cNvPr>
          <p:cNvSpPr>
            <a:spLocks noGrp="1"/>
          </p:cNvSpPr>
          <p:nvPr>
            <p:ph idx="1"/>
          </p:nvPr>
        </p:nvSpPr>
        <p:spPr>
          <a:xfrm>
            <a:off x="168442" y="2548281"/>
            <a:ext cx="8133347" cy="4309719"/>
          </a:xfrm>
        </p:spPr>
        <p:txBody>
          <a:bodyPr>
            <a:normAutofit fontScale="92500" lnSpcReduction="20000"/>
          </a:bodyPr>
          <a:lstStyle/>
          <a:p>
            <a:pPr>
              <a:lnSpc>
                <a:spcPct val="90000"/>
              </a:lnSpc>
            </a:pPr>
            <a:r>
              <a:rPr lang="en-US" dirty="0"/>
              <a:t>Difficult to apply to mainstream applications.</a:t>
            </a:r>
          </a:p>
          <a:p>
            <a:pPr>
              <a:lnSpc>
                <a:spcPct val="90000"/>
              </a:lnSpc>
            </a:pPr>
            <a:endParaRPr lang="en-US" dirty="0"/>
          </a:p>
          <a:p>
            <a:pPr>
              <a:lnSpc>
                <a:spcPct val="90000"/>
              </a:lnSpc>
            </a:pPr>
            <a:r>
              <a:rPr lang="en-US" dirty="0"/>
              <a:t>Has certain advantages in specific scenarios; where energy density or battery cycle are not high.</a:t>
            </a:r>
          </a:p>
          <a:p>
            <a:pPr>
              <a:lnSpc>
                <a:spcPct val="90000"/>
              </a:lnSpc>
            </a:pPr>
            <a:endParaRPr lang="en-US" dirty="0"/>
          </a:p>
          <a:p>
            <a:pPr>
              <a:lnSpc>
                <a:spcPct val="90000"/>
              </a:lnSpc>
            </a:pPr>
            <a:r>
              <a:rPr lang="en-US" dirty="0"/>
              <a:t>Small power batteries (electric bicycles/scooters), low-end energy storage.</a:t>
            </a:r>
          </a:p>
          <a:p>
            <a:pPr>
              <a:lnSpc>
                <a:spcPct val="90000"/>
              </a:lnSpc>
            </a:pPr>
            <a:endParaRPr lang="en-US" dirty="0"/>
          </a:p>
          <a:p>
            <a:pPr>
              <a:lnSpc>
                <a:spcPct val="90000"/>
              </a:lnSpc>
            </a:pPr>
            <a:r>
              <a:rPr lang="en-US" dirty="0"/>
              <a:t>In extreme temperature scenarios due to their good performance. </a:t>
            </a:r>
          </a:p>
          <a:p>
            <a:pPr>
              <a:lnSpc>
                <a:spcPct val="90000"/>
              </a:lnSpc>
            </a:pPr>
            <a:endParaRPr lang="en-US" dirty="0"/>
          </a:p>
          <a:p>
            <a:pPr>
              <a:lnSpc>
                <a:spcPct val="90000"/>
              </a:lnSpc>
            </a:pPr>
            <a:r>
              <a:rPr lang="en-US" dirty="0"/>
              <a:t>Lower capital cost projects.</a:t>
            </a:r>
          </a:p>
          <a:p>
            <a:pPr>
              <a:lnSpc>
                <a:spcPct val="90000"/>
              </a:lnSpc>
            </a:pPr>
            <a:endParaRPr lang="en-US" dirty="0"/>
          </a:p>
          <a:p>
            <a:pPr>
              <a:lnSpc>
                <a:spcPct val="90000"/>
              </a:lnSpc>
            </a:pPr>
            <a:r>
              <a:rPr lang="en-US" dirty="0"/>
              <a:t>Can be used in conjunction with LIBs in the power battery. </a:t>
            </a:r>
          </a:p>
        </p:txBody>
      </p:sp>
      <p:pic>
        <p:nvPicPr>
          <p:cNvPr id="4" name="Picture 3" descr="Diagram&#10;&#10;Description automatically generated">
            <a:extLst>
              <a:ext uri="{FF2B5EF4-FFF2-40B4-BE49-F238E27FC236}">
                <a16:creationId xmlns:a16="http://schemas.microsoft.com/office/drawing/2014/main" id="{EC7405E7-E438-4198-8514-88C702AEFEAB}"/>
              </a:ext>
            </a:extLst>
          </p:cNvPr>
          <p:cNvPicPr>
            <a:picLocks noChangeAspect="1"/>
          </p:cNvPicPr>
          <p:nvPr/>
        </p:nvPicPr>
        <p:blipFill>
          <a:blip r:embed="rId3"/>
          <a:stretch>
            <a:fillRect/>
          </a:stretch>
        </p:blipFill>
        <p:spPr>
          <a:xfrm>
            <a:off x="8129872" y="3141834"/>
            <a:ext cx="3413671" cy="2474911"/>
          </a:xfrm>
          <a:prstGeom prst="rect">
            <a:avLst/>
          </a:prstGeom>
          <a:effectLst/>
        </p:spPr>
      </p:pic>
    </p:spTree>
    <p:extLst>
      <p:ext uri="{BB962C8B-B14F-4D97-AF65-F5344CB8AC3E}">
        <p14:creationId xmlns:p14="http://schemas.microsoft.com/office/powerpoint/2010/main" val="224558114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13131-7A35-45DB-9E36-99F268625213}"/>
              </a:ext>
            </a:extLst>
          </p:cNvPr>
          <p:cNvSpPr>
            <a:spLocks noGrp="1"/>
          </p:cNvSpPr>
          <p:nvPr>
            <p:ph type="title"/>
          </p:nvPr>
        </p:nvSpPr>
        <p:spPr>
          <a:xfrm>
            <a:off x="648930" y="629266"/>
            <a:ext cx="9252154" cy="1223983"/>
          </a:xfrm>
        </p:spPr>
        <p:txBody>
          <a:bodyPr>
            <a:normAutofit/>
          </a:bodyPr>
          <a:lstStyle/>
          <a:p>
            <a:r>
              <a:rPr lang="en-US" dirty="0"/>
              <a:t>Companies at Work</a:t>
            </a:r>
          </a:p>
        </p:txBody>
      </p:sp>
      <p:sp>
        <p:nvSpPr>
          <p:cNvPr id="3" name="Content Placeholder 2">
            <a:extLst>
              <a:ext uri="{FF2B5EF4-FFF2-40B4-BE49-F238E27FC236}">
                <a16:creationId xmlns:a16="http://schemas.microsoft.com/office/drawing/2014/main" id="{22D19A17-D013-4090-B462-5E8D20AE2E36}"/>
              </a:ext>
            </a:extLst>
          </p:cNvPr>
          <p:cNvSpPr>
            <a:spLocks noGrp="1"/>
          </p:cNvSpPr>
          <p:nvPr>
            <p:ph idx="1"/>
          </p:nvPr>
        </p:nvSpPr>
        <p:spPr>
          <a:xfrm>
            <a:off x="648457" y="2052214"/>
            <a:ext cx="6886198" cy="4348586"/>
          </a:xfrm>
        </p:spPr>
        <p:txBody>
          <a:bodyPr>
            <a:normAutofit lnSpcReduction="10000"/>
          </a:bodyPr>
          <a:lstStyle/>
          <a:p>
            <a:pPr>
              <a:lnSpc>
                <a:spcPct val="90000"/>
              </a:lnSpc>
            </a:pPr>
            <a:r>
              <a:rPr lang="en-US" sz="1600" dirty="0">
                <a:latin typeface="Times New Roman" panose="02020603050405020304" pitchFamily="18" charset="0"/>
                <a:cs typeface="Times New Roman" panose="02020603050405020304" pitchFamily="18" charset="0"/>
              </a:rPr>
              <a:t>Several companies around the world developing commercial SIBs.</a:t>
            </a:r>
          </a:p>
          <a:p>
            <a:pPr>
              <a:lnSpc>
                <a:spcPct val="90000"/>
              </a:lnSpc>
            </a:pPr>
            <a:endParaRPr lang="en-US" sz="1600" dirty="0">
              <a:latin typeface="Times New Roman" panose="02020603050405020304" pitchFamily="18" charset="0"/>
              <a:cs typeface="Times New Roman" panose="02020603050405020304" pitchFamily="18" charset="0"/>
            </a:endParaRPr>
          </a:p>
          <a:p>
            <a:pPr>
              <a:lnSpc>
                <a:spcPct val="90000"/>
              </a:lnSpc>
            </a:pPr>
            <a:r>
              <a:rPr lang="en-US" sz="1600" i="1" dirty="0" err="1">
                <a:latin typeface="Times New Roman" panose="02020603050405020304" pitchFamily="18" charset="0"/>
                <a:cs typeface="Times New Roman" panose="02020603050405020304" pitchFamily="18" charset="0"/>
              </a:rPr>
              <a:t>Faradion</a:t>
            </a:r>
            <a:r>
              <a:rPr lang="en-US" sz="1600" i="1" dirty="0">
                <a:latin typeface="Times New Roman" panose="02020603050405020304" pitchFamily="18" charset="0"/>
                <a:cs typeface="Times New Roman" panose="02020603050405020304" pitchFamily="18" charset="0"/>
              </a:rPr>
              <a:t> Limited: </a:t>
            </a:r>
            <a:r>
              <a:rPr lang="en-US" sz="1600" dirty="0">
                <a:latin typeface="Times New Roman" panose="02020603050405020304" pitchFamily="18" charset="0"/>
                <a:cs typeface="Times New Roman" panose="02020603050405020304" pitchFamily="18" charset="0"/>
              </a:rPr>
              <a:t>Founded in 2011, use oxide cathodes, hard carbon anodes, liquid electrolyte. 150 </a:t>
            </a:r>
            <a:r>
              <a:rPr lang="en-US" sz="1600" dirty="0" err="1">
                <a:latin typeface="Times New Roman" panose="02020603050405020304" pitchFamily="18" charset="0"/>
                <a:cs typeface="Times New Roman" panose="02020603050405020304" pitchFamily="18" charset="0"/>
              </a:rPr>
              <a:t>Wh</a:t>
            </a:r>
            <a:r>
              <a:rPr lang="en-US" sz="1600" dirty="0">
                <a:latin typeface="Times New Roman" panose="02020603050405020304" pitchFamily="18" charset="0"/>
                <a:cs typeface="Times New Roman" panose="02020603050405020304" pitchFamily="18" charset="0"/>
              </a:rPr>
              <a:t>/kg  specific energy. 1000 cycles at 80% DoD. E-bike and E-scooter applications. </a:t>
            </a:r>
          </a:p>
          <a:p>
            <a:pPr>
              <a:lnSpc>
                <a:spcPct val="90000"/>
              </a:lnSpc>
            </a:pPr>
            <a:endParaRPr lang="en-US" sz="1600" dirty="0">
              <a:latin typeface="Times New Roman" panose="02020603050405020304" pitchFamily="18" charset="0"/>
              <a:cs typeface="Times New Roman" panose="02020603050405020304" pitchFamily="18" charset="0"/>
            </a:endParaRPr>
          </a:p>
          <a:p>
            <a:pPr>
              <a:lnSpc>
                <a:spcPct val="90000"/>
              </a:lnSpc>
            </a:pPr>
            <a:r>
              <a:rPr lang="en-US" sz="1600" i="1" dirty="0">
                <a:latin typeface="Times New Roman" panose="02020603050405020304" pitchFamily="18" charset="0"/>
                <a:cs typeface="Times New Roman" panose="02020603050405020304" pitchFamily="18" charset="0"/>
              </a:rPr>
              <a:t>CATL: </a:t>
            </a:r>
            <a:r>
              <a:rPr lang="en-US" sz="1600" dirty="0">
                <a:latin typeface="Times New Roman" panose="02020603050405020304" pitchFamily="18" charset="0"/>
                <a:cs typeface="Times New Roman" panose="02020603050405020304" pitchFamily="18" charset="0"/>
              </a:rPr>
              <a:t>Bringing SIBs by 2023. Use Prussian blue analogue for cathode, porous carbon for anode. Specific energy of 160 </a:t>
            </a:r>
            <a:r>
              <a:rPr lang="en-US" sz="1600" dirty="0" err="1">
                <a:latin typeface="Times New Roman" panose="02020603050405020304" pitchFamily="18" charset="0"/>
                <a:cs typeface="Times New Roman" panose="02020603050405020304" pitchFamily="18" charset="0"/>
              </a:rPr>
              <a:t>Wh</a:t>
            </a:r>
            <a:r>
              <a:rPr lang="en-US" sz="1600" dirty="0">
                <a:latin typeface="Times New Roman" panose="02020603050405020304" pitchFamily="18" charset="0"/>
                <a:cs typeface="Times New Roman" panose="02020603050405020304" pitchFamily="18" charset="0"/>
              </a:rPr>
              <a:t>/kg. Also plans to produce hybrid battery. </a:t>
            </a:r>
          </a:p>
          <a:p>
            <a:pPr>
              <a:lnSpc>
                <a:spcPct val="90000"/>
              </a:lnSpc>
            </a:pPr>
            <a:endParaRPr lang="en-US" sz="1600" dirty="0">
              <a:latin typeface="Times New Roman" panose="02020603050405020304" pitchFamily="18" charset="0"/>
              <a:cs typeface="Times New Roman" panose="02020603050405020304" pitchFamily="18" charset="0"/>
            </a:endParaRPr>
          </a:p>
          <a:p>
            <a:pPr>
              <a:lnSpc>
                <a:spcPct val="90000"/>
              </a:lnSpc>
            </a:pPr>
            <a:r>
              <a:rPr lang="en-US" sz="1600" i="1" dirty="0">
                <a:latin typeface="Times New Roman" panose="02020603050405020304" pitchFamily="18" charset="0"/>
                <a:cs typeface="Times New Roman" panose="02020603050405020304" pitchFamily="18" charset="0"/>
              </a:rPr>
              <a:t>E-</a:t>
            </a:r>
            <a:r>
              <a:rPr lang="en-US" sz="1600" i="1" dirty="0" err="1">
                <a:latin typeface="Times New Roman" panose="02020603050405020304" pitchFamily="18" charset="0"/>
                <a:cs typeface="Times New Roman" panose="02020603050405020304" pitchFamily="18" charset="0"/>
              </a:rPr>
              <a:t>Lyte</a:t>
            </a:r>
            <a:r>
              <a:rPr lang="en-US" sz="1600" i="1" dirty="0">
                <a:latin typeface="Times New Roman" panose="02020603050405020304" pitchFamily="18" charset="0"/>
                <a:cs typeface="Times New Roman" panose="02020603050405020304" pitchFamily="18" charset="0"/>
              </a:rPr>
              <a:t> Innovations: </a:t>
            </a:r>
            <a:r>
              <a:rPr lang="en-US" sz="1600" dirty="0">
                <a:latin typeface="Times New Roman" panose="02020603050405020304" pitchFamily="18" charset="0"/>
                <a:cs typeface="Times New Roman" panose="02020603050405020304" pitchFamily="18" charset="0"/>
              </a:rPr>
              <a:t>Battery manufacturing of high power, high safety. </a:t>
            </a:r>
          </a:p>
          <a:p>
            <a:pPr>
              <a:lnSpc>
                <a:spcPct val="90000"/>
              </a:lnSpc>
            </a:pPr>
            <a:endParaRPr lang="en-US" sz="1600" dirty="0">
              <a:latin typeface="Times New Roman" panose="02020603050405020304" pitchFamily="18" charset="0"/>
              <a:cs typeface="Times New Roman" panose="02020603050405020304" pitchFamily="18" charset="0"/>
            </a:endParaRPr>
          </a:p>
          <a:p>
            <a:pPr>
              <a:lnSpc>
                <a:spcPct val="90000"/>
              </a:lnSpc>
            </a:pPr>
            <a:r>
              <a:rPr lang="en-US" sz="1600" i="1" dirty="0">
                <a:latin typeface="Times New Roman" panose="02020603050405020304" pitchFamily="18" charset="0"/>
                <a:cs typeface="Times New Roman" panose="02020603050405020304" pitchFamily="18" charset="0"/>
              </a:rPr>
              <a:t>WSU: </a:t>
            </a:r>
            <a:r>
              <a:rPr lang="en-US" sz="1600" dirty="0">
                <a:latin typeface="Times New Roman" panose="02020603050405020304" pitchFamily="18" charset="0"/>
                <a:cs typeface="Times New Roman" panose="02020603050405020304" pitchFamily="18" charset="0"/>
              </a:rPr>
              <a:t>Making saltier SIB, preventing accumulation of salt crystals and a liquid electrolyte that has more room for sodium ions, so sodium keeps circulating. Great power density and 1,000 charging cycles before 80% DoD. </a:t>
            </a:r>
          </a:p>
        </p:txBody>
      </p:sp>
      <p:pic>
        <p:nvPicPr>
          <p:cNvPr id="4" name="Picture 3" descr="Chart&#10;&#10;Description automatically generated">
            <a:extLst>
              <a:ext uri="{FF2B5EF4-FFF2-40B4-BE49-F238E27FC236}">
                <a16:creationId xmlns:a16="http://schemas.microsoft.com/office/drawing/2014/main" id="{CD8192DA-2BEA-4D1F-97B5-EB07AA7771DB}"/>
              </a:ext>
            </a:extLst>
          </p:cNvPr>
          <p:cNvPicPr>
            <a:picLocks noChangeAspect="1"/>
          </p:cNvPicPr>
          <p:nvPr/>
        </p:nvPicPr>
        <p:blipFill>
          <a:blip r:embed="rId3"/>
          <a:stretch>
            <a:fillRect/>
          </a:stretch>
        </p:blipFill>
        <p:spPr>
          <a:xfrm>
            <a:off x="7715647" y="3057356"/>
            <a:ext cx="4370873" cy="245861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097508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guitar&#10;&#10;Description automatically generated with low confidence">
            <a:extLst>
              <a:ext uri="{FF2B5EF4-FFF2-40B4-BE49-F238E27FC236}">
                <a16:creationId xmlns:a16="http://schemas.microsoft.com/office/drawing/2014/main" id="{71E51E9C-87C0-4D39-83F0-D3C335D79BAE}"/>
              </a:ext>
            </a:extLst>
          </p:cNvPr>
          <p:cNvPicPr>
            <a:picLocks noChangeAspect="1"/>
          </p:cNvPicPr>
          <p:nvPr/>
        </p:nvPicPr>
        <p:blipFill rotWithShape="1">
          <a:blip r:embed="rId3">
            <a:alphaModFix amt="35000"/>
          </a:blip>
          <a:srcRect t="15244" b="5809"/>
          <a:stretch/>
        </p:blipFill>
        <p:spPr>
          <a:xfrm>
            <a:off x="20" y="-1"/>
            <a:ext cx="12191980" cy="6858000"/>
          </a:xfrm>
          <a:prstGeom prst="rect">
            <a:avLst/>
          </a:prstGeom>
        </p:spPr>
      </p:pic>
      <p:sp>
        <p:nvSpPr>
          <p:cNvPr id="2" name="Title 1">
            <a:extLst>
              <a:ext uri="{FF2B5EF4-FFF2-40B4-BE49-F238E27FC236}">
                <a16:creationId xmlns:a16="http://schemas.microsoft.com/office/drawing/2014/main" id="{CF3B12BD-B198-4E95-B273-C811A82105AB}"/>
              </a:ext>
            </a:extLst>
          </p:cNvPr>
          <p:cNvSpPr>
            <a:spLocks noGrp="1"/>
          </p:cNvSpPr>
          <p:nvPr>
            <p:ph type="title"/>
          </p:nvPr>
        </p:nvSpPr>
        <p:spPr>
          <a:xfrm>
            <a:off x="646111" y="452718"/>
            <a:ext cx="9404723" cy="1400530"/>
          </a:xfrm>
        </p:spPr>
        <p:txBody>
          <a:bodyPr>
            <a:normAutofit/>
          </a:bodyPr>
          <a:lstStyle/>
          <a:p>
            <a:r>
              <a:rPr lang="en-US" dirty="0"/>
              <a:t>Sodium-ion Batteries in EV’s?</a:t>
            </a:r>
          </a:p>
        </p:txBody>
      </p:sp>
      <p:sp>
        <p:nvSpPr>
          <p:cNvPr id="3" name="Content Placeholder 2">
            <a:extLst>
              <a:ext uri="{FF2B5EF4-FFF2-40B4-BE49-F238E27FC236}">
                <a16:creationId xmlns:a16="http://schemas.microsoft.com/office/drawing/2014/main" id="{D08EA4C5-F018-4210-9AF3-1ED441CDF27B}"/>
              </a:ext>
            </a:extLst>
          </p:cNvPr>
          <p:cNvSpPr>
            <a:spLocks noGrp="1"/>
          </p:cNvSpPr>
          <p:nvPr>
            <p:ph idx="1"/>
          </p:nvPr>
        </p:nvSpPr>
        <p:spPr>
          <a:xfrm>
            <a:off x="1103312" y="2052918"/>
            <a:ext cx="10278562" cy="4195481"/>
          </a:xfrm>
        </p:spPr>
        <p:txBody>
          <a:bodyPr>
            <a:normAutofit lnSpcReduction="10000"/>
          </a:bodyPr>
          <a:lstStyle/>
          <a:p>
            <a:r>
              <a:rPr lang="en-US" dirty="0"/>
              <a:t>What we know: SIBs are cleaner, safer, cheaper to buy, chargers quicker, and performs better in extreme temperatures.</a:t>
            </a:r>
          </a:p>
          <a:p>
            <a:endParaRPr lang="en-US" dirty="0"/>
          </a:p>
          <a:p>
            <a:r>
              <a:rPr lang="en-US" dirty="0"/>
              <a:t>Lithium is expensive to mine, environmentally destructive, and becoming rare. </a:t>
            </a:r>
          </a:p>
          <a:p>
            <a:endParaRPr lang="en-US" dirty="0"/>
          </a:p>
          <a:p>
            <a:r>
              <a:rPr lang="en-US" dirty="0"/>
              <a:t>Higher battery costs </a:t>
            </a:r>
            <a:r>
              <a:rPr lang="en-US" dirty="0">
                <a:sym typeface="Wingdings" panose="05000000000000000000" pitchFamily="2" charset="2"/>
              </a:rPr>
              <a:t> Higher EV costs  need to explore alternatives.</a:t>
            </a:r>
          </a:p>
          <a:p>
            <a:endParaRPr lang="en-US" dirty="0">
              <a:sym typeface="Wingdings" panose="05000000000000000000" pitchFamily="2" charset="2"/>
            </a:endParaRPr>
          </a:p>
          <a:p>
            <a:r>
              <a:rPr lang="en-US" dirty="0">
                <a:sym typeface="Wingdings" panose="05000000000000000000" pitchFamily="2" charset="2"/>
              </a:rPr>
              <a:t>SIBs are non-flammable.; a major added bonus.</a:t>
            </a:r>
          </a:p>
          <a:p>
            <a:endParaRPr lang="en-US" dirty="0">
              <a:sym typeface="Wingdings" panose="05000000000000000000" pitchFamily="2" charset="2"/>
            </a:endParaRPr>
          </a:p>
          <a:p>
            <a:r>
              <a:rPr lang="en-US" dirty="0">
                <a:sym typeface="Wingdings" panose="05000000000000000000" pitchFamily="2" charset="2"/>
              </a:rPr>
              <a:t>CATL: worlds biggest EV battery maker, has added SIBs. Reaches 80% capacity in 15 minutes. But can’t match energy density of LIBs. </a:t>
            </a:r>
          </a:p>
          <a:p>
            <a:endParaRPr lang="en-US" dirty="0"/>
          </a:p>
        </p:txBody>
      </p:sp>
    </p:spTree>
    <p:extLst>
      <p:ext uri="{BB962C8B-B14F-4D97-AF65-F5344CB8AC3E}">
        <p14:creationId xmlns:p14="http://schemas.microsoft.com/office/powerpoint/2010/main" val="2086567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3CCD-03A2-4348-BD6F-CC9A25948BCD}"/>
              </a:ext>
            </a:extLst>
          </p:cNvPr>
          <p:cNvSpPr>
            <a:spLocks noGrp="1"/>
          </p:cNvSpPr>
          <p:nvPr>
            <p:ph type="title"/>
          </p:nvPr>
        </p:nvSpPr>
        <p:spPr>
          <a:xfrm>
            <a:off x="648930" y="629266"/>
            <a:ext cx="9252154" cy="1223983"/>
          </a:xfrm>
        </p:spPr>
        <p:txBody>
          <a:bodyPr>
            <a:normAutofit/>
          </a:bodyPr>
          <a:lstStyle/>
          <a:p>
            <a:r>
              <a:rPr lang="en-US" dirty="0"/>
              <a:t>Possible Alternative?</a:t>
            </a:r>
          </a:p>
        </p:txBody>
      </p:sp>
      <p:sp>
        <p:nvSpPr>
          <p:cNvPr id="3" name="Content Placeholder 2">
            <a:extLst>
              <a:ext uri="{FF2B5EF4-FFF2-40B4-BE49-F238E27FC236}">
                <a16:creationId xmlns:a16="http://schemas.microsoft.com/office/drawing/2014/main" id="{7B14B76E-F22B-40C4-8DE0-F2BE3B832F43}"/>
              </a:ext>
            </a:extLst>
          </p:cNvPr>
          <p:cNvSpPr>
            <a:spLocks noGrp="1"/>
          </p:cNvSpPr>
          <p:nvPr>
            <p:ph idx="1"/>
          </p:nvPr>
        </p:nvSpPr>
        <p:spPr>
          <a:xfrm>
            <a:off x="648457" y="2052214"/>
            <a:ext cx="6420248" cy="4196185"/>
          </a:xfrm>
        </p:spPr>
        <p:txBody>
          <a:bodyPr>
            <a:normAutofit/>
          </a:bodyPr>
          <a:lstStyle/>
          <a:p>
            <a:r>
              <a:rPr lang="en-US" dirty="0"/>
              <a:t>CATL announced development of single system that features SIB and LIBs. </a:t>
            </a:r>
          </a:p>
          <a:p>
            <a:r>
              <a:rPr lang="en-US" dirty="0"/>
              <a:t>Would deliver energy densities of LIB combined with advantages of SIBs technology. </a:t>
            </a:r>
          </a:p>
          <a:p>
            <a:r>
              <a:rPr lang="en-US" dirty="0"/>
              <a:t>Need to develop high-performance, low-cost batteries. </a:t>
            </a:r>
          </a:p>
          <a:p>
            <a:r>
              <a:rPr lang="en-US" dirty="0"/>
              <a:t>CATL will continue developing standalone SIBs, goal of reaching 200 </a:t>
            </a:r>
            <a:r>
              <a:rPr lang="en-US" dirty="0" err="1"/>
              <a:t>Wh</a:t>
            </a:r>
            <a:r>
              <a:rPr lang="en-US" dirty="0"/>
              <a:t>/kg. </a:t>
            </a:r>
          </a:p>
        </p:txBody>
      </p:sp>
      <p:pic>
        <p:nvPicPr>
          <p:cNvPr id="5" name="Picture 4" descr="Diagram, text&#10;&#10;Description automatically generated">
            <a:extLst>
              <a:ext uri="{FF2B5EF4-FFF2-40B4-BE49-F238E27FC236}">
                <a16:creationId xmlns:a16="http://schemas.microsoft.com/office/drawing/2014/main" id="{CD794B12-2631-40AA-BFA3-6CF771C52E77}"/>
              </a:ext>
            </a:extLst>
          </p:cNvPr>
          <p:cNvPicPr>
            <a:picLocks noChangeAspect="1"/>
          </p:cNvPicPr>
          <p:nvPr/>
        </p:nvPicPr>
        <p:blipFill>
          <a:blip r:embed="rId4"/>
          <a:stretch>
            <a:fillRect/>
          </a:stretch>
        </p:blipFill>
        <p:spPr>
          <a:xfrm>
            <a:off x="7534655" y="2052214"/>
            <a:ext cx="4008888" cy="376469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337512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9468-9D26-46E4-A50A-9AB79E33A683}"/>
              </a:ext>
            </a:extLst>
          </p:cNvPr>
          <p:cNvSpPr>
            <a:spLocks noGrp="1"/>
          </p:cNvSpPr>
          <p:nvPr>
            <p:ph type="title"/>
          </p:nvPr>
        </p:nvSpPr>
        <p:spPr/>
        <p:txBody>
          <a:bodyPr/>
          <a:lstStyle/>
          <a:p>
            <a:r>
              <a:rPr lang="en-US" dirty="0"/>
              <a:t>Discussion </a:t>
            </a:r>
          </a:p>
        </p:txBody>
      </p:sp>
      <p:sp>
        <p:nvSpPr>
          <p:cNvPr id="17" name="Content Placeholder 16">
            <a:extLst>
              <a:ext uri="{FF2B5EF4-FFF2-40B4-BE49-F238E27FC236}">
                <a16:creationId xmlns:a16="http://schemas.microsoft.com/office/drawing/2014/main" id="{D185C241-3999-428B-83FD-AC4535FD40D2}"/>
              </a:ext>
            </a:extLst>
          </p:cNvPr>
          <p:cNvSpPr>
            <a:spLocks noGrp="1"/>
          </p:cNvSpPr>
          <p:nvPr>
            <p:ph idx="1"/>
          </p:nvPr>
        </p:nvSpPr>
        <p:spPr>
          <a:xfrm>
            <a:off x="645130" y="2052918"/>
            <a:ext cx="9404723" cy="4195481"/>
          </a:xfrm>
        </p:spPr>
        <p:txBody>
          <a:bodyPr/>
          <a:lstStyle/>
          <a:p>
            <a:r>
              <a:rPr lang="en-US" dirty="0"/>
              <a:t>Currently, it seems SIBs are best as a supplement and not a substitute.</a:t>
            </a:r>
          </a:p>
          <a:p>
            <a:r>
              <a:rPr lang="en-US" dirty="0"/>
              <a:t> Could see mass production of SIBs as early as 2023. </a:t>
            </a:r>
          </a:p>
          <a:p>
            <a:r>
              <a:rPr lang="en-US" dirty="0"/>
              <a:t>SIBs are just the beginning; we will see LIBs being replaced with different types of batteries in different applications. </a:t>
            </a:r>
          </a:p>
          <a:p>
            <a:r>
              <a:rPr lang="en-US" dirty="0"/>
              <a:t>The advantages and disadvantages seem to be balanced.</a:t>
            </a:r>
          </a:p>
        </p:txBody>
      </p:sp>
    </p:spTree>
    <p:extLst>
      <p:ext uri="{BB962C8B-B14F-4D97-AF65-F5344CB8AC3E}">
        <p14:creationId xmlns:p14="http://schemas.microsoft.com/office/powerpoint/2010/main" val="1324368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9DB2-DD55-414B-A373-B359C6B45022}"/>
              </a:ext>
            </a:extLst>
          </p:cNvPr>
          <p:cNvSpPr>
            <a:spLocks noGrp="1"/>
          </p:cNvSpPr>
          <p:nvPr>
            <p:ph type="title"/>
          </p:nvPr>
        </p:nvSpPr>
        <p:spPr/>
        <p:txBody>
          <a:bodyPr/>
          <a:lstStyle/>
          <a:p>
            <a:r>
              <a:rPr lang="en-US" dirty="0"/>
              <a:t>Further Work?</a:t>
            </a:r>
          </a:p>
        </p:txBody>
      </p:sp>
      <p:sp>
        <p:nvSpPr>
          <p:cNvPr id="3" name="Content Placeholder 2">
            <a:extLst>
              <a:ext uri="{FF2B5EF4-FFF2-40B4-BE49-F238E27FC236}">
                <a16:creationId xmlns:a16="http://schemas.microsoft.com/office/drawing/2014/main" id="{E8D0DFC7-D629-4B90-A4FB-AA7D26E7D2E7}"/>
              </a:ext>
            </a:extLst>
          </p:cNvPr>
          <p:cNvSpPr>
            <a:spLocks noGrp="1"/>
          </p:cNvSpPr>
          <p:nvPr>
            <p:ph idx="1"/>
          </p:nvPr>
        </p:nvSpPr>
        <p:spPr>
          <a:xfrm>
            <a:off x="646111" y="1331259"/>
            <a:ext cx="9404722" cy="4195481"/>
          </a:xfrm>
        </p:spPr>
        <p:txBody>
          <a:bodyPr/>
          <a:lstStyle/>
          <a:p>
            <a:r>
              <a:rPr lang="en-US" dirty="0"/>
              <a:t>If cost of SIBs further reduced, will be favored in grid-storage and home energy storage. </a:t>
            </a:r>
          </a:p>
          <a:p>
            <a:r>
              <a:rPr lang="en-US" dirty="0"/>
              <a:t>Need to work on cost improvements, energy density, to one day replace any application where LIBs currently serve.</a:t>
            </a:r>
          </a:p>
          <a:p>
            <a:r>
              <a:rPr lang="en-US" dirty="0"/>
              <a:t>Potential for:</a:t>
            </a:r>
          </a:p>
          <a:p>
            <a:pPr marL="400050" lvl="1" indent="0">
              <a:buNone/>
            </a:pPr>
            <a:r>
              <a:rPr lang="en-US" dirty="0"/>
              <a:t>Lithium &amp; Sodium Mixed Batteries.</a:t>
            </a:r>
          </a:p>
          <a:p>
            <a:pPr marL="400050" lvl="1" indent="0">
              <a:buNone/>
            </a:pPr>
            <a:r>
              <a:rPr lang="en-US" dirty="0"/>
              <a:t>Sodium Solid State Batteries. </a:t>
            </a:r>
          </a:p>
          <a:p>
            <a:pPr marL="400050" lvl="1" indent="0">
              <a:buNone/>
            </a:pPr>
            <a:r>
              <a:rPr lang="en-US" dirty="0"/>
              <a:t>Potassium-ion Batteries. </a:t>
            </a:r>
          </a:p>
          <a:p>
            <a:endParaRPr lang="en-US" dirty="0"/>
          </a:p>
        </p:txBody>
      </p:sp>
      <p:pic>
        <p:nvPicPr>
          <p:cNvPr id="4" name="Picture 3">
            <a:extLst>
              <a:ext uri="{FF2B5EF4-FFF2-40B4-BE49-F238E27FC236}">
                <a16:creationId xmlns:a16="http://schemas.microsoft.com/office/drawing/2014/main" id="{0CCF604C-CC9A-4641-BDE7-6E6F4A21106D}"/>
              </a:ext>
            </a:extLst>
          </p:cNvPr>
          <p:cNvPicPr>
            <a:picLocks noChangeAspect="1"/>
          </p:cNvPicPr>
          <p:nvPr/>
        </p:nvPicPr>
        <p:blipFill>
          <a:blip r:embed="rId3"/>
          <a:stretch>
            <a:fillRect/>
          </a:stretch>
        </p:blipFill>
        <p:spPr>
          <a:xfrm>
            <a:off x="5905299" y="3192614"/>
            <a:ext cx="5973355" cy="2334126"/>
          </a:xfrm>
          <a:prstGeom prst="rect">
            <a:avLst/>
          </a:prstGeom>
        </p:spPr>
      </p:pic>
      <p:pic>
        <p:nvPicPr>
          <p:cNvPr id="5" name="Picture 2" descr="See the source image">
            <a:extLst>
              <a:ext uri="{FF2B5EF4-FFF2-40B4-BE49-F238E27FC236}">
                <a16:creationId xmlns:a16="http://schemas.microsoft.com/office/drawing/2014/main" id="{62A03917-47C3-4871-816A-F8488A705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317" y="4684022"/>
            <a:ext cx="3556922" cy="191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354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332A-060E-48BE-839E-EB744F19CABD}"/>
              </a:ext>
            </a:extLst>
          </p:cNvPr>
          <p:cNvSpPr>
            <a:spLocks noGrp="1"/>
          </p:cNvSpPr>
          <p:nvPr>
            <p:ph type="title"/>
          </p:nvPr>
        </p:nvSpPr>
        <p:spPr>
          <a:xfrm>
            <a:off x="648930" y="629266"/>
            <a:ext cx="9252154" cy="1223983"/>
          </a:xfrm>
        </p:spPr>
        <p:txBody>
          <a:bodyPr>
            <a:normAutofit/>
          </a:bodyPr>
          <a:lstStyle/>
          <a:p>
            <a:pPr>
              <a:lnSpc>
                <a:spcPct val="90000"/>
              </a:lnSpc>
            </a:pPr>
            <a:r>
              <a:rPr lang="en-US" sz="3900"/>
              <a:t>History</a:t>
            </a:r>
            <a:br>
              <a:rPr lang="en-US" sz="3900"/>
            </a:br>
            <a:endParaRPr lang="en-US" sz="3900"/>
          </a:p>
        </p:txBody>
      </p:sp>
      <p:sp>
        <p:nvSpPr>
          <p:cNvPr id="3" name="Content Placeholder 2">
            <a:extLst>
              <a:ext uri="{FF2B5EF4-FFF2-40B4-BE49-F238E27FC236}">
                <a16:creationId xmlns:a16="http://schemas.microsoft.com/office/drawing/2014/main" id="{BE13A5C6-568F-42F6-9101-F5EC45DAE1B4}"/>
              </a:ext>
            </a:extLst>
          </p:cNvPr>
          <p:cNvSpPr>
            <a:spLocks noGrp="1"/>
          </p:cNvSpPr>
          <p:nvPr>
            <p:ph idx="1"/>
          </p:nvPr>
        </p:nvSpPr>
        <p:spPr>
          <a:xfrm>
            <a:off x="648457" y="2052214"/>
            <a:ext cx="5054511" cy="4196185"/>
          </a:xfrm>
        </p:spPr>
        <p:txBody>
          <a:bodyPr>
            <a:normAutofit/>
          </a:bodyPr>
          <a:lstStyle/>
          <a:p>
            <a:pPr>
              <a:lnSpc>
                <a:spcPct val="90000"/>
              </a:lnSpc>
            </a:pPr>
            <a:r>
              <a:rPr lang="en-US" sz="1800" dirty="0"/>
              <a:t>Development of Sodium-ion Battery (SIB) took place along with Lithium-ion Battery (LIB) in 1970s. </a:t>
            </a:r>
          </a:p>
          <a:p>
            <a:pPr>
              <a:lnSpc>
                <a:spcPct val="90000"/>
              </a:lnSpc>
            </a:pPr>
            <a:endParaRPr lang="en-US" sz="1800" dirty="0"/>
          </a:p>
          <a:p>
            <a:pPr>
              <a:lnSpc>
                <a:spcPct val="90000"/>
              </a:lnSpc>
            </a:pPr>
            <a:r>
              <a:rPr lang="en-US" sz="1800" dirty="0"/>
              <a:t>In 1990s; LIB had more commercial promise, interest in SIB declined.</a:t>
            </a:r>
          </a:p>
          <a:p>
            <a:pPr>
              <a:lnSpc>
                <a:spcPct val="90000"/>
              </a:lnSpc>
            </a:pPr>
            <a:endParaRPr lang="en-US" sz="1800" dirty="0"/>
          </a:p>
          <a:p>
            <a:pPr>
              <a:lnSpc>
                <a:spcPct val="90000"/>
              </a:lnSpc>
            </a:pPr>
            <a:r>
              <a:rPr lang="en-US" sz="1800" dirty="0"/>
              <a:t>In 2010s; SIB gained interest again, due to demand and cost of LIB.</a:t>
            </a:r>
          </a:p>
          <a:p>
            <a:pPr>
              <a:lnSpc>
                <a:spcPct val="90000"/>
              </a:lnSpc>
            </a:pPr>
            <a:endParaRPr lang="en-US" sz="1800" dirty="0"/>
          </a:p>
          <a:p>
            <a:pPr>
              <a:lnSpc>
                <a:spcPct val="90000"/>
              </a:lnSpc>
            </a:pPr>
            <a:r>
              <a:rPr lang="en-US" sz="1800" dirty="0"/>
              <a:t>Now, SIB have received academic and commercial interest.</a:t>
            </a:r>
          </a:p>
        </p:txBody>
      </p:sp>
      <p:pic>
        <p:nvPicPr>
          <p:cNvPr id="5" name="Picture 4">
            <a:extLst>
              <a:ext uri="{FF2B5EF4-FFF2-40B4-BE49-F238E27FC236}">
                <a16:creationId xmlns:a16="http://schemas.microsoft.com/office/drawing/2014/main" id="{6175EAF5-5EF4-4FDD-87D8-7C9FB7E17474}"/>
              </a:ext>
            </a:extLst>
          </p:cNvPr>
          <p:cNvPicPr>
            <a:picLocks noChangeAspect="1"/>
          </p:cNvPicPr>
          <p:nvPr/>
        </p:nvPicPr>
        <p:blipFill rotWithShape="1">
          <a:blip r:embed="rId4"/>
          <a:srcRect l="21915" r="29366" b="2"/>
          <a:stretch/>
        </p:blipFill>
        <p:spPr>
          <a:xfrm>
            <a:off x="6091916" y="2052213"/>
            <a:ext cx="5451627"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47812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C55D-BB7C-46A3-8177-71448BA9E97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B7B5ACF-D18A-4B51-AEC3-CA218DF04F1D}"/>
              </a:ext>
            </a:extLst>
          </p:cNvPr>
          <p:cNvSpPr>
            <a:spLocks noGrp="1"/>
          </p:cNvSpPr>
          <p:nvPr>
            <p:ph idx="1"/>
          </p:nvPr>
        </p:nvSpPr>
        <p:spPr/>
        <p:txBody>
          <a:bodyPr>
            <a:normAutofit fontScale="70000" lnSpcReduction="20000"/>
          </a:bodyPr>
          <a:lstStyle/>
          <a:p>
            <a:r>
              <a:rPr lang="en-US" dirty="0"/>
              <a:t>Zeng, H. (2021, November 16). What are sodium batteries, and can they replace lithium batteries? QH Tech. </a:t>
            </a:r>
            <a:r>
              <a:rPr lang="en-US" dirty="0">
                <a:hlinkClick r:id="rId2"/>
              </a:rPr>
              <a:t>https://powerstationbattery.com/blogs/blog/sodium-ion-batteries</a:t>
            </a:r>
            <a:endParaRPr lang="en-US" dirty="0"/>
          </a:p>
          <a:p>
            <a:r>
              <a:rPr lang="en-US" dirty="0"/>
              <a:t>Nayak, P. K., Yang, L., Brehm, W., &amp; </a:t>
            </a:r>
            <a:r>
              <a:rPr lang="en-US" dirty="0" err="1"/>
              <a:t>Adelhelm</a:t>
            </a:r>
            <a:r>
              <a:rPr lang="en-US" dirty="0"/>
              <a:t>, P. (2017). From Lithium-Ion to Sodium-Ion Batteries: Advantages, Challenges, and Surprises. </a:t>
            </a:r>
            <a:r>
              <a:rPr lang="en-US" dirty="0" err="1"/>
              <a:t>Angewandte</a:t>
            </a:r>
            <a:r>
              <a:rPr lang="en-US" dirty="0"/>
              <a:t> </a:t>
            </a:r>
            <a:r>
              <a:rPr lang="en-US" dirty="0" err="1"/>
              <a:t>Chemie</a:t>
            </a:r>
            <a:r>
              <a:rPr lang="en-US" dirty="0"/>
              <a:t> International Edition, 57(1), 102–120. https://doi.org/10.1002/anie.201703772</a:t>
            </a:r>
          </a:p>
          <a:p>
            <a:r>
              <a:rPr lang="en-US" dirty="0"/>
              <a:t>Abraham, K. M. (2020). How Comparable Are Sodium-Ion Batteries to Lithium-Ion Counterparts? ACS Energy Letters, 5(11), 3544–3547. https://doi.org/10.1021/acsenergylett.0c02181</a:t>
            </a:r>
          </a:p>
          <a:p>
            <a:r>
              <a:rPr lang="en-US" sz="1800" dirty="0">
                <a:effectLst/>
                <a:latin typeface="Times New Roman" panose="02020603050405020304" pitchFamily="18" charset="0"/>
              </a:rPr>
              <a:t>Delbert, C. (2020, June 3). </a:t>
            </a:r>
            <a:r>
              <a:rPr lang="en-US" sz="1800" i="1" dirty="0">
                <a:effectLst/>
                <a:latin typeface="Times New Roman" panose="02020603050405020304" pitchFamily="18" charset="0"/>
              </a:rPr>
              <a:t>Scientists Just Built the Best Sodium Battery Ever</a:t>
            </a:r>
            <a:r>
              <a:rPr lang="en-US" sz="1800" dirty="0">
                <a:effectLst/>
                <a:latin typeface="Times New Roman" panose="02020603050405020304" pitchFamily="18" charset="0"/>
              </a:rPr>
              <a:t>. Popular Mechanics. </a:t>
            </a:r>
            <a:r>
              <a:rPr lang="en-US" sz="1800" dirty="0">
                <a:effectLst/>
                <a:latin typeface="Times New Roman" panose="02020603050405020304" pitchFamily="18" charset="0"/>
                <a:hlinkClick r:id="rId3"/>
              </a:rPr>
              <a:t>https://www.popularmechanics.com/science/a32743665/best-sodium-ion-battery/</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Lei Wang, </a:t>
            </a:r>
            <a:r>
              <a:rPr lang="en-US" sz="1800" dirty="0" err="1">
                <a:effectLst/>
                <a:latin typeface="Times New Roman" panose="02020603050405020304" pitchFamily="18" charset="0"/>
              </a:rPr>
              <a:t>JianxingHu</a:t>
            </a:r>
            <a:r>
              <a:rPr lang="en-US" sz="1800" dirty="0">
                <a:effectLst/>
                <a:latin typeface="Times New Roman" panose="02020603050405020304" pitchFamily="18" charset="0"/>
              </a:rPr>
              <a:t>, </a:t>
            </a:r>
            <a:r>
              <a:rPr lang="en-US" sz="1800" dirty="0" err="1">
                <a:effectLst/>
                <a:latin typeface="Times New Roman" panose="02020603050405020304" pitchFamily="18" charset="0"/>
              </a:rPr>
              <a:t>YajuanYu</a:t>
            </a:r>
            <a:r>
              <a:rPr lang="en-US" sz="1800" dirty="0">
                <a:effectLst/>
                <a:latin typeface="Times New Roman" panose="02020603050405020304" pitchFamily="18" charset="0"/>
              </a:rPr>
              <a:t>, </a:t>
            </a:r>
            <a:r>
              <a:rPr lang="en-US" sz="1800" dirty="0" err="1">
                <a:effectLst/>
                <a:latin typeface="Times New Roman" panose="02020603050405020304" pitchFamily="18" charset="0"/>
              </a:rPr>
              <a:t>KaiHuang</a:t>
            </a:r>
            <a:r>
              <a:rPr lang="en-US" sz="1800" dirty="0">
                <a:effectLst/>
                <a:latin typeface="Times New Roman" panose="02020603050405020304" pitchFamily="18" charset="0"/>
              </a:rPr>
              <a:t> and </a:t>
            </a:r>
            <a:r>
              <a:rPr lang="en-US" sz="1800" dirty="0" err="1">
                <a:effectLst/>
                <a:latin typeface="Times New Roman" panose="02020603050405020304" pitchFamily="18" charset="0"/>
              </a:rPr>
              <a:t>YuchenHua</a:t>
            </a:r>
            <a:r>
              <a:rPr lang="en-US" sz="1800" dirty="0">
                <a:effectLst/>
                <a:latin typeface="Times New Roman" panose="02020603050405020304" pitchFamily="18" charset="0"/>
              </a:rPr>
              <a:t>, Lithium-air, lithium-sulfur, and sodium-ion, which secondary battery category is more environmentally friendly and promising based on footprint family indicators? Journal of Cleaner Production, 2020, 276.</a:t>
            </a:r>
          </a:p>
          <a:p>
            <a:r>
              <a:rPr lang="en-US" sz="1800" dirty="0">
                <a:effectLst/>
                <a:latin typeface="Times New Roman" panose="02020603050405020304" pitchFamily="18" charset="0"/>
              </a:rPr>
              <a:t> Xiao Chen, </a:t>
            </a:r>
            <a:r>
              <a:rPr lang="en-US" sz="1800" dirty="0" err="1">
                <a:effectLst/>
                <a:latin typeface="Times New Roman" panose="02020603050405020304" pitchFamily="18" charset="0"/>
              </a:rPr>
              <a:t>Yitian</a:t>
            </a:r>
            <a:r>
              <a:rPr lang="en-US" sz="1800" dirty="0">
                <a:effectLst/>
                <a:latin typeface="Times New Roman" panose="02020603050405020304" pitchFamily="18" charset="0"/>
              </a:rPr>
              <a:t> </a:t>
            </a:r>
            <a:r>
              <a:rPr lang="en-US" sz="1800" dirty="0" err="1">
                <a:effectLst/>
                <a:latin typeface="Times New Roman" panose="02020603050405020304" pitchFamily="18" charset="0"/>
              </a:rPr>
              <a:t>Bie</a:t>
            </a:r>
            <a:r>
              <a:rPr lang="en-US" sz="1800" dirty="0">
                <a:effectLst/>
                <a:latin typeface="Times New Roman" panose="02020603050405020304" pitchFamily="18" charset="0"/>
              </a:rPr>
              <a:t>, Fei Teng, Sodium battery positioning energy storage and lead-acid replacement, lithium battery is still the mainstream—New Energy Lithium Battery Series Report No. 5, </a:t>
            </a:r>
            <a:r>
              <a:rPr lang="en-US" sz="1800" dirty="0" err="1">
                <a:effectLst/>
                <a:latin typeface="Times New Roman" panose="02020603050405020304" pitchFamily="18" charset="0"/>
              </a:rPr>
              <a:t>Huaan</a:t>
            </a:r>
            <a:r>
              <a:rPr lang="en-US" sz="1800" dirty="0">
                <a:effectLst/>
                <a:latin typeface="Times New Roman" panose="02020603050405020304" pitchFamily="18" charset="0"/>
              </a:rPr>
              <a:t> Securities, 2021.</a:t>
            </a:r>
          </a:p>
          <a:p>
            <a:r>
              <a:rPr lang="en-US" sz="1800" dirty="0">
                <a:effectLst/>
                <a:latin typeface="Times New Roman" panose="02020603050405020304" pitchFamily="18" charset="0"/>
              </a:rPr>
              <a:t>Houser, K. (2021, August 5). The world’s first sodium-ion battery for EVs has arrived. </a:t>
            </a:r>
            <a:r>
              <a:rPr lang="en-US" sz="1800" dirty="0" err="1">
                <a:effectLst/>
                <a:latin typeface="Times New Roman" panose="02020603050405020304" pitchFamily="18" charset="0"/>
              </a:rPr>
              <a:t>Freethink</a:t>
            </a:r>
            <a:r>
              <a:rPr lang="en-US" sz="1800" dirty="0">
                <a:effectLst/>
                <a:latin typeface="Times New Roman" panose="02020603050405020304" pitchFamily="18" charset="0"/>
              </a:rPr>
              <a:t>. </a:t>
            </a:r>
            <a:r>
              <a:rPr lang="en-US" sz="1800" dirty="0">
                <a:effectLst/>
                <a:latin typeface="Times New Roman" panose="02020603050405020304" pitchFamily="18" charset="0"/>
                <a:hlinkClick r:id="rId4"/>
              </a:rPr>
              <a:t>https://www.freethink.com/technology/sodium-ion-battery</a:t>
            </a:r>
            <a:endParaRPr lang="en-US" sz="1800" dirty="0">
              <a:effectLst/>
              <a:latin typeface="Times New Roman" panose="02020603050405020304" pitchFamily="18" charset="0"/>
            </a:endParaRPr>
          </a:p>
          <a:p>
            <a:r>
              <a:rPr lang="en-US" sz="1600" dirty="0">
                <a:hlinkClick r:id="rId5"/>
              </a:rPr>
              <a:t>Working principle lithium-ion battery - E-</a:t>
            </a:r>
            <a:r>
              <a:rPr lang="en-US" sz="1600" dirty="0" err="1">
                <a:hlinkClick r:id="rId5"/>
              </a:rPr>
              <a:t>Lyte</a:t>
            </a:r>
            <a:r>
              <a:rPr lang="en-US" sz="1600" dirty="0">
                <a:hlinkClick r:id="rId5"/>
              </a:rPr>
              <a:t> Innovations GmbH (e-lyte-innovations.de)</a:t>
            </a:r>
            <a:endParaRPr lang="en-US" sz="1800" dirty="0">
              <a:effectLst/>
              <a:latin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358767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5D73-0010-4FA8-ABC2-343DB3BC4A37}"/>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7F62CE14-002E-49E0-A5BB-F7E49ED49F1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89719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160BBF-9EBF-4C16-B20B-999E7EAF9CCE}"/>
              </a:ext>
            </a:extLst>
          </p:cNvPr>
          <p:cNvSpPr>
            <a:spLocks noGrp="1"/>
          </p:cNvSpPr>
          <p:nvPr>
            <p:ph type="title"/>
          </p:nvPr>
        </p:nvSpPr>
        <p:spPr>
          <a:xfrm>
            <a:off x="5411931" y="452718"/>
            <a:ext cx="4638903" cy="1400530"/>
          </a:xfrm>
        </p:spPr>
        <p:txBody>
          <a:bodyPr>
            <a:normAutofit/>
          </a:bodyPr>
          <a:lstStyle/>
          <a:p>
            <a:r>
              <a:rPr lang="en-US"/>
              <a:t>Background and Definition </a:t>
            </a:r>
            <a:endParaRPr lang="en-US" dirty="0"/>
          </a:p>
        </p:txBody>
      </p:sp>
      <p:sp>
        <p:nvSpPr>
          <p:cNvPr id="1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AA2AA012-0A00-4AB6-8877-FE6B1A907200}"/>
              </a:ext>
            </a:extLst>
          </p:cNvPr>
          <p:cNvPicPr>
            <a:picLocks noChangeAspect="1"/>
          </p:cNvPicPr>
          <p:nvPr/>
        </p:nvPicPr>
        <p:blipFill rotWithShape="1">
          <a:blip r:embed="rId4"/>
          <a:srcRect l="32407" r="19188"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9" name="Rectangle 1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F972B2D-A24A-4DE5-879A-F1476AABF35B}"/>
              </a:ext>
            </a:extLst>
          </p:cNvPr>
          <p:cNvSpPr>
            <a:spLocks noGrp="1"/>
          </p:cNvSpPr>
          <p:nvPr>
            <p:ph idx="1"/>
          </p:nvPr>
        </p:nvSpPr>
        <p:spPr>
          <a:xfrm>
            <a:off x="5410950" y="2052918"/>
            <a:ext cx="6259682" cy="4612577"/>
          </a:xfrm>
        </p:spPr>
        <p:txBody>
          <a:bodyPr>
            <a:normAutofit fontScale="92500" lnSpcReduction="10000"/>
          </a:bodyPr>
          <a:lstStyle/>
          <a:p>
            <a:pPr>
              <a:lnSpc>
                <a:spcPct val="90000"/>
              </a:lnSpc>
            </a:pPr>
            <a:r>
              <a:rPr lang="en-US" sz="1900" dirty="0"/>
              <a:t>SIB is a secondary type of battery, or a rechargeable battery.</a:t>
            </a:r>
          </a:p>
          <a:p>
            <a:pPr>
              <a:lnSpc>
                <a:spcPct val="90000"/>
              </a:lnSpc>
            </a:pPr>
            <a:r>
              <a:rPr lang="en-US" sz="1900" dirty="0"/>
              <a:t>Uses charging principle of intercalation and deintercalation.</a:t>
            </a:r>
          </a:p>
          <a:p>
            <a:pPr>
              <a:lnSpc>
                <a:spcPct val="90000"/>
              </a:lnSpc>
            </a:pPr>
            <a:r>
              <a:rPr lang="en-US" sz="1900" dirty="0"/>
              <a:t>Relies on the movement of sodium ions between the electrodes.</a:t>
            </a:r>
          </a:p>
          <a:p>
            <a:pPr>
              <a:lnSpc>
                <a:spcPct val="90000"/>
              </a:lnSpc>
            </a:pPr>
            <a:r>
              <a:rPr lang="en-US" sz="1900" dirty="0"/>
              <a:t>Analogous to the LIB but uses the sodium ions as charge carriers. </a:t>
            </a:r>
          </a:p>
          <a:p>
            <a:pPr>
              <a:lnSpc>
                <a:spcPct val="90000"/>
              </a:lnSpc>
            </a:pPr>
            <a:r>
              <a:rPr lang="en-US" sz="1900" dirty="0"/>
              <a:t>Very similar working principle and cell construction to LIB.</a:t>
            </a:r>
          </a:p>
          <a:p>
            <a:pPr>
              <a:lnSpc>
                <a:spcPct val="90000"/>
              </a:lnSpc>
            </a:pPr>
            <a:endParaRPr lang="en-US" sz="1900" dirty="0"/>
          </a:p>
          <a:p>
            <a:pPr>
              <a:lnSpc>
                <a:spcPct val="90000"/>
              </a:lnSpc>
            </a:pPr>
            <a:endParaRPr lang="en-US" sz="1900" dirty="0"/>
          </a:p>
          <a:p>
            <a:pPr>
              <a:lnSpc>
                <a:spcPct val="90000"/>
              </a:lnSpc>
            </a:pPr>
            <a:endParaRPr lang="en-US" sz="1100" dirty="0"/>
          </a:p>
          <a:p>
            <a:pPr>
              <a:lnSpc>
                <a:spcPct val="90000"/>
              </a:lnSpc>
            </a:pPr>
            <a:endParaRPr lang="en-US" sz="1100" dirty="0"/>
          </a:p>
          <a:p>
            <a:pPr>
              <a:lnSpc>
                <a:spcPct val="90000"/>
              </a:lnSpc>
            </a:pPr>
            <a:endParaRPr lang="en-US" sz="1100" dirty="0"/>
          </a:p>
          <a:p>
            <a:pPr marL="0" indent="0">
              <a:lnSpc>
                <a:spcPct val="90000"/>
              </a:lnSpc>
              <a:buNone/>
            </a:pPr>
            <a:r>
              <a:rPr lang="en-US" sz="1500" i="1" dirty="0"/>
              <a:t>Note: Sodium and Lithium belong to same group in periodic table. </a:t>
            </a:r>
          </a:p>
        </p:txBody>
      </p:sp>
    </p:spTree>
    <p:extLst>
      <p:ext uri="{BB962C8B-B14F-4D97-AF65-F5344CB8AC3E}">
        <p14:creationId xmlns:p14="http://schemas.microsoft.com/office/powerpoint/2010/main" val="3310648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5951-3635-4EB0-A387-0AD8B6790857}"/>
              </a:ext>
            </a:extLst>
          </p:cNvPr>
          <p:cNvSpPr>
            <a:spLocks noGrp="1"/>
          </p:cNvSpPr>
          <p:nvPr>
            <p:ph type="title"/>
          </p:nvPr>
        </p:nvSpPr>
        <p:spPr/>
        <p:txBody>
          <a:bodyPr/>
          <a:lstStyle/>
          <a:p>
            <a:r>
              <a:rPr lang="en-US" dirty="0"/>
              <a:t>Motivation   </a:t>
            </a:r>
          </a:p>
        </p:txBody>
      </p:sp>
      <p:sp>
        <p:nvSpPr>
          <p:cNvPr id="3" name="Content Placeholder 2">
            <a:extLst>
              <a:ext uri="{FF2B5EF4-FFF2-40B4-BE49-F238E27FC236}">
                <a16:creationId xmlns:a16="http://schemas.microsoft.com/office/drawing/2014/main" id="{0F715D2B-0D98-4E64-B1D7-66AC348C5C88}"/>
              </a:ext>
            </a:extLst>
          </p:cNvPr>
          <p:cNvSpPr>
            <a:spLocks noGrp="1"/>
          </p:cNvSpPr>
          <p:nvPr>
            <p:ph idx="1"/>
          </p:nvPr>
        </p:nvSpPr>
        <p:spPr>
          <a:xfrm>
            <a:off x="645132" y="2052918"/>
            <a:ext cx="9404722" cy="4195481"/>
          </a:xfrm>
        </p:spPr>
        <p:txBody>
          <a:bodyPr>
            <a:normAutofit lnSpcReduction="10000"/>
          </a:bodyPr>
          <a:lstStyle/>
          <a:p>
            <a:r>
              <a:rPr lang="en-US" dirty="0"/>
              <a:t>Compared with LIB, SIBs have many advantages but also critical disadvantages.</a:t>
            </a:r>
          </a:p>
          <a:p>
            <a:r>
              <a:rPr lang="en-US" dirty="0"/>
              <a:t>Can currently be used in low-end energy storage, electric bicycles and others. </a:t>
            </a:r>
          </a:p>
          <a:p>
            <a:r>
              <a:rPr lang="en-US" dirty="0"/>
              <a:t>Difficult to use in high-end EVs, large-sized energy storage systems.</a:t>
            </a:r>
          </a:p>
          <a:p>
            <a:r>
              <a:rPr lang="en-US" dirty="0"/>
              <a:t>If SIBs are commercialized, will bring all around benefits. </a:t>
            </a:r>
          </a:p>
          <a:p>
            <a:endParaRPr lang="en-US" dirty="0"/>
          </a:p>
          <a:p>
            <a:r>
              <a:rPr lang="en-US" dirty="0"/>
              <a:t>Questions and objectives:</a:t>
            </a:r>
          </a:p>
          <a:p>
            <a:pPr marL="400050" lvl="1" indent="0">
              <a:buNone/>
            </a:pPr>
            <a:r>
              <a:rPr lang="en-US" dirty="0"/>
              <a:t>How fair is SIB from commercialization?</a:t>
            </a:r>
          </a:p>
          <a:p>
            <a:pPr marL="400050" lvl="1" indent="0">
              <a:buNone/>
            </a:pPr>
            <a:r>
              <a:rPr lang="en-US" dirty="0"/>
              <a:t>Can it replace the current mainstream LIBs?</a:t>
            </a:r>
          </a:p>
          <a:p>
            <a:pPr marL="400050" lvl="1" indent="0">
              <a:buNone/>
            </a:pPr>
            <a:r>
              <a:rPr lang="en-US" dirty="0"/>
              <a:t>How does a SIB work?</a:t>
            </a:r>
          </a:p>
        </p:txBody>
      </p:sp>
      <p:pic>
        <p:nvPicPr>
          <p:cNvPr id="4" name="Picture 3">
            <a:extLst>
              <a:ext uri="{FF2B5EF4-FFF2-40B4-BE49-F238E27FC236}">
                <a16:creationId xmlns:a16="http://schemas.microsoft.com/office/drawing/2014/main" id="{238C0105-A689-4FD1-B514-189476CE078D}"/>
              </a:ext>
            </a:extLst>
          </p:cNvPr>
          <p:cNvPicPr>
            <a:picLocks noChangeAspect="1"/>
          </p:cNvPicPr>
          <p:nvPr/>
        </p:nvPicPr>
        <p:blipFill>
          <a:blip r:embed="rId3"/>
          <a:stretch>
            <a:fillRect/>
          </a:stretch>
        </p:blipFill>
        <p:spPr>
          <a:xfrm>
            <a:off x="8703845" y="4241884"/>
            <a:ext cx="3488155" cy="2616116"/>
          </a:xfrm>
          <a:prstGeom prst="rect">
            <a:avLst/>
          </a:prstGeom>
        </p:spPr>
      </p:pic>
    </p:spTree>
    <p:extLst>
      <p:ext uri="{BB962C8B-B14F-4D97-AF65-F5344CB8AC3E}">
        <p14:creationId xmlns:p14="http://schemas.microsoft.com/office/powerpoint/2010/main" val="367907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C1C78-1917-43FC-8D35-D6FB531C7489}"/>
              </a:ext>
            </a:extLst>
          </p:cNvPr>
          <p:cNvSpPr>
            <a:spLocks noGrp="1"/>
          </p:cNvSpPr>
          <p:nvPr>
            <p:ph type="title"/>
          </p:nvPr>
        </p:nvSpPr>
        <p:spPr>
          <a:xfrm>
            <a:off x="648930" y="629266"/>
            <a:ext cx="5616217" cy="1622321"/>
          </a:xfrm>
        </p:spPr>
        <p:txBody>
          <a:bodyPr>
            <a:normAutofit/>
          </a:bodyPr>
          <a:lstStyle/>
          <a:p>
            <a:r>
              <a:rPr lang="en-US">
                <a:solidFill>
                  <a:srgbClr val="EBEBEB"/>
                </a:solidFill>
              </a:rPr>
              <a:t>Process and Constituents </a:t>
            </a:r>
          </a:p>
        </p:txBody>
      </p:sp>
      <p:sp>
        <p:nvSpPr>
          <p:cNvPr id="11"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3" name="Freeform: Shape 12">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4" name="Picture 3" descr="Diagram&#10;&#10;Description automatically generated">
            <a:extLst>
              <a:ext uri="{FF2B5EF4-FFF2-40B4-BE49-F238E27FC236}">
                <a16:creationId xmlns:a16="http://schemas.microsoft.com/office/drawing/2014/main" id="{52E6E7FF-DE64-4E4C-B19B-FDEE3A95CC5B}"/>
              </a:ext>
            </a:extLst>
          </p:cNvPr>
          <p:cNvPicPr>
            <a:picLocks noChangeAspect="1"/>
          </p:cNvPicPr>
          <p:nvPr/>
        </p:nvPicPr>
        <p:blipFill>
          <a:blip r:embed="rId3"/>
          <a:stretch>
            <a:fillRect/>
          </a:stretch>
        </p:blipFill>
        <p:spPr>
          <a:xfrm>
            <a:off x="7194011" y="1440426"/>
            <a:ext cx="4799830" cy="4511841"/>
          </a:xfrm>
          <a:prstGeom prst="rect">
            <a:avLst/>
          </a:prstGeom>
          <a:effectLst/>
        </p:spPr>
      </p:pic>
      <p:sp>
        <p:nvSpPr>
          <p:cNvPr id="15" name="Rectangle 14">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0B9EEFB-CF15-4C7E-8CFB-06C8566D3EDB}"/>
              </a:ext>
            </a:extLst>
          </p:cNvPr>
          <p:cNvSpPr>
            <a:spLocks noGrp="1"/>
          </p:cNvSpPr>
          <p:nvPr>
            <p:ph idx="1"/>
          </p:nvPr>
        </p:nvSpPr>
        <p:spPr>
          <a:xfrm>
            <a:off x="648931" y="2438400"/>
            <a:ext cx="5616216" cy="3785419"/>
          </a:xfrm>
        </p:spPr>
        <p:txBody>
          <a:bodyPr>
            <a:normAutofit/>
          </a:bodyPr>
          <a:lstStyle/>
          <a:p>
            <a:pPr>
              <a:lnSpc>
                <a:spcPct val="90000"/>
              </a:lnSpc>
            </a:pPr>
            <a:r>
              <a:rPr lang="en-US" sz="1400" dirty="0">
                <a:solidFill>
                  <a:srgbClr val="FFFFFF"/>
                </a:solidFill>
              </a:rPr>
              <a:t>Consists of :</a:t>
            </a:r>
          </a:p>
          <a:p>
            <a:pPr>
              <a:lnSpc>
                <a:spcPct val="90000"/>
              </a:lnSpc>
              <a:buFontTx/>
              <a:buChar char="-"/>
            </a:pPr>
            <a:r>
              <a:rPr lang="en-US" sz="1400" dirty="0">
                <a:solidFill>
                  <a:srgbClr val="FFFFFF"/>
                </a:solidFill>
              </a:rPr>
              <a:t>Positive Cathode based on sodium containing material.</a:t>
            </a:r>
          </a:p>
          <a:p>
            <a:pPr>
              <a:lnSpc>
                <a:spcPct val="90000"/>
              </a:lnSpc>
              <a:buFontTx/>
              <a:buChar char="-"/>
            </a:pPr>
            <a:r>
              <a:rPr lang="en-US" sz="1400" dirty="0">
                <a:solidFill>
                  <a:srgbClr val="FFFFFF"/>
                </a:solidFill>
              </a:rPr>
              <a:t>Negative Anode</a:t>
            </a:r>
          </a:p>
          <a:p>
            <a:pPr>
              <a:lnSpc>
                <a:spcPct val="90000"/>
              </a:lnSpc>
              <a:buFontTx/>
              <a:buChar char="-"/>
            </a:pPr>
            <a:r>
              <a:rPr lang="en-US" sz="1400" dirty="0">
                <a:solidFill>
                  <a:srgbClr val="FFFFFF"/>
                </a:solidFill>
              </a:rPr>
              <a:t>Liquid electrolyte that contains dissociated sodium salts. </a:t>
            </a:r>
          </a:p>
          <a:p>
            <a:pPr>
              <a:lnSpc>
                <a:spcPct val="90000"/>
              </a:lnSpc>
              <a:buFontTx/>
              <a:buChar char="-"/>
            </a:pPr>
            <a:r>
              <a:rPr lang="en-US" sz="1400" dirty="0">
                <a:solidFill>
                  <a:srgbClr val="FFFFFF"/>
                </a:solidFill>
              </a:rPr>
              <a:t>Separator</a:t>
            </a:r>
          </a:p>
          <a:p>
            <a:pPr>
              <a:lnSpc>
                <a:spcPct val="90000"/>
              </a:lnSpc>
              <a:buFontTx/>
              <a:buChar char="-"/>
            </a:pPr>
            <a:r>
              <a:rPr lang="en-US" sz="1400" dirty="0">
                <a:solidFill>
                  <a:srgbClr val="FFFFFF"/>
                </a:solidFill>
              </a:rPr>
              <a:t>Can use similar and different materials than LIBs.</a:t>
            </a:r>
          </a:p>
          <a:p>
            <a:pPr>
              <a:lnSpc>
                <a:spcPct val="90000"/>
              </a:lnSpc>
              <a:buFontTx/>
              <a:buChar char="-"/>
            </a:pPr>
            <a:r>
              <a:rPr lang="en-US" sz="1400" dirty="0">
                <a:solidFill>
                  <a:srgbClr val="FFFFFF"/>
                </a:solidFill>
              </a:rPr>
              <a:t>Electrons that travel through electric circuit.</a:t>
            </a:r>
          </a:p>
          <a:p>
            <a:pPr>
              <a:lnSpc>
                <a:spcPct val="90000"/>
              </a:lnSpc>
              <a:buFontTx/>
              <a:buChar char="-"/>
            </a:pPr>
            <a:endParaRPr lang="en-US" sz="1400" dirty="0">
              <a:solidFill>
                <a:srgbClr val="FFFFFF"/>
              </a:solidFill>
            </a:endParaRPr>
          </a:p>
          <a:p>
            <a:pPr>
              <a:lnSpc>
                <a:spcPct val="90000"/>
              </a:lnSpc>
            </a:pPr>
            <a:r>
              <a:rPr lang="en-US" sz="1400" dirty="0">
                <a:solidFill>
                  <a:srgbClr val="FFFFFF"/>
                </a:solidFill>
              </a:rPr>
              <a:t>Convert electrical and chemical energy into each other. </a:t>
            </a:r>
          </a:p>
          <a:p>
            <a:pPr>
              <a:lnSpc>
                <a:spcPct val="90000"/>
              </a:lnSpc>
            </a:pPr>
            <a:r>
              <a:rPr lang="en-US" sz="1400" dirty="0">
                <a:solidFill>
                  <a:srgbClr val="FFFFFF"/>
                </a:solidFill>
              </a:rPr>
              <a:t>Shuttling of ions between two electrodes with help of electrolyte.</a:t>
            </a:r>
          </a:p>
        </p:txBody>
      </p:sp>
    </p:spTree>
    <p:extLst>
      <p:ext uri="{BB962C8B-B14F-4D97-AF65-F5344CB8AC3E}">
        <p14:creationId xmlns:p14="http://schemas.microsoft.com/office/powerpoint/2010/main" val="150295528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67A9-C621-4D53-B4B3-D8D0E8E0BE20}"/>
              </a:ext>
            </a:extLst>
          </p:cNvPr>
          <p:cNvSpPr>
            <a:spLocks noGrp="1"/>
          </p:cNvSpPr>
          <p:nvPr>
            <p:ph type="title"/>
          </p:nvPr>
        </p:nvSpPr>
        <p:spPr>
          <a:xfrm>
            <a:off x="646112" y="452718"/>
            <a:ext cx="4165580" cy="1400530"/>
          </a:xfrm>
        </p:spPr>
        <p:txBody>
          <a:bodyPr>
            <a:normAutofit/>
          </a:bodyPr>
          <a:lstStyle/>
          <a:p>
            <a:r>
              <a:rPr lang="en-US"/>
              <a:t>Materials</a:t>
            </a:r>
          </a:p>
        </p:txBody>
      </p:sp>
      <p:sp>
        <p:nvSpPr>
          <p:cNvPr id="20" name="Freeform: Shape 19">
            <a:extLst>
              <a:ext uri="{FF2B5EF4-FFF2-40B4-BE49-F238E27FC236}">
                <a16:creationId xmlns:a16="http://schemas.microsoft.com/office/drawing/2014/main" id="{7DAA46B9-B7E8-4487-B28E-C63A6EB7A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2" name="Freeform 23">
            <a:extLst>
              <a:ext uri="{FF2B5EF4-FFF2-40B4-BE49-F238E27FC236}">
                <a16:creationId xmlns:a16="http://schemas.microsoft.com/office/drawing/2014/main" id="{C866818C-1E5F-475A-B310-3C06B555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Chart, scatter chart&#10;&#10;Description automatically generated">
            <a:extLst>
              <a:ext uri="{FF2B5EF4-FFF2-40B4-BE49-F238E27FC236}">
                <a16:creationId xmlns:a16="http://schemas.microsoft.com/office/drawing/2014/main" id="{F46DF8C6-CDF1-468A-89A9-AD185D663249}"/>
              </a:ext>
            </a:extLst>
          </p:cNvPr>
          <p:cNvPicPr>
            <a:picLocks noChangeAspect="1"/>
          </p:cNvPicPr>
          <p:nvPr/>
        </p:nvPicPr>
        <p:blipFill>
          <a:blip r:embed="rId4"/>
          <a:stretch>
            <a:fillRect/>
          </a:stretch>
        </p:blipFill>
        <p:spPr>
          <a:xfrm>
            <a:off x="5735820" y="1442766"/>
            <a:ext cx="5917433" cy="1686467"/>
          </a:xfrm>
          <a:prstGeom prst="rect">
            <a:avLst/>
          </a:prstGeom>
          <a:effectLst/>
        </p:spPr>
      </p:pic>
      <p:sp>
        <p:nvSpPr>
          <p:cNvPr id="24" name="Rectangle 23">
            <a:extLst>
              <a:ext uri="{FF2B5EF4-FFF2-40B4-BE49-F238E27FC236}">
                <a16:creationId xmlns:a16="http://schemas.microsoft.com/office/drawing/2014/main" id="{D12AFDE8-E1ED-4A49-B8B3-4953F4B8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CA2D5EB-A907-4E3B-8EAC-B67915F9D7FB}"/>
              </a:ext>
            </a:extLst>
          </p:cNvPr>
          <p:cNvSpPr>
            <a:spLocks noGrp="1"/>
          </p:cNvSpPr>
          <p:nvPr>
            <p:ph idx="1"/>
          </p:nvPr>
        </p:nvSpPr>
        <p:spPr>
          <a:xfrm>
            <a:off x="646113" y="2052918"/>
            <a:ext cx="4165146" cy="4195481"/>
          </a:xfrm>
        </p:spPr>
        <p:txBody>
          <a:bodyPr>
            <a:normAutofit/>
          </a:bodyPr>
          <a:lstStyle/>
          <a:p>
            <a:pPr>
              <a:lnSpc>
                <a:spcPct val="90000"/>
              </a:lnSpc>
            </a:pPr>
            <a:r>
              <a:rPr lang="en-US" sz="1600" b="1" dirty="0"/>
              <a:t>Anodes: </a:t>
            </a:r>
            <a:r>
              <a:rPr lang="en-US" sz="1600" dirty="0"/>
              <a:t>Cannot use graphite, instead a disordered carbon that is non-crystalline and amorphous in structure is preferred (hard carbon or activated carbon).</a:t>
            </a:r>
          </a:p>
          <a:p>
            <a:pPr>
              <a:lnSpc>
                <a:spcPct val="90000"/>
              </a:lnSpc>
            </a:pPr>
            <a:endParaRPr lang="en-US" sz="1600" dirty="0"/>
          </a:p>
          <a:p>
            <a:pPr>
              <a:lnSpc>
                <a:spcPct val="90000"/>
              </a:lnSpc>
            </a:pPr>
            <a:r>
              <a:rPr lang="en-US" sz="1600" b="1" dirty="0"/>
              <a:t>Cathodes: </a:t>
            </a:r>
            <a:r>
              <a:rPr lang="en-US" sz="1600" dirty="0"/>
              <a:t>Store sodium, sodium transition metal oxides used, less need for Co, Cr, Ni, V. </a:t>
            </a:r>
          </a:p>
          <a:p>
            <a:pPr>
              <a:lnSpc>
                <a:spcPct val="90000"/>
              </a:lnSpc>
            </a:pPr>
            <a:endParaRPr lang="en-US" sz="1600" dirty="0"/>
          </a:p>
          <a:p>
            <a:pPr>
              <a:lnSpc>
                <a:spcPct val="90000"/>
              </a:lnSpc>
            </a:pPr>
            <a:r>
              <a:rPr lang="en-US" sz="1600" b="1" dirty="0"/>
              <a:t>Electrolytes: </a:t>
            </a:r>
            <a:r>
              <a:rPr lang="en-US" sz="1600" dirty="0"/>
              <a:t>Can use aqueous or non-aqueous electrolytes. Most common is hexafluorophosphate as salt is dissolved in these solvents. Can use same non-aqueous carbonate  solvents as LIBs. </a:t>
            </a:r>
          </a:p>
        </p:txBody>
      </p:sp>
      <p:pic>
        <p:nvPicPr>
          <p:cNvPr id="7" name="Picture 6" descr="Diagram, timeline&#10;&#10;Description automatically generated">
            <a:extLst>
              <a:ext uri="{FF2B5EF4-FFF2-40B4-BE49-F238E27FC236}">
                <a16:creationId xmlns:a16="http://schemas.microsoft.com/office/drawing/2014/main" id="{8059BBDB-307D-4C61-AAEA-9E226F08DE55}"/>
              </a:ext>
            </a:extLst>
          </p:cNvPr>
          <p:cNvPicPr>
            <a:picLocks noChangeAspect="1"/>
          </p:cNvPicPr>
          <p:nvPr/>
        </p:nvPicPr>
        <p:blipFill>
          <a:blip r:embed="rId5"/>
          <a:stretch>
            <a:fillRect/>
          </a:stretch>
        </p:blipFill>
        <p:spPr>
          <a:xfrm>
            <a:off x="6441876" y="3688441"/>
            <a:ext cx="4838091" cy="2721427"/>
          </a:xfrm>
          <a:prstGeom prst="rect">
            <a:avLst/>
          </a:prstGeom>
          <a:effectLst/>
        </p:spPr>
      </p:pic>
    </p:spTree>
    <p:extLst>
      <p:ext uri="{BB962C8B-B14F-4D97-AF65-F5344CB8AC3E}">
        <p14:creationId xmlns:p14="http://schemas.microsoft.com/office/powerpoint/2010/main" val="3833170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44A6-9E04-4CB9-A491-530F1660226C}"/>
              </a:ext>
            </a:extLst>
          </p:cNvPr>
          <p:cNvSpPr>
            <a:spLocks noGrp="1"/>
          </p:cNvSpPr>
          <p:nvPr>
            <p:ph type="title"/>
          </p:nvPr>
        </p:nvSpPr>
        <p:spPr>
          <a:xfrm>
            <a:off x="648930" y="629266"/>
            <a:ext cx="9252154" cy="1223983"/>
          </a:xfrm>
        </p:spPr>
        <p:txBody>
          <a:bodyPr>
            <a:normAutofit/>
          </a:bodyPr>
          <a:lstStyle/>
          <a:p>
            <a:r>
              <a:rPr lang="en-US"/>
              <a:t>Working Principle</a:t>
            </a:r>
            <a:endParaRPr lang="en-US" dirty="0"/>
          </a:p>
        </p:txBody>
      </p:sp>
      <p:sp>
        <p:nvSpPr>
          <p:cNvPr id="3" name="Content Placeholder 2">
            <a:extLst>
              <a:ext uri="{FF2B5EF4-FFF2-40B4-BE49-F238E27FC236}">
                <a16:creationId xmlns:a16="http://schemas.microsoft.com/office/drawing/2014/main" id="{8FADC03D-B6B5-4CF9-B7EF-502961C73D37}"/>
              </a:ext>
            </a:extLst>
          </p:cNvPr>
          <p:cNvSpPr>
            <a:spLocks noGrp="1"/>
          </p:cNvSpPr>
          <p:nvPr>
            <p:ph idx="1"/>
          </p:nvPr>
        </p:nvSpPr>
        <p:spPr>
          <a:xfrm>
            <a:off x="648457" y="2052214"/>
            <a:ext cx="6546427" cy="4196185"/>
          </a:xfrm>
        </p:spPr>
        <p:txBody>
          <a:bodyPr>
            <a:normAutofit/>
          </a:bodyPr>
          <a:lstStyle/>
          <a:p>
            <a:pPr>
              <a:lnSpc>
                <a:spcPct val="90000"/>
              </a:lnSpc>
            </a:pPr>
            <a:r>
              <a:rPr lang="en-US" sz="1600" u="sng" dirty="0"/>
              <a:t>Step 1:</a:t>
            </a:r>
            <a:r>
              <a:rPr lang="en-US" sz="1600" dirty="0"/>
              <a:t> Initial State; Cathode is sodium-ion source, Anode is sodium-free.</a:t>
            </a:r>
          </a:p>
          <a:p>
            <a:pPr>
              <a:lnSpc>
                <a:spcPct val="90000"/>
              </a:lnSpc>
            </a:pPr>
            <a:endParaRPr lang="en-US" sz="1600" dirty="0"/>
          </a:p>
          <a:p>
            <a:pPr>
              <a:lnSpc>
                <a:spcPct val="90000"/>
              </a:lnSpc>
            </a:pPr>
            <a:r>
              <a:rPr lang="en-US" sz="1600" u="sng" dirty="0"/>
              <a:t>Step 2:</a:t>
            </a:r>
            <a:r>
              <a:rPr lang="en-US" sz="1600" dirty="0"/>
              <a:t> SEI and CEI formation; Electrical energy used to induce migration of electrons. CEI forms at cathode, SEI at anode. </a:t>
            </a:r>
          </a:p>
          <a:p>
            <a:pPr>
              <a:lnSpc>
                <a:spcPct val="90000"/>
              </a:lnSpc>
            </a:pPr>
            <a:endParaRPr lang="en-US" sz="1600" dirty="0"/>
          </a:p>
          <a:p>
            <a:pPr>
              <a:lnSpc>
                <a:spcPct val="90000"/>
              </a:lnSpc>
            </a:pPr>
            <a:r>
              <a:rPr lang="en-US" sz="1600" u="sng" dirty="0"/>
              <a:t>Step 3:</a:t>
            </a:r>
            <a:r>
              <a:rPr lang="en-US" sz="1600" dirty="0"/>
              <a:t> Charging; sodium ions released from cathode and stored in anode. Cell voltage increases. </a:t>
            </a:r>
          </a:p>
          <a:p>
            <a:pPr>
              <a:lnSpc>
                <a:spcPct val="90000"/>
              </a:lnSpc>
            </a:pPr>
            <a:endParaRPr lang="en-US" sz="1600" dirty="0"/>
          </a:p>
          <a:p>
            <a:pPr>
              <a:lnSpc>
                <a:spcPct val="90000"/>
              </a:lnSpc>
            </a:pPr>
            <a:r>
              <a:rPr lang="en-US" sz="1600" u="sng" dirty="0"/>
              <a:t>Step 4:</a:t>
            </a:r>
            <a:r>
              <a:rPr lang="en-US" sz="1600" dirty="0"/>
              <a:t> Discharging; movement of electrons reversed. Cell voltage decreases. </a:t>
            </a:r>
          </a:p>
          <a:p>
            <a:pPr>
              <a:lnSpc>
                <a:spcPct val="90000"/>
              </a:lnSpc>
            </a:pPr>
            <a:endParaRPr lang="en-US" sz="1600" dirty="0"/>
          </a:p>
          <a:p>
            <a:pPr>
              <a:lnSpc>
                <a:spcPct val="90000"/>
              </a:lnSpc>
            </a:pPr>
            <a:r>
              <a:rPr lang="en-US" sz="1600" u="sng" dirty="0"/>
              <a:t>Step 5</a:t>
            </a:r>
            <a:r>
              <a:rPr lang="en-US" sz="1600" dirty="0"/>
              <a:t>: Stability; Electrolyte stability crucial for long life cycle. </a:t>
            </a:r>
          </a:p>
        </p:txBody>
      </p:sp>
      <p:pic>
        <p:nvPicPr>
          <p:cNvPr id="4" name="Picture 3" descr="Diagram&#10;&#10;Description automatically generated">
            <a:extLst>
              <a:ext uri="{FF2B5EF4-FFF2-40B4-BE49-F238E27FC236}">
                <a16:creationId xmlns:a16="http://schemas.microsoft.com/office/drawing/2014/main" id="{6FAAD727-EE08-4710-A468-238971351A65}"/>
              </a:ext>
            </a:extLst>
          </p:cNvPr>
          <p:cNvPicPr>
            <a:picLocks noChangeAspect="1"/>
          </p:cNvPicPr>
          <p:nvPr/>
        </p:nvPicPr>
        <p:blipFill>
          <a:blip r:embed="rId4"/>
          <a:stretch>
            <a:fillRect/>
          </a:stretch>
        </p:blipFill>
        <p:spPr>
          <a:xfrm>
            <a:off x="7488134" y="2574756"/>
            <a:ext cx="4479255" cy="242999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543453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7213-210B-4900-9A0C-0E21BA81A829}"/>
              </a:ext>
            </a:extLst>
          </p:cNvPr>
          <p:cNvSpPr>
            <a:spLocks noGrp="1"/>
          </p:cNvSpPr>
          <p:nvPr>
            <p:ph type="title"/>
          </p:nvPr>
        </p:nvSpPr>
        <p:spPr/>
        <p:txBody>
          <a:bodyPr/>
          <a:lstStyle/>
          <a:p>
            <a:r>
              <a:rPr lang="en-US" dirty="0"/>
              <a:t>Working Principle (cont.)</a:t>
            </a:r>
          </a:p>
        </p:txBody>
      </p:sp>
      <p:sp>
        <p:nvSpPr>
          <p:cNvPr id="3" name="TextBox 2">
            <a:extLst>
              <a:ext uri="{FF2B5EF4-FFF2-40B4-BE49-F238E27FC236}">
                <a16:creationId xmlns:a16="http://schemas.microsoft.com/office/drawing/2014/main" id="{4E641B88-0C8A-4115-9B45-25AECC2BB4E0}"/>
              </a:ext>
            </a:extLst>
          </p:cNvPr>
          <p:cNvSpPr txBox="1"/>
          <p:nvPr/>
        </p:nvSpPr>
        <p:spPr>
          <a:xfrm>
            <a:off x="2887579" y="6112042"/>
            <a:ext cx="5414210" cy="369332"/>
          </a:xfrm>
          <a:prstGeom prst="rect">
            <a:avLst/>
          </a:prstGeom>
          <a:noFill/>
        </p:spPr>
        <p:txBody>
          <a:bodyPr wrap="square" rtlCol="0">
            <a:spAutoFit/>
          </a:bodyPr>
          <a:lstStyle/>
          <a:p>
            <a:r>
              <a:rPr lang="en-US" dirty="0"/>
              <a:t>Source: E-LYTE Innovations</a:t>
            </a:r>
          </a:p>
        </p:txBody>
      </p:sp>
      <p:sp>
        <p:nvSpPr>
          <p:cNvPr id="6" name="Content Placeholder 5">
            <a:extLst>
              <a:ext uri="{FF2B5EF4-FFF2-40B4-BE49-F238E27FC236}">
                <a16:creationId xmlns:a16="http://schemas.microsoft.com/office/drawing/2014/main" id="{1107035F-7A90-40D4-B4A1-E46828020E2F}"/>
              </a:ext>
            </a:extLst>
          </p:cNvPr>
          <p:cNvSpPr>
            <a:spLocks noGrp="1"/>
          </p:cNvSpPr>
          <p:nvPr>
            <p:ph idx="1"/>
          </p:nvPr>
        </p:nvSpPr>
        <p:spPr/>
        <p:txBody>
          <a:bodyPr/>
          <a:lstStyle/>
          <a:p>
            <a:r>
              <a:rPr lang="en-US" dirty="0">
                <a:hlinkClick r:id="rId2"/>
              </a:rPr>
              <a:t>https://e-lyte-innovations.de/knowledge/working-principle-sodium-ion-battery/?msclkid=858a188ec27011ecaf58bc60f6b4b60e</a:t>
            </a:r>
            <a:endParaRPr lang="en-US" dirty="0"/>
          </a:p>
          <a:p>
            <a:pPr marL="0" indent="0">
              <a:buNone/>
            </a:pPr>
            <a:r>
              <a:rPr lang="en-US" dirty="0"/>
              <a:t>(Follow the link to watch a video on the working principle of SIBs)</a:t>
            </a:r>
          </a:p>
        </p:txBody>
      </p:sp>
    </p:spTree>
    <p:extLst>
      <p:ext uri="{BB962C8B-B14F-4D97-AF65-F5344CB8AC3E}">
        <p14:creationId xmlns:p14="http://schemas.microsoft.com/office/powerpoint/2010/main" val="2363761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188A-E6F0-4E28-A588-9614E3A71BD5}"/>
              </a:ext>
            </a:extLst>
          </p:cNvPr>
          <p:cNvSpPr>
            <a:spLocks noGrp="1"/>
          </p:cNvSpPr>
          <p:nvPr>
            <p:ph type="title"/>
          </p:nvPr>
        </p:nvSpPr>
        <p:spPr>
          <a:xfrm>
            <a:off x="646111" y="452718"/>
            <a:ext cx="9628857" cy="1400530"/>
          </a:xfrm>
        </p:spPr>
        <p:txBody>
          <a:bodyPr/>
          <a:lstStyle/>
          <a:p>
            <a:r>
              <a:rPr lang="en-US" dirty="0"/>
              <a:t>Comparison to Battery Technologies </a:t>
            </a:r>
          </a:p>
        </p:txBody>
      </p:sp>
      <p:sp>
        <p:nvSpPr>
          <p:cNvPr id="3" name="Content Placeholder 2">
            <a:extLst>
              <a:ext uri="{FF2B5EF4-FFF2-40B4-BE49-F238E27FC236}">
                <a16:creationId xmlns:a16="http://schemas.microsoft.com/office/drawing/2014/main" id="{5A1B83AE-0306-48FE-A606-F3C74BA97303}"/>
              </a:ext>
            </a:extLst>
          </p:cNvPr>
          <p:cNvSpPr>
            <a:spLocks noGrp="1"/>
          </p:cNvSpPr>
          <p:nvPr>
            <p:ph idx="1"/>
          </p:nvPr>
        </p:nvSpPr>
        <p:spPr>
          <a:xfrm>
            <a:off x="1103313" y="2052918"/>
            <a:ext cx="8642266" cy="4195481"/>
          </a:xfrm>
        </p:spPr>
        <p:txBody>
          <a:bodyPr/>
          <a:lstStyle/>
          <a:p>
            <a:r>
              <a:rPr lang="en-US" dirty="0"/>
              <a:t>SIBs have several advantages over competing battery technologies.</a:t>
            </a:r>
          </a:p>
          <a:p>
            <a:endParaRPr lang="en-US" dirty="0"/>
          </a:p>
          <a:p>
            <a:r>
              <a:rPr lang="en-US" dirty="0"/>
              <a:t>Have higher costs, lower energy density than LIBs.</a:t>
            </a:r>
          </a:p>
          <a:p>
            <a:endParaRPr lang="en-US" dirty="0"/>
          </a:p>
          <a:p>
            <a:r>
              <a:rPr lang="en-US" dirty="0"/>
              <a:t>Better safety, similar power delivery characteristics to LIBs.</a:t>
            </a:r>
          </a:p>
        </p:txBody>
      </p:sp>
    </p:spTree>
    <p:extLst>
      <p:ext uri="{BB962C8B-B14F-4D97-AF65-F5344CB8AC3E}">
        <p14:creationId xmlns:p14="http://schemas.microsoft.com/office/powerpoint/2010/main" val="40052218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2529</TotalTime>
  <Words>2219</Words>
  <Application>Microsoft Office PowerPoint</Application>
  <PresentationFormat>Widescreen</PresentationFormat>
  <Paragraphs>222</Paragraphs>
  <Slides>21</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Times New Roman</vt:lpstr>
      <vt:lpstr>Wingdings 3</vt:lpstr>
      <vt:lpstr>Ion</vt:lpstr>
      <vt:lpstr>Topic: Sodium-Ion Batteries</vt:lpstr>
      <vt:lpstr>History </vt:lpstr>
      <vt:lpstr>Background and Definition </vt:lpstr>
      <vt:lpstr>Motivation   </vt:lpstr>
      <vt:lpstr>Process and Constituents </vt:lpstr>
      <vt:lpstr>Materials</vt:lpstr>
      <vt:lpstr>Working Principle</vt:lpstr>
      <vt:lpstr>Working Principle (cont.)</vt:lpstr>
      <vt:lpstr>Comparison to Battery Technologies </vt:lpstr>
      <vt:lpstr>Advantages</vt:lpstr>
      <vt:lpstr>Disadvantages  Why can’t SIBs replace LIB’s?</vt:lpstr>
      <vt:lpstr>PowerPoint Presentation</vt:lpstr>
      <vt:lpstr>Comparisons</vt:lpstr>
      <vt:lpstr>Current Applications</vt:lpstr>
      <vt:lpstr>Companies at Work</vt:lpstr>
      <vt:lpstr>Sodium-ion Batteries in EV’s?</vt:lpstr>
      <vt:lpstr>Possible Alternative?</vt:lpstr>
      <vt:lpstr>Discussion </vt:lpstr>
      <vt:lpstr>Further Work?</vt:lpstr>
      <vt:lpstr>References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Sodium-Ion Batteries</dc:title>
  <dc:creator>Ahmad Kazan</dc:creator>
  <cp:lastModifiedBy>Ahmad Kazan</cp:lastModifiedBy>
  <cp:revision>3</cp:revision>
  <dcterms:created xsi:type="dcterms:W3CDTF">2022-04-19T21:20:09Z</dcterms:created>
  <dcterms:modified xsi:type="dcterms:W3CDTF">2022-04-22T19:17:30Z</dcterms:modified>
</cp:coreProperties>
</file>