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4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5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2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verge.com/2018/8/17/17681422/nasa-lithium-ion-batteries-thermal-runaway-human-spaceflight" TargetMode="External"/><Relationship Id="rId3" Type="http://schemas.openxmlformats.org/officeDocument/2006/relationships/hyperlink" Target="https://www.nasa.gov/mission_pages/station/structure/elements/solar_arrays-about.html" TargetMode="External"/><Relationship Id="rId7" Type="http://schemas.openxmlformats.org/officeDocument/2006/relationships/hyperlink" Target="https://mars.nasa.gov/mars2020/spacecraft/rover/electrical-power/" TargetMode="External"/><Relationship Id="rId2" Type="http://schemas.openxmlformats.org/officeDocument/2006/relationships/hyperlink" Target="https://en.wikipedia.org/wiki/Batteries_in_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techdaily.com/nasa-astronauts-complete-four-year-effort-to-upgrade-the-batteries-of-the-international-space-stations-power-system/" TargetMode="External"/><Relationship Id="rId5" Type="http://schemas.openxmlformats.org/officeDocument/2006/relationships/hyperlink" Target="https://solarsystem.nasa.gov/resources/549/energy-storage-technologies-for-future-planetary-science-missions/" TargetMode="External"/><Relationship Id="rId4" Type="http://schemas.openxmlformats.org/officeDocument/2006/relationships/hyperlink" Target="https://www.nasa.gov/feature/spacewalkers-complete-multi-year-effort-to-upgrade-space-station-batteri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AF075-217C-4179-8DDF-1EB85DF9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006" y="1079500"/>
            <a:ext cx="7212424" cy="21852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Storage on the International Space Station and in Satellites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5E927-3AFA-467D-A0EF-A725304ED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0108" y="3993014"/>
            <a:ext cx="7938934" cy="1710500"/>
          </a:xfrm>
        </p:spPr>
        <p:txBody>
          <a:bodyPr>
            <a:normAutofit/>
          </a:bodyPr>
          <a:lstStyle/>
          <a:p>
            <a:r>
              <a:rPr lang="en-US" dirty="0"/>
              <a:t>Author: Aaryaman Batra</a:t>
            </a:r>
          </a:p>
          <a:p>
            <a:r>
              <a:rPr lang="en-US" dirty="0"/>
              <a:t>Professor Ragheb</a:t>
            </a:r>
          </a:p>
          <a:p>
            <a:r>
              <a:rPr lang="en-US" dirty="0"/>
              <a:t>NPRE 498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29589962-B67A-4A67-AABB-54C1CD453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1974" y="1535917"/>
            <a:ext cx="6858000" cy="37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8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AF9E-97C7-4FB5-8BBB-9D7937C7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Flywheels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FD054CF-3BFA-4DFC-A1B4-CFA33FE5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9" y="1802713"/>
            <a:ext cx="6473953" cy="4418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45CD2-15E8-4980-B6A3-3E66DF0F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49" y="1802713"/>
            <a:ext cx="2457994" cy="43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7CA4F-E91E-4DE9-9EA4-80344E74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536575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Satellite Batteries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8C6BE-41CC-4C4D-850F-F82321AE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81021CE-A050-4291-AFC7-4E90BE9DA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1666178"/>
            <a:ext cx="5756486" cy="375490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8F4C-5FBB-4ADF-8AD0-2458A161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2877018"/>
            <a:ext cx="4078800" cy="290148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/>
              <a:t>Most common batteries used in spacecraft are Nickel-Cadmium batteries</a:t>
            </a:r>
          </a:p>
          <a:p>
            <a:pPr>
              <a:lnSpc>
                <a:spcPct val="140000"/>
              </a:lnSpc>
            </a:pPr>
            <a:r>
              <a:rPr lang="en-US" sz="1400"/>
              <a:t>Old technology batteries are still used since they have been tested on previous missions and are reliable.</a:t>
            </a:r>
          </a:p>
          <a:p>
            <a:pPr>
              <a:lnSpc>
                <a:spcPct val="140000"/>
              </a:lnSpc>
            </a:pPr>
            <a:r>
              <a:rPr lang="en-US" sz="1400"/>
              <a:t>Ni-Ca batteries are not rechargeable. Now being replaced by Li-ion Batteries</a:t>
            </a:r>
          </a:p>
          <a:p>
            <a:pPr>
              <a:lnSpc>
                <a:spcPct val="140000"/>
              </a:lnSpc>
            </a:pP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04FAE-FBB2-4B63-85AC-B1ABEAD9920F}"/>
              </a:ext>
            </a:extLst>
          </p:cNvPr>
          <p:cNvSpPr txBox="1"/>
          <p:nvPr/>
        </p:nvSpPr>
        <p:spPr>
          <a:xfrm>
            <a:off x="243236" y="5421085"/>
            <a:ext cx="5756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https://en.wikipedia.org/wiki/Batteries_in_space</a:t>
            </a:r>
          </a:p>
        </p:txBody>
      </p:sp>
    </p:spTree>
    <p:extLst>
      <p:ext uri="{BB962C8B-B14F-4D97-AF65-F5344CB8AC3E}">
        <p14:creationId xmlns:p14="http://schemas.microsoft.com/office/powerpoint/2010/main" val="297443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engine, projector, automaton, gear&#10;&#10;Description automatically generated">
            <a:extLst>
              <a:ext uri="{FF2B5EF4-FFF2-40B4-BE49-F238E27FC236}">
                <a16:creationId xmlns:a16="http://schemas.microsoft.com/office/drawing/2014/main" id="{60F45DA4-EEF1-41A0-8373-AF98AE49B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10457" b="-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681E-2BE9-4562-9A2F-C0743050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35810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Power System on Perseverance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6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83476E-8D62-44EA-900E-69BBD3D9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97" y="223425"/>
            <a:ext cx="10101405" cy="640872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Perseverance Power System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4CE3C-508D-4F93-AF4F-AE11C14B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60040"/>
            <a:ext cx="10213200" cy="5374535"/>
          </a:xfrm>
        </p:spPr>
        <p:txBody>
          <a:bodyPr/>
          <a:lstStyle/>
          <a:p>
            <a:r>
              <a:rPr lang="en-US" dirty="0"/>
              <a:t>The Perseverance rover used electrical power to move, communicate and conduct its scientific objectives on mars</a:t>
            </a:r>
          </a:p>
          <a:p>
            <a:r>
              <a:rPr lang="en-US" dirty="0"/>
              <a:t>Power is generated through the heat of plutonium's radioactive decay</a:t>
            </a:r>
          </a:p>
          <a:p>
            <a:r>
              <a:rPr lang="en-US" dirty="0"/>
              <a:t>Reactor is called Multi-mission Radioisotope Thermoelectric Generator(MMRTG)</a:t>
            </a:r>
          </a:p>
          <a:p>
            <a:r>
              <a:rPr lang="en-US" dirty="0"/>
              <a:t>Excess power from the MMRTG is stored in two lithium-ion Batteries </a:t>
            </a:r>
          </a:p>
          <a:p>
            <a:r>
              <a:rPr lang="en-US" dirty="0"/>
              <a:t>When peak power demand exceeds the MMRTG’s ability, power from storage is used</a:t>
            </a:r>
          </a:p>
        </p:txBody>
      </p:sp>
    </p:spTree>
    <p:extLst>
      <p:ext uri="{BB962C8B-B14F-4D97-AF65-F5344CB8AC3E}">
        <p14:creationId xmlns:p14="http://schemas.microsoft.com/office/powerpoint/2010/main" val="102482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B96F40-8D8E-485B-AD93-7E2D0EFB7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5315552"/>
            <a:ext cx="2216150" cy="1177924"/>
            <a:chOff x="4987925" y="2840038"/>
            <a:chExt cx="2216150" cy="11779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2DE4C0-A2A8-40D6-AB92-642DF369F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955F65-C0F2-4B0E-97AD-1CDC95108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4C00E4D-1BBD-4B96-A06A-683175DB4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0" name="Freeform 68">
                  <a:extLst>
                    <a:ext uri="{FF2B5EF4-FFF2-40B4-BE49-F238E27FC236}">
                      <a16:creationId xmlns:a16="http://schemas.microsoft.com/office/drawing/2014/main" id="{1DFD03E2-AB4E-4961-BDB5-2F9CBF3A3D4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69">
                  <a:extLst>
                    <a:ext uri="{FF2B5EF4-FFF2-40B4-BE49-F238E27FC236}">
                      <a16:creationId xmlns:a16="http://schemas.microsoft.com/office/drawing/2014/main" id="{67118DE4-4471-40E0-87CC-22A3E454F7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70">
                  <a:extLst>
                    <a:ext uri="{FF2B5EF4-FFF2-40B4-BE49-F238E27FC236}">
                      <a16:creationId xmlns:a16="http://schemas.microsoft.com/office/drawing/2014/main" id="{0DAE0E3A-E46D-4373-A308-EEB8DDA68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BFD347E-A57E-4791-A356-81ECE84CF0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7" name="Freeform 68">
                  <a:extLst>
                    <a:ext uri="{FF2B5EF4-FFF2-40B4-BE49-F238E27FC236}">
                      <a16:creationId xmlns:a16="http://schemas.microsoft.com/office/drawing/2014/main" id="{45A0CBBC-28B0-4D69-964E-C9ABEB097DC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69">
                  <a:extLst>
                    <a:ext uri="{FF2B5EF4-FFF2-40B4-BE49-F238E27FC236}">
                      <a16:creationId xmlns:a16="http://schemas.microsoft.com/office/drawing/2014/main" id="{C9ABD7B0-8E86-4521-A339-37965469D8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70">
                  <a:extLst>
                    <a:ext uri="{FF2B5EF4-FFF2-40B4-BE49-F238E27FC236}">
                      <a16:creationId xmlns:a16="http://schemas.microsoft.com/office/drawing/2014/main" id="{6E8021C0-A932-4ECD-8254-3EE0919B8A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0E5CF27-11E1-4014-BF58-A0E6E31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29"/>
            <a:ext cx="12192000" cy="6509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D9EA6-1470-4509-B651-3958477AE04D}"/>
              </a:ext>
            </a:extLst>
          </p:cNvPr>
          <p:cNvSpPr txBox="1"/>
          <p:nvPr/>
        </p:nvSpPr>
        <p:spPr>
          <a:xfrm>
            <a:off x="187325" y="6542436"/>
            <a:ext cx="1118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A3A3A"/>
                </a:solidFill>
                <a:effectLst/>
                <a:latin typeface="Metropolis"/>
              </a:rPr>
              <a:t>NASA/Jet Propulsion Laboratory-Caltech JPL D-101146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E044-F5ED-4AFC-A92F-5EECB42E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-456481"/>
            <a:ext cx="10213200" cy="1112836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477F0-ED10-4C59-A19F-1E03F8F7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781616"/>
            <a:ext cx="11786991" cy="472983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https://en.wikipedia.org/wiki/Batteries_in_space</a:t>
            </a:r>
            <a:endParaRPr lang="en-US" dirty="0"/>
          </a:p>
          <a:p>
            <a:r>
              <a:rPr lang="en-US" dirty="0">
                <a:hlinkClick r:id="rId3"/>
              </a:rPr>
              <a:t>https://www.nasa.gov/mission_pages/station/structure/elements/solar_arrays-about.html</a:t>
            </a:r>
            <a:endParaRPr lang="en-US" dirty="0"/>
          </a:p>
          <a:p>
            <a:r>
              <a:rPr lang="en-US" dirty="0">
                <a:hlinkClick r:id="rId4"/>
              </a:rPr>
              <a:t>https://www.nasa.gov/feature/spacewalkers-complete-multi-year-effort-to-upgrade-space-station-batteries</a:t>
            </a:r>
            <a:endParaRPr lang="en-US" dirty="0"/>
          </a:p>
          <a:p>
            <a:r>
              <a:rPr lang="en-US" dirty="0">
                <a:hlinkClick r:id="rId5"/>
              </a:rPr>
              <a:t>https://solarsystem.nasa.gov/resources/549/energy-storage-technologies-for-future-planetary-science-missions/</a:t>
            </a:r>
            <a:endParaRPr lang="en-US" dirty="0"/>
          </a:p>
          <a:p>
            <a:r>
              <a:rPr lang="en-US" dirty="0">
                <a:hlinkClick r:id="rId6"/>
              </a:rPr>
              <a:t>https://scitechdaily.com/nasa-astronauts-complete-four-year-effort-to-upgrade-the-batteries-of-the-international-space-stations-power-system/</a:t>
            </a:r>
            <a:endParaRPr lang="en-US" dirty="0"/>
          </a:p>
          <a:p>
            <a:r>
              <a:rPr lang="en-US" dirty="0">
                <a:hlinkClick r:id="rId7"/>
              </a:rPr>
              <a:t>https://mars.nasa.gov/mars2020/spacecraft/rover/electrical-power/</a:t>
            </a:r>
            <a:endParaRPr lang="en-US" dirty="0"/>
          </a:p>
          <a:p>
            <a:r>
              <a:rPr lang="en-US" dirty="0">
                <a:hlinkClick r:id="rId8"/>
              </a:rPr>
              <a:t>https://www.theverge.com/2018/8/17/17681422/nasa-lithium-ion-batteries-thermal-runaway-human-spaceflight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3F92-388B-4D23-8FC7-F58421E3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316164"/>
            <a:ext cx="10213200" cy="1112836"/>
          </a:xfrm>
        </p:spPr>
        <p:txBody>
          <a:bodyPr/>
          <a:lstStyle/>
          <a:p>
            <a:pPr algn="ctr"/>
            <a:r>
              <a:rPr lang="en-US" dirty="0"/>
              <a:t>Thank you for listening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E3EF-8CC8-4152-AB05-AE819026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475" y="3429000"/>
            <a:ext cx="2355049" cy="78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344902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847D-0AF6-40F8-9FF6-11D6A1DA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Battery Limitations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7A3E-AC99-48A8-ADF6-CD06E12A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withstand load forces and vibrations of launch.</a:t>
            </a:r>
          </a:p>
          <a:p>
            <a:r>
              <a:rPr lang="en-US" dirty="0"/>
              <a:t>Must be able to operate over an extreme </a:t>
            </a:r>
            <a:r>
              <a:rPr lang="en-US"/>
              <a:t>temperature range.</a:t>
            </a:r>
            <a:endParaRPr lang="en-US" dirty="0"/>
          </a:p>
          <a:p>
            <a:r>
              <a:rPr lang="en-US" dirty="0"/>
              <a:t>Cannot leak since it would damage vehicle/contaminate mission</a:t>
            </a:r>
          </a:p>
          <a:p>
            <a:r>
              <a:rPr lang="en-US" dirty="0"/>
              <a:t>Leaking can even cause a change in momentum and change trajectory</a:t>
            </a:r>
          </a:p>
        </p:txBody>
      </p:sp>
    </p:spTree>
    <p:extLst>
      <p:ext uri="{BB962C8B-B14F-4D97-AF65-F5344CB8AC3E}">
        <p14:creationId xmlns:p14="http://schemas.microsoft.com/office/powerpoint/2010/main" val="256487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2D4D7-E8A0-4562-AC44-705E8595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156966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ISS Power Usage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15B6C-0FEF-4942-AFAF-610146B9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The ISS uses 262,400 Solar cells to generate anywhere between 84 kW’s to 120 kW’s of power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Altogether the solar arrays can generate 240 kW’s of power in direct sunlight </a:t>
            </a:r>
          </a:p>
          <a:p>
            <a:pPr>
              <a:lnSpc>
                <a:spcPct val="140000"/>
              </a:lnSpc>
            </a:pPr>
            <a:r>
              <a:rPr lang="en-US" sz="1400" dirty="0"/>
              <a:t>Enough power to maintain operation of all life subsystems as well as power for research and science 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EB1D1-9FEC-4CC4-A2CA-F7223B4E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29127" b="2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4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76EC-1A4C-4CED-97D5-EFEF4A76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-131264"/>
            <a:ext cx="10213200" cy="1112836"/>
          </a:xfrm>
        </p:spPr>
        <p:txBody>
          <a:bodyPr/>
          <a:lstStyle/>
          <a:p>
            <a:pPr algn="ctr"/>
            <a:r>
              <a:rPr lang="en-US" dirty="0"/>
              <a:t>ISS Power Storage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21C0-8F72-417A-8FF9-D257C5CF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95661"/>
            <a:ext cx="10213200" cy="5162339"/>
          </a:xfrm>
        </p:spPr>
        <p:txBody>
          <a:bodyPr/>
          <a:lstStyle/>
          <a:p>
            <a:r>
              <a:rPr lang="en-US" dirty="0"/>
              <a:t>The solar arrays of the station are not always in direct sunlight.</a:t>
            </a:r>
          </a:p>
          <a:p>
            <a:r>
              <a:rPr lang="en-US" dirty="0"/>
              <a:t>Approximately 35 minutes of the 90-minute orbit period is in Earth’s shadow </a:t>
            </a:r>
          </a:p>
          <a:p>
            <a:r>
              <a:rPr lang="en-US" dirty="0"/>
              <a:t>Power storage was done in Nickel Hydrogen Batteries.</a:t>
            </a:r>
          </a:p>
          <a:p>
            <a:r>
              <a:rPr lang="en-US" dirty="0"/>
              <a:t>Ni-H2 batteries manufactured by Space Systems/Loral and Boeing </a:t>
            </a:r>
          </a:p>
          <a:p>
            <a:r>
              <a:rPr lang="en-US" dirty="0"/>
              <a:t>Batteries could exceed 38,000 discharge/charge cycles.</a:t>
            </a:r>
          </a:p>
          <a:p>
            <a:r>
              <a:rPr lang="en-US" dirty="0"/>
              <a:t>Each battery have a mass of 170 kgs</a:t>
            </a:r>
          </a:p>
        </p:txBody>
      </p:sp>
    </p:spTree>
    <p:extLst>
      <p:ext uri="{BB962C8B-B14F-4D97-AF65-F5344CB8AC3E}">
        <p14:creationId xmlns:p14="http://schemas.microsoft.com/office/powerpoint/2010/main" val="27428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71871-699D-4692-A427-3D703C73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ISS Nickel Hydrogen Batteries</a:t>
            </a:r>
          </a:p>
        </p:txBody>
      </p:sp>
      <p:cxnSp>
        <p:nvCxnSpPr>
          <p:cNvPr id="35" name="Straight Connector 13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8C7AE0-0F39-467A-BD03-AE4D88E9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986" y="1956841"/>
            <a:ext cx="7239228" cy="4199029"/>
          </a:xfrm>
        </p:spPr>
        <p:txBody>
          <a:bodyPr>
            <a:normAutofit/>
          </a:bodyPr>
          <a:lstStyle/>
          <a:p>
            <a:r>
              <a:rPr lang="en-US" dirty="0"/>
              <a:t>Desirable since they have higher life-cycles and can be used for a longer duration of time</a:t>
            </a:r>
          </a:p>
          <a:p>
            <a:r>
              <a:rPr lang="en-US" dirty="0"/>
              <a:t>Design life of 6.5 years</a:t>
            </a:r>
          </a:p>
          <a:p>
            <a:r>
              <a:rPr lang="en-US" dirty="0"/>
              <a:t>Initial batteries were replaced in 2009 and 2010 through space shuttle missions</a:t>
            </a:r>
          </a:p>
          <a:p>
            <a:r>
              <a:rPr lang="en-US" dirty="0"/>
              <a:t>Replaced by Lithium-Ion batteries between 2017 and 2021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00758BB-F8F8-4A9F-BEB7-BEAED7D8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" y="0"/>
            <a:ext cx="4487594" cy="6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40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D46CD-8EC9-4E2B-8566-690D19E0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10" y="-1092600"/>
            <a:ext cx="6307200" cy="2185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Battery Replacement with Lithium-Ion Batteries </a:t>
            </a:r>
          </a:p>
        </p:txBody>
      </p:sp>
      <p:pic>
        <p:nvPicPr>
          <p:cNvPr id="7" name="Picture 6" descr="A person in a space suit&#10;&#10;Description automatically generated with low confidence">
            <a:extLst>
              <a:ext uri="{FF2B5EF4-FFF2-40B4-BE49-F238E27FC236}">
                <a16:creationId xmlns:a16="http://schemas.microsoft.com/office/drawing/2014/main" id="{BF542124-3B71-470D-9B66-9DED8665B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2" r="13503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CCFE687D-8D29-46FC-8A95-375D9747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356" y="1665514"/>
            <a:ext cx="7347857" cy="4490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Li-h2 battery replaced in February of this year by Illinois Alum Mike Hopkins</a:t>
            </a:r>
          </a:p>
          <a:p>
            <a:r>
              <a:rPr lang="en-US" dirty="0"/>
              <a:t>New Li-Ion Batteries can hold twice as much charge thus only half as many are required</a:t>
            </a:r>
          </a:p>
          <a:p>
            <a:r>
              <a:rPr lang="en-US" dirty="0"/>
              <a:t>Li-ion batteries usually have a lower design life, but ISS Li-ion batteries have been designed for 60,000 cycles and 10 years </a:t>
            </a:r>
          </a:p>
          <a:p>
            <a:r>
              <a:rPr lang="en-US" dirty="0"/>
              <a:t>Won't be replaced anymore since the ISS ends its lifecycle by 2028 unless extended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D5B0-0F0F-4B53-AE21-E928A5D1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1" y="404135"/>
            <a:ext cx="4637314" cy="1112836"/>
          </a:xfrm>
        </p:spPr>
        <p:txBody>
          <a:bodyPr/>
          <a:lstStyle/>
          <a:p>
            <a:r>
              <a:rPr lang="en-US" dirty="0"/>
              <a:t>Benefits of Li-ion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235F-F057-4F19-ADDF-ABBC3D6D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2306411"/>
            <a:ext cx="3843857" cy="4040191"/>
          </a:xfrm>
        </p:spPr>
        <p:txBody>
          <a:bodyPr/>
          <a:lstStyle/>
          <a:p>
            <a:r>
              <a:rPr lang="en-US" dirty="0"/>
              <a:t>Higher Power density</a:t>
            </a:r>
          </a:p>
          <a:p>
            <a:r>
              <a:rPr lang="en-US" dirty="0"/>
              <a:t>Longer life cycle</a:t>
            </a:r>
          </a:p>
          <a:p>
            <a:r>
              <a:rPr lang="en-US" dirty="0"/>
              <a:t>Slow degradation </a:t>
            </a:r>
          </a:p>
          <a:p>
            <a:r>
              <a:rPr lang="en-US" dirty="0"/>
              <a:t>Cheaper and easy to manufacture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6A6BCD-9B9E-4041-B2C9-D40E3BD3246B}"/>
              </a:ext>
            </a:extLst>
          </p:cNvPr>
          <p:cNvSpPr txBox="1">
            <a:spLocks/>
          </p:cNvSpPr>
          <p:nvPr/>
        </p:nvSpPr>
        <p:spPr>
          <a:xfrm>
            <a:off x="6481243" y="404135"/>
            <a:ext cx="41541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Risks of Li-ion Batteries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B2FE06-80A5-42CA-AE8F-48FB7584A1BE}"/>
              </a:ext>
            </a:extLst>
          </p:cNvPr>
          <p:cNvSpPr txBox="1">
            <a:spLocks/>
          </p:cNvSpPr>
          <p:nvPr/>
        </p:nvSpPr>
        <p:spPr>
          <a:xfrm>
            <a:off x="6636364" y="2306410"/>
            <a:ext cx="3843857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Risk of explosion</a:t>
            </a:r>
          </a:p>
          <a:p>
            <a:r>
              <a:rPr lang="en-US" dirty="0"/>
              <a:t>Extreme fluctuation of temperature in space </a:t>
            </a:r>
          </a:p>
          <a:p>
            <a:r>
              <a:rPr lang="en-US" dirty="0"/>
              <a:t>High oxygen environment can create disastrous fire</a:t>
            </a:r>
          </a:p>
        </p:txBody>
      </p:sp>
    </p:spTree>
    <p:extLst>
      <p:ext uri="{BB962C8B-B14F-4D97-AF65-F5344CB8AC3E}">
        <p14:creationId xmlns:p14="http://schemas.microsoft.com/office/powerpoint/2010/main" val="117843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5748-2F43-4916-9897-FF15F5A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0"/>
            <a:ext cx="10213200" cy="1112836"/>
          </a:xfrm>
        </p:spPr>
        <p:txBody>
          <a:bodyPr/>
          <a:lstStyle/>
          <a:p>
            <a:r>
              <a:rPr lang="en-US" dirty="0"/>
              <a:t>Preventing fires from Li-Ion Batteries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BC63-A90F-4D41-AF6A-295AE4A52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408904"/>
            <a:ext cx="10213200" cy="4040191"/>
          </a:xfrm>
        </p:spPr>
        <p:txBody>
          <a:bodyPr/>
          <a:lstStyle/>
          <a:p>
            <a:r>
              <a:rPr lang="en-US" dirty="0"/>
              <a:t>Special casing for batteries in human missions made from steel tubes to contain explosion.</a:t>
            </a:r>
          </a:p>
          <a:p>
            <a:r>
              <a:rPr lang="en-US" dirty="0"/>
              <a:t>Enough separation in cells to prevent spreading of heat from one cell to another</a:t>
            </a:r>
          </a:p>
          <a:p>
            <a:r>
              <a:rPr lang="en-US" dirty="0"/>
              <a:t>Fortunately, have never had a fire due to battery failure</a:t>
            </a:r>
          </a:p>
        </p:txBody>
      </p:sp>
    </p:spTree>
    <p:extLst>
      <p:ext uri="{BB962C8B-B14F-4D97-AF65-F5344CB8AC3E}">
        <p14:creationId xmlns:p14="http://schemas.microsoft.com/office/powerpoint/2010/main" val="17219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1D9A-AE66-4CB5-A2F6-B052FA0C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Flywheels as Batteries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935F-DD87-434F-ADE3-091D56ED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260040"/>
            <a:ext cx="10213200" cy="4040191"/>
          </a:xfrm>
        </p:spPr>
        <p:txBody>
          <a:bodyPr/>
          <a:lstStyle/>
          <a:p>
            <a:r>
              <a:rPr lang="en-US" dirty="0"/>
              <a:t>Flywheels can be imagined as a rotating wheel. No air or frictional resistance thus the wheel doesn’t stop until the kinetic energy is lost. </a:t>
            </a:r>
          </a:p>
          <a:p>
            <a:r>
              <a:rPr lang="en-US" dirty="0"/>
              <a:t>Research is being conducted at the NASA Glenn Research center for improving efficiency and reliability</a:t>
            </a:r>
          </a:p>
          <a:p>
            <a:r>
              <a:rPr lang="en-US" dirty="0"/>
              <a:t>Magnetic bearings are used to prevent mechanical friction</a:t>
            </a:r>
          </a:p>
          <a:p>
            <a:r>
              <a:rPr lang="en-US" dirty="0"/>
              <a:t>Can also be used as a reaction wheel to adjust attitude of spacecraft through momentum dumping </a:t>
            </a:r>
          </a:p>
        </p:txBody>
      </p:sp>
    </p:spTree>
    <p:extLst>
      <p:ext uri="{BB962C8B-B14F-4D97-AF65-F5344CB8AC3E}">
        <p14:creationId xmlns:p14="http://schemas.microsoft.com/office/powerpoint/2010/main" val="214723475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0F3F3"/>
      </a:lt2>
      <a:accent1>
        <a:srgbClr val="D55D3B"/>
      </a:accent1>
      <a:accent2>
        <a:srgbClr val="C32948"/>
      </a:accent2>
      <a:accent3>
        <a:srgbClr val="D53B9A"/>
      </a:accent3>
      <a:accent4>
        <a:srgbClr val="BE29C3"/>
      </a:accent4>
      <a:accent5>
        <a:srgbClr val="903BD5"/>
      </a:accent5>
      <a:accent6>
        <a:srgbClr val="4C39C7"/>
      </a:accent6>
      <a:hlink>
        <a:srgbClr val="9B3FBF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0B8D287899842B115C0E960320997" ma:contentTypeVersion="4" ma:contentTypeDescription="Create a new document." ma:contentTypeScope="" ma:versionID="55fd9c3bcfe283d3d21d8377fd4ebf96">
  <xsd:schema xmlns:xsd="http://www.w3.org/2001/XMLSchema" xmlns:xs="http://www.w3.org/2001/XMLSchema" xmlns:p="http://schemas.microsoft.com/office/2006/metadata/properties" xmlns:ns3="1de0821a-79df-4bc0-b510-73e3ccd12bd5" targetNamespace="http://schemas.microsoft.com/office/2006/metadata/properties" ma:root="true" ma:fieldsID="2b7604529bdffd12306c4c2529b3ed41" ns3:_="">
    <xsd:import namespace="1de0821a-79df-4bc0-b510-73e3ccd12b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0821a-79df-4bc0-b510-73e3ccd12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B2E913-2692-460E-9FE5-0ECF36083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0821a-79df-4bc0-b510-73e3ccd12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14BF38-9359-47D9-B7B0-C80B76537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D4FEB-4925-4878-904D-A3297F73B0CA}">
  <ds:schemaRefs>
    <ds:schemaRef ds:uri="1de0821a-79df-4bc0-b510-73e3ccd12bd5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687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Goudy Old Style</vt:lpstr>
      <vt:lpstr>Metropolis</vt:lpstr>
      <vt:lpstr>Wingdings</vt:lpstr>
      <vt:lpstr>FrostyVTI</vt:lpstr>
      <vt:lpstr>Energy Storage on the International Space Station and in Satellites</vt:lpstr>
      <vt:lpstr>Major Battery Limitations in Space</vt:lpstr>
      <vt:lpstr>ISS Power Usage </vt:lpstr>
      <vt:lpstr>ISS Power Storage </vt:lpstr>
      <vt:lpstr>ISS Nickel Hydrogen Batteries</vt:lpstr>
      <vt:lpstr>Battery Replacement with Lithium-Ion Batteries </vt:lpstr>
      <vt:lpstr>Benefits of Li-ion Batteries</vt:lpstr>
      <vt:lpstr>Preventing fires from Li-Ion Batteries </vt:lpstr>
      <vt:lpstr>Flywheels as Batteries  </vt:lpstr>
      <vt:lpstr>NASA Flywheels</vt:lpstr>
      <vt:lpstr>Satellite Batteries </vt:lpstr>
      <vt:lpstr>Power System on Perseverance </vt:lpstr>
      <vt:lpstr>Perseverance Power System </vt:lpstr>
      <vt:lpstr>PowerPoint Presentation</vt:lpstr>
      <vt:lpstr>References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Storage on the International Space Station and in Satellites</dc:title>
  <dc:creator>Batra, Aaryaman</dc:creator>
  <cp:lastModifiedBy>Ragheb, Magdi</cp:lastModifiedBy>
  <cp:revision>16</cp:revision>
  <dcterms:created xsi:type="dcterms:W3CDTF">2021-04-30T03:10:57Z</dcterms:created>
  <dcterms:modified xsi:type="dcterms:W3CDTF">2021-05-03T07:39:32Z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0x010100D230B8D287899842B115C0E960320997</vt:lpwstr>
  </property>
</Properties>
</file>